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301" r:id="rId4"/>
    <p:sldId id="347" r:id="rId5"/>
    <p:sldId id="348" r:id="rId6"/>
    <p:sldId id="349" r:id="rId7"/>
    <p:sldId id="259" r:id="rId8"/>
    <p:sldId id="287" r:id="rId9"/>
    <p:sldId id="289" r:id="rId10"/>
    <p:sldId id="350" r:id="rId11"/>
    <p:sldId id="351" r:id="rId12"/>
    <p:sldId id="352" r:id="rId13"/>
    <p:sldId id="293" r:id="rId14"/>
    <p:sldId id="353" r:id="rId15"/>
    <p:sldId id="295" r:id="rId16"/>
    <p:sldId id="354" r:id="rId17"/>
    <p:sldId id="355" r:id="rId18"/>
    <p:sldId id="297" r:id="rId19"/>
    <p:sldId id="356" r:id="rId20"/>
    <p:sldId id="327" r:id="rId21"/>
    <p:sldId id="357" r:id="rId22"/>
    <p:sldId id="328" r:id="rId23"/>
    <p:sldId id="358" r:id="rId24"/>
    <p:sldId id="359" r:id="rId25"/>
    <p:sldId id="360" r:id="rId26"/>
    <p:sldId id="361" r:id="rId27"/>
    <p:sldId id="362" r:id="rId28"/>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206"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I:\&#33879;&#20316;\&#32076;&#28168;&#23398;&#20837;&#38272;\19&#31456;\&#26223;&#27671;&#21205;&#21521;&#25351;&#25968;.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I:\&#33879;&#20316;\&#32076;&#28168;&#23398;&#20837;&#38272;\19&#31456;\&#26223;&#27671;&#21205;&#21521;&#25351;&#25968;.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I:\&#33879;&#20316;\&#32076;&#28168;&#23398;&#20837;&#38272;\19&#31456;\&#26223;&#27671;&#21205;&#21521;&#25351;&#25968;.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H:\&#33879;&#20316;\&#32076;&#28168;&#23398;&#20837;&#38272;\19&#31456;\&#23455;&#36074;GDP&#27700;&#28310;1980~.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I:\TSP\economics\SLUTSKII-DATA2.txt"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I:\TSP\economics\LUCUS-DATA.txt"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I:\TSP\economics\KIDLAND-DATA2.txt"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I:\TSP\economics\LUCUS-KIDLAND-DATA.tx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layout>
        <c:manualLayout>
          <c:xMode val="edge"/>
          <c:yMode val="edge"/>
          <c:x val="0.11454855643044615"/>
          <c:y val="0"/>
        </c:manualLayout>
      </c:layout>
      <c:txPr>
        <a:bodyPr/>
        <a:lstStyle/>
        <a:p>
          <a:pPr>
            <a:defRPr sz="1200" baseline="0"/>
          </a:pPr>
          <a:endParaRPr lang="ja-JP"/>
        </a:p>
      </c:txPr>
    </c:title>
    <c:plotArea>
      <c:layout/>
      <c:lineChart>
        <c:grouping val="standard"/>
        <c:ser>
          <c:idx val="0"/>
          <c:order val="0"/>
          <c:tx>
            <c:v>ディフュージョン指数(1980～2012年)</c:v>
          </c:tx>
          <c:marker>
            <c:symbol val="none"/>
          </c:marker>
          <c:cat>
            <c:numRef>
              <c:f>Sheet1!$C$4:$C$390</c:f>
              <c:numCache>
                <c:formatCode>mmm\-yy</c:formatCode>
                <c:ptCount val="387"/>
                <c:pt idx="0">
                  <c:v>29221</c:v>
                </c:pt>
                <c:pt idx="1">
                  <c:v>29252</c:v>
                </c:pt>
                <c:pt idx="2">
                  <c:v>29281</c:v>
                </c:pt>
                <c:pt idx="3">
                  <c:v>29312</c:v>
                </c:pt>
                <c:pt idx="4">
                  <c:v>29342</c:v>
                </c:pt>
                <c:pt idx="5">
                  <c:v>29373</c:v>
                </c:pt>
                <c:pt idx="6">
                  <c:v>29403</c:v>
                </c:pt>
                <c:pt idx="7">
                  <c:v>29434</c:v>
                </c:pt>
                <c:pt idx="8">
                  <c:v>29465</c:v>
                </c:pt>
                <c:pt idx="9">
                  <c:v>29495</c:v>
                </c:pt>
                <c:pt idx="10">
                  <c:v>29526</c:v>
                </c:pt>
                <c:pt idx="11">
                  <c:v>29556</c:v>
                </c:pt>
                <c:pt idx="12">
                  <c:v>29587</c:v>
                </c:pt>
                <c:pt idx="13">
                  <c:v>29618</c:v>
                </c:pt>
                <c:pt idx="14">
                  <c:v>29646</c:v>
                </c:pt>
                <c:pt idx="15">
                  <c:v>29677</c:v>
                </c:pt>
                <c:pt idx="16">
                  <c:v>29707</c:v>
                </c:pt>
                <c:pt idx="17">
                  <c:v>29738</c:v>
                </c:pt>
                <c:pt idx="18">
                  <c:v>29768</c:v>
                </c:pt>
                <c:pt idx="19">
                  <c:v>29799</c:v>
                </c:pt>
                <c:pt idx="20">
                  <c:v>29830</c:v>
                </c:pt>
                <c:pt idx="21">
                  <c:v>29860</c:v>
                </c:pt>
                <c:pt idx="22">
                  <c:v>29891</c:v>
                </c:pt>
                <c:pt idx="23">
                  <c:v>29921</c:v>
                </c:pt>
                <c:pt idx="24">
                  <c:v>29952</c:v>
                </c:pt>
                <c:pt idx="25">
                  <c:v>29983</c:v>
                </c:pt>
                <c:pt idx="26">
                  <c:v>30011</c:v>
                </c:pt>
                <c:pt idx="27">
                  <c:v>30042</c:v>
                </c:pt>
                <c:pt idx="28">
                  <c:v>30072</c:v>
                </c:pt>
                <c:pt idx="29">
                  <c:v>30103</c:v>
                </c:pt>
                <c:pt idx="30">
                  <c:v>30133</c:v>
                </c:pt>
                <c:pt idx="31">
                  <c:v>30164</c:v>
                </c:pt>
                <c:pt idx="32">
                  <c:v>30195</c:v>
                </c:pt>
                <c:pt idx="33">
                  <c:v>30225</c:v>
                </c:pt>
                <c:pt idx="34">
                  <c:v>30256</c:v>
                </c:pt>
                <c:pt idx="35">
                  <c:v>30286</c:v>
                </c:pt>
                <c:pt idx="36">
                  <c:v>30317</c:v>
                </c:pt>
                <c:pt idx="37">
                  <c:v>30348</c:v>
                </c:pt>
                <c:pt idx="38">
                  <c:v>30376</c:v>
                </c:pt>
                <c:pt idx="39">
                  <c:v>30407</c:v>
                </c:pt>
                <c:pt idx="40">
                  <c:v>30437</c:v>
                </c:pt>
                <c:pt idx="41">
                  <c:v>30468</c:v>
                </c:pt>
                <c:pt idx="42">
                  <c:v>30498</c:v>
                </c:pt>
                <c:pt idx="43">
                  <c:v>30529</c:v>
                </c:pt>
                <c:pt idx="44">
                  <c:v>30560</c:v>
                </c:pt>
                <c:pt idx="45">
                  <c:v>30590</c:v>
                </c:pt>
                <c:pt idx="46">
                  <c:v>30621</c:v>
                </c:pt>
                <c:pt idx="47">
                  <c:v>30651</c:v>
                </c:pt>
                <c:pt idx="48">
                  <c:v>30682</c:v>
                </c:pt>
                <c:pt idx="49">
                  <c:v>30713</c:v>
                </c:pt>
                <c:pt idx="50">
                  <c:v>30742</c:v>
                </c:pt>
                <c:pt idx="51">
                  <c:v>30773</c:v>
                </c:pt>
                <c:pt idx="52">
                  <c:v>30803</c:v>
                </c:pt>
                <c:pt idx="53">
                  <c:v>30834</c:v>
                </c:pt>
                <c:pt idx="54">
                  <c:v>30864</c:v>
                </c:pt>
                <c:pt idx="55">
                  <c:v>30895</c:v>
                </c:pt>
                <c:pt idx="56">
                  <c:v>30926</c:v>
                </c:pt>
                <c:pt idx="57">
                  <c:v>30956</c:v>
                </c:pt>
                <c:pt idx="58">
                  <c:v>30987</c:v>
                </c:pt>
                <c:pt idx="59">
                  <c:v>31017</c:v>
                </c:pt>
                <c:pt idx="60">
                  <c:v>31048</c:v>
                </c:pt>
                <c:pt idx="61">
                  <c:v>31079</c:v>
                </c:pt>
                <c:pt idx="62">
                  <c:v>31107</c:v>
                </c:pt>
                <c:pt idx="63">
                  <c:v>31138</c:v>
                </c:pt>
                <c:pt idx="64">
                  <c:v>31168</c:v>
                </c:pt>
                <c:pt idx="65">
                  <c:v>31199</c:v>
                </c:pt>
                <c:pt idx="66">
                  <c:v>31229</c:v>
                </c:pt>
                <c:pt idx="67">
                  <c:v>31260</c:v>
                </c:pt>
                <c:pt idx="68">
                  <c:v>31291</c:v>
                </c:pt>
                <c:pt idx="69">
                  <c:v>31321</c:v>
                </c:pt>
                <c:pt idx="70">
                  <c:v>31352</c:v>
                </c:pt>
                <c:pt idx="71">
                  <c:v>31382</c:v>
                </c:pt>
                <c:pt idx="72">
                  <c:v>31413</c:v>
                </c:pt>
                <c:pt idx="73">
                  <c:v>31444</c:v>
                </c:pt>
                <c:pt idx="74">
                  <c:v>31472</c:v>
                </c:pt>
                <c:pt idx="75">
                  <c:v>31503</c:v>
                </c:pt>
                <c:pt idx="76">
                  <c:v>31533</c:v>
                </c:pt>
                <c:pt idx="77">
                  <c:v>31564</c:v>
                </c:pt>
                <c:pt idx="78">
                  <c:v>31594</c:v>
                </c:pt>
                <c:pt idx="79">
                  <c:v>31625</c:v>
                </c:pt>
                <c:pt idx="80">
                  <c:v>31656</c:v>
                </c:pt>
                <c:pt idx="81">
                  <c:v>31686</c:v>
                </c:pt>
                <c:pt idx="82">
                  <c:v>31717</c:v>
                </c:pt>
                <c:pt idx="83">
                  <c:v>31747</c:v>
                </c:pt>
                <c:pt idx="84">
                  <c:v>31778</c:v>
                </c:pt>
                <c:pt idx="85">
                  <c:v>31809</c:v>
                </c:pt>
                <c:pt idx="86">
                  <c:v>31837</c:v>
                </c:pt>
                <c:pt idx="87">
                  <c:v>31868</c:v>
                </c:pt>
                <c:pt idx="88">
                  <c:v>31898</c:v>
                </c:pt>
                <c:pt idx="89">
                  <c:v>31929</c:v>
                </c:pt>
                <c:pt idx="90">
                  <c:v>31959</c:v>
                </c:pt>
                <c:pt idx="91">
                  <c:v>31990</c:v>
                </c:pt>
                <c:pt idx="92">
                  <c:v>32021</c:v>
                </c:pt>
                <c:pt idx="93">
                  <c:v>32051</c:v>
                </c:pt>
                <c:pt idx="94">
                  <c:v>32082</c:v>
                </c:pt>
                <c:pt idx="95">
                  <c:v>32112</c:v>
                </c:pt>
                <c:pt idx="96">
                  <c:v>32143</c:v>
                </c:pt>
                <c:pt idx="97">
                  <c:v>32174</c:v>
                </c:pt>
                <c:pt idx="98">
                  <c:v>32203</c:v>
                </c:pt>
                <c:pt idx="99">
                  <c:v>32234</c:v>
                </c:pt>
                <c:pt idx="100">
                  <c:v>32264</c:v>
                </c:pt>
                <c:pt idx="101">
                  <c:v>32295</c:v>
                </c:pt>
                <c:pt idx="102">
                  <c:v>32325</c:v>
                </c:pt>
                <c:pt idx="103">
                  <c:v>32356</c:v>
                </c:pt>
                <c:pt idx="104">
                  <c:v>32387</c:v>
                </c:pt>
                <c:pt idx="105">
                  <c:v>32417</c:v>
                </c:pt>
                <c:pt idx="106">
                  <c:v>32448</c:v>
                </c:pt>
                <c:pt idx="107">
                  <c:v>32478</c:v>
                </c:pt>
                <c:pt idx="108">
                  <c:v>32509</c:v>
                </c:pt>
                <c:pt idx="109">
                  <c:v>32540</c:v>
                </c:pt>
                <c:pt idx="110">
                  <c:v>32568</c:v>
                </c:pt>
                <c:pt idx="111">
                  <c:v>32599</c:v>
                </c:pt>
                <c:pt idx="112">
                  <c:v>32629</c:v>
                </c:pt>
                <c:pt idx="113">
                  <c:v>32660</c:v>
                </c:pt>
                <c:pt idx="114">
                  <c:v>32690</c:v>
                </c:pt>
                <c:pt idx="115">
                  <c:v>32721</c:v>
                </c:pt>
                <c:pt idx="116">
                  <c:v>32752</c:v>
                </c:pt>
                <c:pt idx="117">
                  <c:v>32782</c:v>
                </c:pt>
                <c:pt idx="118">
                  <c:v>32813</c:v>
                </c:pt>
                <c:pt idx="119">
                  <c:v>32843</c:v>
                </c:pt>
                <c:pt idx="120">
                  <c:v>32874</c:v>
                </c:pt>
                <c:pt idx="121">
                  <c:v>32905</c:v>
                </c:pt>
                <c:pt idx="122">
                  <c:v>32933</c:v>
                </c:pt>
                <c:pt idx="123">
                  <c:v>32964</c:v>
                </c:pt>
                <c:pt idx="124">
                  <c:v>32994</c:v>
                </c:pt>
                <c:pt idx="125">
                  <c:v>33025</c:v>
                </c:pt>
                <c:pt idx="126">
                  <c:v>33055</c:v>
                </c:pt>
                <c:pt idx="127">
                  <c:v>33086</c:v>
                </c:pt>
                <c:pt idx="128">
                  <c:v>33117</c:v>
                </c:pt>
                <c:pt idx="129">
                  <c:v>33147</c:v>
                </c:pt>
                <c:pt idx="130">
                  <c:v>33178</c:v>
                </c:pt>
                <c:pt idx="131">
                  <c:v>33208</c:v>
                </c:pt>
                <c:pt idx="132">
                  <c:v>33239</c:v>
                </c:pt>
                <c:pt idx="133">
                  <c:v>33270</c:v>
                </c:pt>
                <c:pt idx="134">
                  <c:v>33298</c:v>
                </c:pt>
                <c:pt idx="135">
                  <c:v>33329</c:v>
                </c:pt>
                <c:pt idx="136">
                  <c:v>33359</c:v>
                </c:pt>
                <c:pt idx="137">
                  <c:v>33390</c:v>
                </c:pt>
                <c:pt idx="138">
                  <c:v>33420</c:v>
                </c:pt>
                <c:pt idx="139">
                  <c:v>33451</c:v>
                </c:pt>
                <c:pt idx="140">
                  <c:v>33482</c:v>
                </c:pt>
                <c:pt idx="141">
                  <c:v>33512</c:v>
                </c:pt>
                <c:pt idx="142">
                  <c:v>33543</c:v>
                </c:pt>
                <c:pt idx="143">
                  <c:v>33573</c:v>
                </c:pt>
                <c:pt idx="144">
                  <c:v>33604</c:v>
                </c:pt>
                <c:pt idx="145">
                  <c:v>33635</c:v>
                </c:pt>
                <c:pt idx="146">
                  <c:v>33664</c:v>
                </c:pt>
                <c:pt idx="147">
                  <c:v>33695</c:v>
                </c:pt>
                <c:pt idx="148">
                  <c:v>33725</c:v>
                </c:pt>
                <c:pt idx="149">
                  <c:v>33756</c:v>
                </c:pt>
                <c:pt idx="150">
                  <c:v>33786</c:v>
                </c:pt>
                <c:pt idx="151">
                  <c:v>33817</c:v>
                </c:pt>
                <c:pt idx="152">
                  <c:v>33848</c:v>
                </c:pt>
                <c:pt idx="153">
                  <c:v>33878</c:v>
                </c:pt>
                <c:pt idx="154">
                  <c:v>33909</c:v>
                </c:pt>
                <c:pt idx="155">
                  <c:v>33939</c:v>
                </c:pt>
                <c:pt idx="156">
                  <c:v>33970</c:v>
                </c:pt>
                <c:pt idx="157">
                  <c:v>34001</c:v>
                </c:pt>
                <c:pt idx="158">
                  <c:v>34029</c:v>
                </c:pt>
                <c:pt idx="159">
                  <c:v>34060</c:v>
                </c:pt>
                <c:pt idx="160">
                  <c:v>34090</c:v>
                </c:pt>
                <c:pt idx="161">
                  <c:v>34121</c:v>
                </c:pt>
                <c:pt idx="162">
                  <c:v>34151</c:v>
                </c:pt>
                <c:pt idx="163">
                  <c:v>34182</c:v>
                </c:pt>
                <c:pt idx="164">
                  <c:v>34213</c:v>
                </c:pt>
                <c:pt idx="165">
                  <c:v>34243</c:v>
                </c:pt>
                <c:pt idx="166">
                  <c:v>34274</c:v>
                </c:pt>
                <c:pt idx="167">
                  <c:v>34304</c:v>
                </c:pt>
                <c:pt idx="168">
                  <c:v>34335</c:v>
                </c:pt>
                <c:pt idx="169">
                  <c:v>34366</c:v>
                </c:pt>
                <c:pt idx="170">
                  <c:v>34394</c:v>
                </c:pt>
                <c:pt idx="171">
                  <c:v>34425</c:v>
                </c:pt>
                <c:pt idx="172">
                  <c:v>34455</c:v>
                </c:pt>
                <c:pt idx="173">
                  <c:v>34486</c:v>
                </c:pt>
                <c:pt idx="174">
                  <c:v>34516</c:v>
                </c:pt>
                <c:pt idx="175">
                  <c:v>34547</c:v>
                </c:pt>
                <c:pt idx="176">
                  <c:v>34578</c:v>
                </c:pt>
                <c:pt idx="177">
                  <c:v>34608</c:v>
                </c:pt>
                <c:pt idx="178">
                  <c:v>34639</c:v>
                </c:pt>
                <c:pt idx="179">
                  <c:v>34669</c:v>
                </c:pt>
                <c:pt idx="180">
                  <c:v>34700</c:v>
                </c:pt>
                <c:pt idx="181">
                  <c:v>34731</c:v>
                </c:pt>
                <c:pt idx="182">
                  <c:v>34759</c:v>
                </c:pt>
                <c:pt idx="183">
                  <c:v>34790</c:v>
                </c:pt>
                <c:pt idx="184">
                  <c:v>34820</c:v>
                </c:pt>
                <c:pt idx="185">
                  <c:v>34851</c:v>
                </c:pt>
                <c:pt idx="186">
                  <c:v>34881</c:v>
                </c:pt>
                <c:pt idx="187">
                  <c:v>34912</c:v>
                </c:pt>
                <c:pt idx="188">
                  <c:v>34943</c:v>
                </c:pt>
                <c:pt idx="189">
                  <c:v>34973</c:v>
                </c:pt>
                <c:pt idx="190">
                  <c:v>35004</c:v>
                </c:pt>
                <c:pt idx="191">
                  <c:v>35034</c:v>
                </c:pt>
                <c:pt idx="192">
                  <c:v>35065</c:v>
                </c:pt>
                <c:pt idx="193">
                  <c:v>35096</c:v>
                </c:pt>
                <c:pt idx="194">
                  <c:v>35125</c:v>
                </c:pt>
                <c:pt idx="195">
                  <c:v>35156</c:v>
                </c:pt>
                <c:pt idx="196">
                  <c:v>35186</c:v>
                </c:pt>
                <c:pt idx="197">
                  <c:v>35217</c:v>
                </c:pt>
                <c:pt idx="198">
                  <c:v>35247</c:v>
                </c:pt>
                <c:pt idx="199">
                  <c:v>35278</c:v>
                </c:pt>
                <c:pt idx="200">
                  <c:v>35309</c:v>
                </c:pt>
                <c:pt idx="201">
                  <c:v>35339</c:v>
                </c:pt>
                <c:pt idx="202">
                  <c:v>35370</c:v>
                </c:pt>
                <c:pt idx="203">
                  <c:v>35400</c:v>
                </c:pt>
                <c:pt idx="204">
                  <c:v>35431</c:v>
                </c:pt>
                <c:pt idx="205">
                  <c:v>35462</c:v>
                </c:pt>
                <c:pt idx="206">
                  <c:v>35490</c:v>
                </c:pt>
                <c:pt idx="207">
                  <c:v>35521</c:v>
                </c:pt>
                <c:pt idx="208">
                  <c:v>35551</c:v>
                </c:pt>
                <c:pt idx="209">
                  <c:v>35582</c:v>
                </c:pt>
                <c:pt idx="210">
                  <c:v>35612</c:v>
                </c:pt>
                <c:pt idx="211">
                  <c:v>35643</c:v>
                </c:pt>
                <c:pt idx="212">
                  <c:v>35674</c:v>
                </c:pt>
                <c:pt idx="213">
                  <c:v>35704</c:v>
                </c:pt>
                <c:pt idx="214">
                  <c:v>35735</c:v>
                </c:pt>
                <c:pt idx="215">
                  <c:v>35765</c:v>
                </c:pt>
                <c:pt idx="216">
                  <c:v>35796</c:v>
                </c:pt>
                <c:pt idx="217">
                  <c:v>35827</c:v>
                </c:pt>
                <c:pt idx="218">
                  <c:v>35855</c:v>
                </c:pt>
                <c:pt idx="219">
                  <c:v>35886</c:v>
                </c:pt>
                <c:pt idx="220">
                  <c:v>35916</c:v>
                </c:pt>
                <c:pt idx="221">
                  <c:v>35947</c:v>
                </c:pt>
                <c:pt idx="222">
                  <c:v>35977</c:v>
                </c:pt>
                <c:pt idx="223">
                  <c:v>36008</c:v>
                </c:pt>
                <c:pt idx="224">
                  <c:v>36039</c:v>
                </c:pt>
                <c:pt idx="225">
                  <c:v>36069</c:v>
                </c:pt>
                <c:pt idx="226">
                  <c:v>36100</c:v>
                </c:pt>
                <c:pt idx="227">
                  <c:v>36130</c:v>
                </c:pt>
                <c:pt idx="228">
                  <c:v>36161</c:v>
                </c:pt>
                <c:pt idx="229">
                  <c:v>36192</c:v>
                </c:pt>
                <c:pt idx="230">
                  <c:v>36220</c:v>
                </c:pt>
                <c:pt idx="231">
                  <c:v>36251</c:v>
                </c:pt>
                <c:pt idx="232">
                  <c:v>36281</c:v>
                </c:pt>
                <c:pt idx="233">
                  <c:v>36312</c:v>
                </c:pt>
                <c:pt idx="234">
                  <c:v>36342</c:v>
                </c:pt>
                <c:pt idx="235">
                  <c:v>36373</c:v>
                </c:pt>
                <c:pt idx="236">
                  <c:v>36404</c:v>
                </c:pt>
                <c:pt idx="237">
                  <c:v>36434</c:v>
                </c:pt>
                <c:pt idx="238">
                  <c:v>36465</c:v>
                </c:pt>
                <c:pt idx="239">
                  <c:v>36495</c:v>
                </c:pt>
                <c:pt idx="240">
                  <c:v>36526</c:v>
                </c:pt>
                <c:pt idx="241">
                  <c:v>36557</c:v>
                </c:pt>
                <c:pt idx="242">
                  <c:v>36586</c:v>
                </c:pt>
                <c:pt idx="243">
                  <c:v>36617</c:v>
                </c:pt>
                <c:pt idx="244">
                  <c:v>36647</c:v>
                </c:pt>
                <c:pt idx="245">
                  <c:v>36678</c:v>
                </c:pt>
                <c:pt idx="246">
                  <c:v>36708</c:v>
                </c:pt>
                <c:pt idx="247">
                  <c:v>36739</c:v>
                </c:pt>
                <c:pt idx="248">
                  <c:v>36770</c:v>
                </c:pt>
                <c:pt idx="249">
                  <c:v>36800</c:v>
                </c:pt>
                <c:pt idx="250">
                  <c:v>36831</c:v>
                </c:pt>
                <c:pt idx="251">
                  <c:v>36861</c:v>
                </c:pt>
                <c:pt idx="252">
                  <c:v>36892</c:v>
                </c:pt>
                <c:pt idx="253">
                  <c:v>36923</c:v>
                </c:pt>
                <c:pt idx="254">
                  <c:v>36951</c:v>
                </c:pt>
                <c:pt idx="255">
                  <c:v>36982</c:v>
                </c:pt>
                <c:pt idx="256">
                  <c:v>37012</c:v>
                </c:pt>
                <c:pt idx="257">
                  <c:v>37043</c:v>
                </c:pt>
                <c:pt idx="258">
                  <c:v>37073</c:v>
                </c:pt>
                <c:pt idx="259">
                  <c:v>37104</c:v>
                </c:pt>
                <c:pt idx="260">
                  <c:v>37135</c:v>
                </c:pt>
                <c:pt idx="261">
                  <c:v>37165</c:v>
                </c:pt>
                <c:pt idx="262">
                  <c:v>37196</c:v>
                </c:pt>
                <c:pt idx="263">
                  <c:v>37226</c:v>
                </c:pt>
                <c:pt idx="264">
                  <c:v>37257</c:v>
                </c:pt>
                <c:pt idx="265">
                  <c:v>37288</c:v>
                </c:pt>
                <c:pt idx="266">
                  <c:v>37316</c:v>
                </c:pt>
                <c:pt idx="267">
                  <c:v>37347</c:v>
                </c:pt>
                <c:pt idx="268">
                  <c:v>37377</c:v>
                </c:pt>
                <c:pt idx="269">
                  <c:v>37408</c:v>
                </c:pt>
                <c:pt idx="270">
                  <c:v>37438</c:v>
                </c:pt>
                <c:pt idx="271">
                  <c:v>37469</c:v>
                </c:pt>
                <c:pt idx="272">
                  <c:v>37500</c:v>
                </c:pt>
                <c:pt idx="273">
                  <c:v>37530</c:v>
                </c:pt>
                <c:pt idx="274">
                  <c:v>37561</c:v>
                </c:pt>
                <c:pt idx="275">
                  <c:v>37591</c:v>
                </c:pt>
                <c:pt idx="276">
                  <c:v>37622</c:v>
                </c:pt>
                <c:pt idx="277">
                  <c:v>37653</c:v>
                </c:pt>
                <c:pt idx="278">
                  <c:v>37681</c:v>
                </c:pt>
                <c:pt idx="279">
                  <c:v>37712</c:v>
                </c:pt>
                <c:pt idx="280">
                  <c:v>37742</c:v>
                </c:pt>
                <c:pt idx="281">
                  <c:v>37773</c:v>
                </c:pt>
                <c:pt idx="282">
                  <c:v>37803</c:v>
                </c:pt>
                <c:pt idx="283">
                  <c:v>37834</c:v>
                </c:pt>
                <c:pt idx="284">
                  <c:v>37865</c:v>
                </c:pt>
                <c:pt idx="285">
                  <c:v>37895</c:v>
                </c:pt>
                <c:pt idx="286">
                  <c:v>37926</c:v>
                </c:pt>
                <c:pt idx="287">
                  <c:v>37956</c:v>
                </c:pt>
                <c:pt idx="288">
                  <c:v>37987</c:v>
                </c:pt>
                <c:pt idx="289">
                  <c:v>38018</c:v>
                </c:pt>
                <c:pt idx="290">
                  <c:v>38047</c:v>
                </c:pt>
                <c:pt idx="291">
                  <c:v>38078</c:v>
                </c:pt>
                <c:pt idx="292">
                  <c:v>38108</c:v>
                </c:pt>
                <c:pt idx="293">
                  <c:v>38139</c:v>
                </c:pt>
                <c:pt idx="294">
                  <c:v>38169</c:v>
                </c:pt>
                <c:pt idx="295">
                  <c:v>38200</c:v>
                </c:pt>
                <c:pt idx="296">
                  <c:v>38231</c:v>
                </c:pt>
                <c:pt idx="297">
                  <c:v>38261</c:v>
                </c:pt>
                <c:pt idx="298">
                  <c:v>38292</c:v>
                </c:pt>
                <c:pt idx="299">
                  <c:v>38322</c:v>
                </c:pt>
                <c:pt idx="300">
                  <c:v>38353</c:v>
                </c:pt>
                <c:pt idx="301">
                  <c:v>38384</c:v>
                </c:pt>
                <c:pt idx="302">
                  <c:v>38412</c:v>
                </c:pt>
                <c:pt idx="303">
                  <c:v>38443</c:v>
                </c:pt>
                <c:pt idx="304">
                  <c:v>38473</c:v>
                </c:pt>
                <c:pt idx="305">
                  <c:v>38504</c:v>
                </c:pt>
                <c:pt idx="306">
                  <c:v>38534</c:v>
                </c:pt>
                <c:pt idx="307">
                  <c:v>38565</c:v>
                </c:pt>
                <c:pt idx="308">
                  <c:v>38596</c:v>
                </c:pt>
                <c:pt idx="309">
                  <c:v>38626</c:v>
                </c:pt>
                <c:pt idx="310">
                  <c:v>38657</c:v>
                </c:pt>
                <c:pt idx="311">
                  <c:v>38687</c:v>
                </c:pt>
                <c:pt idx="312">
                  <c:v>38718</c:v>
                </c:pt>
                <c:pt idx="313">
                  <c:v>38749</c:v>
                </c:pt>
                <c:pt idx="314">
                  <c:v>38777</c:v>
                </c:pt>
                <c:pt idx="315">
                  <c:v>38808</c:v>
                </c:pt>
                <c:pt idx="316">
                  <c:v>38838</c:v>
                </c:pt>
                <c:pt idx="317">
                  <c:v>38869</c:v>
                </c:pt>
                <c:pt idx="318">
                  <c:v>38899</c:v>
                </c:pt>
                <c:pt idx="319">
                  <c:v>38930</c:v>
                </c:pt>
                <c:pt idx="320">
                  <c:v>38961</c:v>
                </c:pt>
                <c:pt idx="321">
                  <c:v>38991</c:v>
                </c:pt>
                <c:pt idx="322">
                  <c:v>39022</c:v>
                </c:pt>
                <c:pt idx="323">
                  <c:v>39052</c:v>
                </c:pt>
                <c:pt idx="324">
                  <c:v>39083</c:v>
                </c:pt>
                <c:pt idx="325">
                  <c:v>39114</c:v>
                </c:pt>
                <c:pt idx="326">
                  <c:v>39142</c:v>
                </c:pt>
                <c:pt idx="327">
                  <c:v>39173</c:v>
                </c:pt>
                <c:pt idx="328">
                  <c:v>39203</c:v>
                </c:pt>
                <c:pt idx="329">
                  <c:v>39234</c:v>
                </c:pt>
                <c:pt idx="330">
                  <c:v>39264</c:v>
                </c:pt>
                <c:pt idx="331">
                  <c:v>39295</c:v>
                </c:pt>
                <c:pt idx="332">
                  <c:v>39326</c:v>
                </c:pt>
                <c:pt idx="333">
                  <c:v>39356</c:v>
                </c:pt>
                <c:pt idx="334">
                  <c:v>39387</c:v>
                </c:pt>
                <c:pt idx="335">
                  <c:v>39417</c:v>
                </c:pt>
                <c:pt idx="336">
                  <c:v>39448</c:v>
                </c:pt>
                <c:pt idx="337">
                  <c:v>39479</c:v>
                </c:pt>
                <c:pt idx="338">
                  <c:v>39508</c:v>
                </c:pt>
                <c:pt idx="339">
                  <c:v>39539</c:v>
                </c:pt>
                <c:pt idx="340">
                  <c:v>39569</c:v>
                </c:pt>
                <c:pt idx="341">
                  <c:v>39600</c:v>
                </c:pt>
                <c:pt idx="342">
                  <c:v>39630</c:v>
                </c:pt>
                <c:pt idx="343">
                  <c:v>39661</c:v>
                </c:pt>
                <c:pt idx="344">
                  <c:v>39692</c:v>
                </c:pt>
                <c:pt idx="345">
                  <c:v>39722</c:v>
                </c:pt>
                <c:pt idx="346">
                  <c:v>39753</c:v>
                </c:pt>
                <c:pt idx="347">
                  <c:v>39783</c:v>
                </c:pt>
                <c:pt idx="348">
                  <c:v>39814</c:v>
                </c:pt>
                <c:pt idx="349">
                  <c:v>39845</c:v>
                </c:pt>
                <c:pt idx="350">
                  <c:v>39873</c:v>
                </c:pt>
                <c:pt idx="351">
                  <c:v>39904</c:v>
                </c:pt>
                <c:pt idx="352">
                  <c:v>39934</c:v>
                </c:pt>
                <c:pt idx="353">
                  <c:v>39965</c:v>
                </c:pt>
                <c:pt idx="354">
                  <c:v>39995</c:v>
                </c:pt>
                <c:pt idx="355">
                  <c:v>40026</c:v>
                </c:pt>
                <c:pt idx="356">
                  <c:v>40057</c:v>
                </c:pt>
                <c:pt idx="357">
                  <c:v>40087</c:v>
                </c:pt>
                <c:pt idx="358">
                  <c:v>40118</c:v>
                </c:pt>
                <c:pt idx="359">
                  <c:v>40148</c:v>
                </c:pt>
                <c:pt idx="360">
                  <c:v>40179</c:v>
                </c:pt>
                <c:pt idx="361">
                  <c:v>40210</c:v>
                </c:pt>
                <c:pt idx="362">
                  <c:v>40238</c:v>
                </c:pt>
                <c:pt idx="363">
                  <c:v>40269</c:v>
                </c:pt>
                <c:pt idx="364">
                  <c:v>40299</c:v>
                </c:pt>
                <c:pt idx="365">
                  <c:v>40330</c:v>
                </c:pt>
                <c:pt idx="366">
                  <c:v>40360</c:v>
                </c:pt>
                <c:pt idx="367">
                  <c:v>40391</c:v>
                </c:pt>
                <c:pt idx="368">
                  <c:v>40422</c:v>
                </c:pt>
                <c:pt idx="369">
                  <c:v>40452</c:v>
                </c:pt>
                <c:pt idx="370">
                  <c:v>40483</c:v>
                </c:pt>
                <c:pt idx="371">
                  <c:v>40513</c:v>
                </c:pt>
                <c:pt idx="372">
                  <c:v>40544</c:v>
                </c:pt>
                <c:pt idx="373">
                  <c:v>40575</c:v>
                </c:pt>
                <c:pt idx="374">
                  <c:v>40603</c:v>
                </c:pt>
                <c:pt idx="375">
                  <c:v>40634</c:v>
                </c:pt>
                <c:pt idx="376">
                  <c:v>40664</c:v>
                </c:pt>
                <c:pt idx="377">
                  <c:v>40695</c:v>
                </c:pt>
                <c:pt idx="378">
                  <c:v>40725</c:v>
                </c:pt>
                <c:pt idx="379">
                  <c:v>40756</c:v>
                </c:pt>
                <c:pt idx="380">
                  <c:v>40787</c:v>
                </c:pt>
                <c:pt idx="381">
                  <c:v>40817</c:v>
                </c:pt>
                <c:pt idx="382">
                  <c:v>40848</c:v>
                </c:pt>
                <c:pt idx="383">
                  <c:v>40878</c:v>
                </c:pt>
                <c:pt idx="384">
                  <c:v>40909</c:v>
                </c:pt>
                <c:pt idx="385">
                  <c:v>40940</c:v>
                </c:pt>
                <c:pt idx="386">
                  <c:v>40969</c:v>
                </c:pt>
              </c:numCache>
            </c:numRef>
          </c:cat>
          <c:val>
            <c:numRef>
              <c:f>Sheet1!$D$4:$D$390</c:f>
              <c:numCache>
                <c:formatCode>General</c:formatCode>
                <c:ptCount val="387"/>
                <c:pt idx="0">
                  <c:v>86.4</c:v>
                </c:pt>
                <c:pt idx="1">
                  <c:v>90.9</c:v>
                </c:pt>
                <c:pt idx="2">
                  <c:v>81.8</c:v>
                </c:pt>
                <c:pt idx="3">
                  <c:v>86.4</c:v>
                </c:pt>
                <c:pt idx="4">
                  <c:v>31.8</c:v>
                </c:pt>
                <c:pt idx="5">
                  <c:v>27.3</c:v>
                </c:pt>
                <c:pt idx="6">
                  <c:v>0</c:v>
                </c:pt>
                <c:pt idx="7">
                  <c:v>0</c:v>
                </c:pt>
                <c:pt idx="8">
                  <c:v>9.1</c:v>
                </c:pt>
                <c:pt idx="9">
                  <c:v>0</c:v>
                </c:pt>
                <c:pt idx="10">
                  <c:v>45.5</c:v>
                </c:pt>
                <c:pt idx="11">
                  <c:v>27.3</c:v>
                </c:pt>
                <c:pt idx="12">
                  <c:v>22.7</c:v>
                </c:pt>
                <c:pt idx="13">
                  <c:v>27.3</c:v>
                </c:pt>
                <c:pt idx="14">
                  <c:v>27.3</c:v>
                </c:pt>
                <c:pt idx="15">
                  <c:v>31.8</c:v>
                </c:pt>
                <c:pt idx="16">
                  <c:v>22.7</c:v>
                </c:pt>
                <c:pt idx="17">
                  <c:v>54.5</c:v>
                </c:pt>
                <c:pt idx="18">
                  <c:v>81.8</c:v>
                </c:pt>
                <c:pt idx="19">
                  <c:v>100</c:v>
                </c:pt>
                <c:pt idx="20">
                  <c:v>95.5</c:v>
                </c:pt>
                <c:pt idx="21">
                  <c:v>72.7</c:v>
                </c:pt>
                <c:pt idx="22">
                  <c:v>81.8</c:v>
                </c:pt>
                <c:pt idx="23">
                  <c:v>54.5</c:v>
                </c:pt>
                <c:pt idx="24">
                  <c:v>18.2</c:v>
                </c:pt>
                <c:pt idx="25">
                  <c:v>9.1</c:v>
                </c:pt>
                <c:pt idx="26">
                  <c:v>9.1</c:v>
                </c:pt>
                <c:pt idx="27">
                  <c:v>18.2</c:v>
                </c:pt>
                <c:pt idx="28">
                  <c:v>18.2</c:v>
                </c:pt>
                <c:pt idx="29">
                  <c:v>13.6</c:v>
                </c:pt>
                <c:pt idx="30">
                  <c:v>27.3</c:v>
                </c:pt>
                <c:pt idx="31">
                  <c:v>50</c:v>
                </c:pt>
                <c:pt idx="32">
                  <c:v>45.5</c:v>
                </c:pt>
                <c:pt idx="33">
                  <c:v>22.7</c:v>
                </c:pt>
                <c:pt idx="34">
                  <c:v>40.9</c:v>
                </c:pt>
                <c:pt idx="35">
                  <c:v>9.1</c:v>
                </c:pt>
                <c:pt idx="36">
                  <c:v>72.7</c:v>
                </c:pt>
                <c:pt idx="37">
                  <c:v>36.4</c:v>
                </c:pt>
                <c:pt idx="38">
                  <c:v>77.3</c:v>
                </c:pt>
                <c:pt idx="39">
                  <c:v>77.3</c:v>
                </c:pt>
                <c:pt idx="40">
                  <c:v>68.2</c:v>
                </c:pt>
                <c:pt idx="41">
                  <c:v>59.1</c:v>
                </c:pt>
                <c:pt idx="42">
                  <c:v>72.7</c:v>
                </c:pt>
                <c:pt idx="43">
                  <c:v>95.5</c:v>
                </c:pt>
                <c:pt idx="44">
                  <c:v>90.9</c:v>
                </c:pt>
                <c:pt idx="45">
                  <c:v>90.9</c:v>
                </c:pt>
                <c:pt idx="46">
                  <c:v>77.3</c:v>
                </c:pt>
                <c:pt idx="47">
                  <c:v>81.8</c:v>
                </c:pt>
                <c:pt idx="48">
                  <c:v>90.9</c:v>
                </c:pt>
                <c:pt idx="49">
                  <c:v>100</c:v>
                </c:pt>
                <c:pt idx="50">
                  <c:v>100</c:v>
                </c:pt>
                <c:pt idx="51">
                  <c:v>86.4</c:v>
                </c:pt>
                <c:pt idx="52">
                  <c:v>63.6</c:v>
                </c:pt>
                <c:pt idx="53">
                  <c:v>63.6</c:v>
                </c:pt>
                <c:pt idx="54">
                  <c:v>100</c:v>
                </c:pt>
                <c:pt idx="55">
                  <c:v>68.2</c:v>
                </c:pt>
                <c:pt idx="56">
                  <c:v>68.2</c:v>
                </c:pt>
                <c:pt idx="57">
                  <c:v>81.8</c:v>
                </c:pt>
                <c:pt idx="58">
                  <c:v>81.8</c:v>
                </c:pt>
                <c:pt idx="59">
                  <c:v>90.9</c:v>
                </c:pt>
                <c:pt idx="60">
                  <c:v>72.7</c:v>
                </c:pt>
                <c:pt idx="61">
                  <c:v>59.1</c:v>
                </c:pt>
                <c:pt idx="62">
                  <c:v>40.9</c:v>
                </c:pt>
                <c:pt idx="63">
                  <c:v>59.1</c:v>
                </c:pt>
                <c:pt idx="64">
                  <c:v>77.3</c:v>
                </c:pt>
                <c:pt idx="65">
                  <c:v>63.6</c:v>
                </c:pt>
                <c:pt idx="66">
                  <c:v>40.9</c:v>
                </c:pt>
                <c:pt idx="67">
                  <c:v>31.8</c:v>
                </c:pt>
                <c:pt idx="68">
                  <c:v>36.4</c:v>
                </c:pt>
                <c:pt idx="69">
                  <c:v>9.1</c:v>
                </c:pt>
                <c:pt idx="70">
                  <c:v>22.7</c:v>
                </c:pt>
                <c:pt idx="71">
                  <c:v>27.3</c:v>
                </c:pt>
                <c:pt idx="72">
                  <c:v>13.6</c:v>
                </c:pt>
                <c:pt idx="73">
                  <c:v>27.3</c:v>
                </c:pt>
                <c:pt idx="74">
                  <c:v>27.3</c:v>
                </c:pt>
                <c:pt idx="75">
                  <c:v>27.3</c:v>
                </c:pt>
                <c:pt idx="76">
                  <c:v>27.3</c:v>
                </c:pt>
                <c:pt idx="77">
                  <c:v>36.4</c:v>
                </c:pt>
                <c:pt idx="78">
                  <c:v>18.2</c:v>
                </c:pt>
                <c:pt idx="79">
                  <c:v>13.6</c:v>
                </c:pt>
                <c:pt idx="80">
                  <c:v>54.5</c:v>
                </c:pt>
                <c:pt idx="81">
                  <c:v>50</c:v>
                </c:pt>
                <c:pt idx="82">
                  <c:v>59.1</c:v>
                </c:pt>
                <c:pt idx="83">
                  <c:v>27.3</c:v>
                </c:pt>
                <c:pt idx="84">
                  <c:v>59.1</c:v>
                </c:pt>
                <c:pt idx="85">
                  <c:v>81.8</c:v>
                </c:pt>
                <c:pt idx="86">
                  <c:v>86.4</c:v>
                </c:pt>
                <c:pt idx="87">
                  <c:v>77.3</c:v>
                </c:pt>
                <c:pt idx="88">
                  <c:v>63.6</c:v>
                </c:pt>
                <c:pt idx="89">
                  <c:v>90.9</c:v>
                </c:pt>
                <c:pt idx="90">
                  <c:v>100</c:v>
                </c:pt>
                <c:pt idx="91">
                  <c:v>90.9</c:v>
                </c:pt>
                <c:pt idx="92">
                  <c:v>100</c:v>
                </c:pt>
                <c:pt idx="93">
                  <c:v>95.5</c:v>
                </c:pt>
                <c:pt idx="94">
                  <c:v>90.9</c:v>
                </c:pt>
                <c:pt idx="95">
                  <c:v>81.8</c:v>
                </c:pt>
                <c:pt idx="96">
                  <c:v>90.9</c:v>
                </c:pt>
                <c:pt idx="97">
                  <c:v>100</c:v>
                </c:pt>
                <c:pt idx="98">
                  <c:v>90.9</c:v>
                </c:pt>
                <c:pt idx="99">
                  <c:v>90.9</c:v>
                </c:pt>
                <c:pt idx="100">
                  <c:v>36.4</c:v>
                </c:pt>
                <c:pt idx="101">
                  <c:v>81.8</c:v>
                </c:pt>
                <c:pt idx="102">
                  <c:v>63.6</c:v>
                </c:pt>
                <c:pt idx="103">
                  <c:v>90.9</c:v>
                </c:pt>
                <c:pt idx="104">
                  <c:v>81.8</c:v>
                </c:pt>
                <c:pt idx="105">
                  <c:v>72.7</c:v>
                </c:pt>
                <c:pt idx="106">
                  <c:v>90.9</c:v>
                </c:pt>
                <c:pt idx="107">
                  <c:v>100</c:v>
                </c:pt>
                <c:pt idx="108">
                  <c:v>81.8</c:v>
                </c:pt>
                <c:pt idx="109">
                  <c:v>72.7</c:v>
                </c:pt>
                <c:pt idx="110">
                  <c:v>100</c:v>
                </c:pt>
                <c:pt idx="111">
                  <c:v>72.7</c:v>
                </c:pt>
                <c:pt idx="112">
                  <c:v>90.9</c:v>
                </c:pt>
                <c:pt idx="113">
                  <c:v>27.3</c:v>
                </c:pt>
                <c:pt idx="114">
                  <c:v>45.5</c:v>
                </c:pt>
                <c:pt idx="115">
                  <c:v>90.9</c:v>
                </c:pt>
                <c:pt idx="116">
                  <c:v>54.5</c:v>
                </c:pt>
                <c:pt idx="117">
                  <c:v>72.7</c:v>
                </c:pt>
                <c:pt idx="118">
                  <c:v>63.6</c:v>
                </c:pt>
                <c:pt idx="119">
                  <c:v>90.9</c:v>
                </c:pt>
                <c:pt idx="120">
                  <c:v>81.8</c:v>
                </c:pt>
                <c:pt idx="121">
                  <c:v>81.8</c:v>
                </c:pt>
                <c:pt idx="122">
                  <c:v>72.7</c:v>
                </c:pt>
                <c:pt idx="123">
                  <c:v>100</c:v>
                </c:pt>
                <c:pt idx="124">
                  <c:v>90.9</c:v>
                </c:pt>
                <c:pt idx="125">
                  <c:v>81.8</c:v>
                </c:pt>
                <c:pt idx="126">
                  <c:v>72.7</c:v>
                </c:pt>
                <c:pt idx="127">
                  <c:v>72.7</c:v>
                </c:pt>
                <c:pt idx="128">
                  <c:v>59.1</c:v>
                </c:pt>
                <c:pt idx="129">
                  <c:v>54.5</c:v>
                </c:pt>
                <c:pt idx="130">
                  <c:v>63.6</c:v>
                </c:pt>
                <c:pt idx="131">
                  <c:v>77.3</c:v>
                </c:pt>
                <c:pt idx="132">
                  <c:v>40.9</c:v>
                </c:pt>
                <c:pt idx="133">
                  <c:v>50</c:v>
                </c:pt>
                <c:pt idx="134">
                  <c:v>36.4</c:v>
                </c:pt>
                <c:pt idx="135">
                  <c:v>27.3</c:v>
                </c:pt>
                <c:pt idx="136">
                  <c:v>50</c:v>
                </c:pt>
                <c:pt idx="137">
                  <c:v>22.7</c:v>
                </c:pt>
                <c:pt idx="138">
                  <c:v>40.9</c:v>
                </c:pt>
                <c:pt idx="139">
                  <c:v>9.1</c:v>
                </c:pt>
                <c:pt idx="140">
                  <c:v>18.2</c:v>
                </c:pt>
                <c:pt idx="141">
                  <c:v>0</c:v>
                </c:pt>
                <c:pt idx="142">
                  <c:v>27.3</c:v>
                </c:pt>
                <c:pt idx="143">
                  <c:v>0</c:v>
                </c:pt>
                <c:pt idx="144">
                  <c:v>9.1</c:v>
                </c:pt>
                <c:pt idx="145">
                  <c:v>4.5</c:v>
                </c:pt>
                <c:pt idx="146">
                  <c:v>0</c:v>
                </c:pt>
                <c:pt idx="147">
                  <c:v>0</c:v>
                </c:pt>
                <c:pt idx="148">
                  <c:v>9.1</c:v>
                </c:pt>
                <c:pt idx="149">
                  <c:v>22.7</c:v>
                </c:pt>
                <c:pt idx="150">
                  <c:v>9.1</c:v>
                </c:pt>
                <c:pt idx="151">
                  <c:v>9.1</c:v>
                </c:pt>
                <c:pt idx="152">
                  <c:v>36.4</c:v>
                </c:pt>
                <c:pt idx="153">
                  <c:v>9.1</c:v>
                </c:pt>
                <c:pt idx="154">
                  <c:v>9.1</c:v>
                </c:pt>
                <c:pt idx="155">
                  <c:v>0</c:v>
                </c:pt>
                <c:pt idx="156">
                  <c:v>36.4</c:v>
                </c:pt>
                <c:pt idx="157">
                  <c:v>72.7</c:v>
                </c:pt>
                <c:pt idx="158">
                  <c:v>54.5</c:v>
                </c:pt>
                <c:pt idx="159">
                  <c:v>27.3</c:v>
                </c:pt>
                <c:pt idx="160">
                  <c:v>18.2</c:v>
                </c:pt>
                <c:pt idx="161">
                  <c:v>18.2</c:v>
                </c:pt>
                <c:pt idx="162">
                  <c:v>22.7</c:v>
                </c:pt>
                <c:pt idx="163">
                  <c:v>18.2</c:v>
                </c:pt>
                <c:pt idx="164">
                  <c:v>27.3</c:v>
                </c:pt>
                <c:pt idx="165">
                  <c:v>18.2</c:v>
                </c:pt>
                <c:pt idx="166">
                  <c:v>27.3</c:v>
                </c:pt>
                <c:pt idx="167">
                  <c:v>9.1</c:v>
                </c:pt>
                <c:pt idx="168">
                  <c:v>45.5</c:v>
                </c:pt>
                <c:pt idx="169">
                  <c:v>36.4</c:v>
                </c:pt>
                <c:pt idx="170">
                  <c:v>90.9</c:v>
                </c:pt>
                <c:pt idx="171">
                  <c:v>77.3</c:v>
                </c:pt>
                <c:pt idx="172">
                  <c:v>86.4</c:v>
                </c:pt>
                <c:pt idx="173">
                  <c:v>90.9</c:v>
                </c:pt>
                <c:pt idx="174">
                  <c:v>81.8</c:v>
                </c:pt>
                <c:pt idx="175">
                  <c:v>100</c:v>
                </c:pt>
                <c:pt idx="176">
                  <c:v>72.7</c:v>
                </c:pt>
                <c:pt idx="177">
                  <c:v>81.8</c:v>
                </c:pt>
                <c:pt idx="178">
                  <c:v>68.2</c:v>
                </c:pt>
                <c:pt idx="179">
                  <c:v>81.8</c:v>
                </c:pt>
                <c:pt idx="180">
                  <c:v>27.3</c:v>
                </c:pt>
                <c:pt idx="181">
                  <c:v>45.5</c:v>
                </c:pt>
                <c:pt idx="182">
                  <c:v>45.5</c:v>
                </c:pt>
                <c:pt idx="183">
                  <c:v>90.9</c:v>
                </c:pt>
                <c:pt idx="184">
                  <c:v>45.5</c:v>
                </c:pt>
                <c:pt idx="185">
                  <c:v>18.2</c:v>
                </c:pt>
                <c:pt idx="186">
                  <c:v>9.1</c:v>
                </c:pt>
                <c:pt idx="187">
                  <c:v>18.2</c:v>
                </c:pt>
                <c:pt idx="188">
                  <c:v>27.3</c:v>
                </c:pt>
                <c:pt idx="189">
                  <c:v>90.9</c:v>
                </c:pt>
                <c:pt idx="190">
                  <c:v>72.7</c:v>
                </c:pt>
                <c:pt idx="191">
                  <c:v>81.8</c:v>
                </c:pt>
                <c:pt idx="192">
                  <c:v>81.8</c:v>
                </c:pt>
                <c:pt idx="193">
                  <c:v>54.5</c:v>
                </c:pt>
                <c:pt idx="194">
                  <c:v>45.5</c:v>
                </c:pt>
                <c:pt idx="195">
                  <c:v>72.7</c:v>
                </c:pt>
                <c:pt idx="196">
                  <c:v>63.6</c:v>
                </c:pt>
                <c:pt idx="197">
                  <c:v>72.7</c:v>
                </c:pt>
                <c:pt idx="198">
                  <c:v>72.7</c:v>
                </c:pt>
                <c:pt idx="199">
                  <c:v>72.7</c:v>
                </c:pt>
                <c:pt idx="200">
                  <c:v>81.8</c:v>
                </c:pt>
                <c:pt idx="201">
                  <c:v>100</c:v>
                </c:pt>
                <c:pt idx="202">
                  <c:v>100</c:v>
                </c:pt>
                <c:pt idx="203">
                  <c:v>100</c:v>
                </c:pt>
                <c:pt idx="204">
                  <c:v>100</c:v>
                </c:pt>
                <c:pt idx="205">
                  <c:v>86.4</c:v>
                </c:pt>
                <c:pt idx="206">
                  <c:v>95.5</c:v>
                </c:pt>
                <c:pt idx="207">
                  <c:v>31.8</c:v>
                </c:pt>
                <c:pt idx="208">
                  <c:v>68.2</c:v>
                </c:pt>
                <c:pt idx="209">
                  <c:v>31.8</c:v>
                </c:pt>
                <c:pt idx="210">
                  <c:v>77.3</c:v>
                </c:pt>
                <c:pt idx="211">
                  <c:v>27.3</c:v>
                </c:pt>
                <c:pt idx="212">
                  <c:v>0</c:v>
                </c:pt>
                <c:pt idx="213">
                  <c:v>9.1</c:v>
                </c:pt>
                <c:pt idx="214">
                  <c:v>0</c:v>
                </c:pt>
                <c:pt idx="215">
                  <c:v>0</c:v>
                </c:pt>
                <c:pt idx="216">
                  <c:v>18.2</c:v>
                </c:pt>
                <c:pt idx="217">
                  <c:v>9.1</c:v>
                </c:pt>
                <c:pt idx="218">
                  <c:v>0</c:v>
                </c:pt>
                <c:pt idx="219">
                  <c:v>9.1</c:v>
                </c:pt>
                <c:pt idx="220">
                  <c:v>18.2</c:v>
                </c:pt>
                <c:pt idx="221">
                  <c:v>27.3</c:v>
                </c:pt>
                <c:pt idx="222">
                  <c:v>18.2</c:v>
                </c:pt>
                <c:pt idx="223">
                  <c:v>18.2</c:v>
                </c:pt>
                <c:pt idx="224">
                  <c:v>40.9</c:v>
                </c:pt>
                <c:pt idx="225">
                  <c:v>18.2</c:v>
                </c:pt>
                <c:pt idx="226">
                  <c:v>45.5</c:v>
                </c:pt>
                <c:pt idx="227">
                  <c:v>9.1</c:v>
                </c:pt>
                <c:pt idx="228">
                  <c:v>50</c:v>
                </c:pt>
                <c:pt idx="229">
                  <c:v>72.7</c:v>
                </c:pt>
                <c:pt idx="230">
                  <c:v>81.8</c:v>
                </c:pt>
                <c:pt idx="231">
                  <c:v>54.5</c:v>
                </c:pt>
                <c:pt idx="232">
                  <c:v>90.9</c:v>
                </c:pt>
                <c:pt idx="233">
                  <c:v>59.1</c:v>
                </c:pt>
                <c:pt idx="234">
                  <c:v>77.3</c:v>
                </c:pt>
                <c:pt idx="235">
                  <c:v>95.5</c:v>
                </c:pt>
                <c:pt idx="236">
                  <c:v>90.9</c:v>
                </c:pt>
                <c:pt idx="237">
                  <c:v>81.8</c:v>
                </c:pt>
                <c:pt idx="238">
                  <c:v>81.8</c:v>
                </c:pt>
                <c:pt idx="239">
                  <c:v>81.8</c:v>
                </c:pt>
                <c:pt idx="240">
                  <c:v>81.8</c:v>
                </c:pt>
                <c:pt idx="241">
                  <c:v>63.6</c:v>
                </c:pt>
                <c:pt idx="242">
                  <c:v>81.8</c:v>
                </c:pt>
                <c:pt idx="243">
                  <c:v>81.8</c:v>
                </c:pt>
                <c:pt idx="244">
                  <c:v>81.8</c:v>
                </c:pt>
                <c:pt idx="245">
                  <c:v>100</c:v>
                </c:pt>
                <c:pt idx="246">
                  <c:v>86.4</c:v>
                </c:pt>
                <c:pt idx="247">
                  <c:v>100</c:v>
                </c:pt>
                <c:pt idx="248">
                  <c:v>36.4</c:v>
                </c:pt>
                <c:pt idx="249">
                  <c:v>81.8</c:v>
                </c:pt>
                <c:pt idx="250">
                  <c:v>36.4</c:v>
                </c:pt>
                <c:pt idx="251">
                  <c:v>95.5</c:v>
                </c:pt>
                <c:pt idx="252">
                  <c:v>36.4</c:v>
                </c:pt>
                <c:pt idx="253">
                  <c:v>18.2</c:v>
                </c:pt>
                <c:pt idx="254">
                  <c:v>9.1</c:v>
                </c:pt>
                <c:pt idx="255">
                  <c:v>9.1</c:v>
                </c:pt>
                <c:pt idx="256">
                  <c:v>18.2</c:v>
                </c:pt>
                <c:pt idx="257">
                  <c:v>18.2</c:v>
                </c:pt>
                <c:pt idx="258">
                  <c:v>9.1</c:v>
                </c:pt>
                <c:pt idx="259">
                  <c:v>0</c:v>
                </c:pt>
                <c:pt idx="260">
                  <c:v>4.5</c:v>
                </c:pt>
                <c:pt idx="261">
                  <c:v>0</c:v>
                </c:pt>
                <c:pt idx="262">
                  <c:v>9.1</c:v>
                </c:pt>
                <c:pt idx="263">
                  <c:v>0</c:v>
                </c:pt>
                <c:pt idx="264">
                  <c:v>27.3</c:v>
                </c:pt>
                <c:pt idx="265">
                  <c:v>54.5</c:v>
                </c:pt>
                <c:pt idx="266">
                  <c:v>81.8</c:v>
                </c:pt>
                <c:pt idx="267">
                  <c:v>90.9</c:v>
                </c:pt>
                <c:pt idx="268">
                  <c:v>100</c:v>
                </c:pt>
                <c:pt idx="269">
                  <c:v>90.9</c:v>
                </c:pt>
                <c:pt idx="270">
                  <c:v>90.9</c:v>
                </c:pt>
                <c:pt idx="271">
                  <c:v>54.5</c:v>
                </c:pt>
                <c:pt idx="272">
                  <c:v>100</c:v>
                </c:pt>
                <c:pt idx="273">
                  <c:v>81.8</c:v>
                </c:pt>
                <c:pt idx="274">
                  <c:v>72.7</c:v>
                </c:pt>
                <c:pt idx="275">
                  <c:v>45.5</c:v>
                </c:pt>
                <c:pt idx="276">
                  <c:v>77.3</c:v>
                </c:pt>
                <c:pt idx="277">
                  <c:v>95.5</c:v>
                </c:pt>
                <c:pt idx="278">
                  <c:v>100</c:v>
                </c:pt>
                <c:pt idx="279">
                  <c:v>36.4</c:v>
                </c:pt>
                <c:pt idx="280">
                  <c:v>54.5</c:v>
                </c:pt>
                <c:pt idx="281">
                  <c:v>27.3</c:v>
                </c:pt>
                <c:pt idx="282">
                  <c:v>81.8</c:v>
                </c:pt>
                <c:pt idx="283">
                  <c:v>45.5</c:v>
                </c:pt>
                <c:pt idx="284">
                  <c:v>90.9</c:v>
                </c:pt>
                <c:pt idx="285">
                  <c:v>100</c:v>
                </c:pt>
                <c:pt idx="286">
                  <c:v>81.8</c:v>
                </c:pt>
                <c:pt idx="287">
                  <c:v>100</c:v>
                </c:pt>
                <c:pt idx="288">
                  <c:v>90.9</c:v>
                </c:pt>
                <c:pt idx="289">
                  <c:v>100</c:v>
                </c:pt>
                <c:pt idx="290">
                  <c:v>72.7</c:v>
                </c:pt>
                <c:pt idx="291">
                  <c:v>81.8</c:v>
                </c:pt>
                <c:pt idx="292">
                  <c:v>81.8</c:v>
                </c:pt>
                <c:pt idx="293">
                  <c:v>90.9</c:v>
                </c:pt>
                <c:pt idx="294">
                  <c:v>90.9</c:v>
                </c:pt>
                <c:pt idx="295">
                  <c:v>59.1</c:v>
                </c:pt>
                <c:pt idx="296">
                  <c:v>63.6</c:v>
                </c:pt>
                <c:pt idx="297">
                  <c:v>9.1</c:v>
                </c:pt>
                <c:pt idx="298">
                  <c:v>45.5</c:v>
                </c:pt>
                <c:pt idx="299">
                  <c:v>18.2</c:v>
                </c:pt>
                <c:pt idx="300">
                  <c:v>90.9</c:v>
                </c:pt>
                <c:pt idx="301">
                  <c:v>50</c:v>
                </c:pt>
                <c:pt idx="302">
                  <c:v>90.9</c:v>
                </c:pt>
                <c:pt idx="303">
                  <c:v>86.4</c:v>
                </c:pt>
                <c:pt idx="304">
                  <c:v>81.8</c:v>
                </c:pt>
                <c:pt idx="305">
                  <c:v>100</c:v>
                </c:pt>
                <c:pt idx="306">
                  <c:v>9.1</c:v>
                </c:pt>
                <c:pt idx="307">
                  <c:v>63.6</c:v>
                </c:pt>
                <c:pt idx="308">
                  <c:v>54.5</c:v>
                </c:pt>
                <c:pt idx="309">
                  <c:v>90.9</c:v>
                </c:pt>
                <c:pt idx="310">
                  <c:v>81.8</c:v>
                </c:pt>
                <c:pt idx="311">
                  <c:v>100</c:v>
                </c:pt>
                <c:pt idx="312">
                  <c:v>95.5</c:v>
                </c:pt>
                <c:pt idx="313">
                  <c:v>90.9</c:v>
                </c:pt>
                <c:pt idx="314">
                  <c:v>63.6</c:v>
                </c:pt>
                <c:pt idx="315">
                  <c:v>81.8</c:v>
                </c:pt>
                <c:pt idx="316">
                  <c:v>81.8</c:v>
                </c:pt>
                <c:pt idx="317">
                  <c:v>90.9</c:v>
                </c:pt>
                <c:pt idx="318">
                  <c:v>63.6</c:v>
                </c:pt>
                <c:pt idx="319">
                  <c:v>68.2</c:v>
                </c:pt>
                <c:pt idx="320">
                  <c:v>50</c:v>
                </c:pt>
                <c:pt idx="321">
                  <c:v>68.2</c:v>
                </c:pt>
                <c:pt idx="322">
                  <c:v>40.9</c:v>
                </c:pt>
                <c:pt idx="323">
                  <c:v>63.6</c:v>
                </c:pt>
                <c:pt idx="324">
                  <c:v>50</c:v>
                </c:pt>
                <c:pt idx="325">
                  <c:v>63.6</c:v>
                </c:pt>
                <c:pt idx="326">
                  <c:v>40.9</c:v>
                </c:pt>
                <c:pt idx="327">
                  <c:v>77.3</c:v>
                </c:pt>
                <c:pt idx="328">
                  <c:v>72.7</c:v>
                </c:pt>
                <c:pt idx="329">
                  <c:v>68.2</c:v>
                </c:pt>
                <c:pt idx="330">
                  <c:v>40.9</c:v>
                </c:pt>
                <c:pt idx="331">
                  <c:v>45.5</c:v>
                </c:pt>
                <c:pt idx="332">
                  <c:v>45.5</c:v>
                </c:pt>
                <c:pt idx="333">
                  <c:v>54.5</c:v>
                </c:pt>
                <c:pt idx="334">
                  <c:v>54.5</c:v>
                </c:pt>
                <c:pt idx="335">
                  <c:v>68.2</c:v>
                </c:pt>
                <c:pt idx="336">
                  <c:v>36.4</c:v>
                </c:pt>
                <c:pt idx="337">
                  <c:v>72.7</c:v>
                </c:pt>
                <c:pt idx="338">
                  <c:v>27.3</c:v>
                </c:pt>
                <c:pt idx="339">
                  <c:v>36.4</c:v>
                </c:pt>
                <c:pt idx="340">
                  <c:v>18.2</c:v>
                </c:pt>
                <c:pt idx="341">
                  <c:v>27.3</c:v>
                </c:pt>
                <c:pt idx="342">
                  <c:v>36.4</c:v>
                </c:pt>
                <c:pt idx="343">
                  <c:v>9.1</c:v>
                </c:pt>
                <c:pt idx="344">
                  <c:v>0</c:v>
                </c:pt>
                <c:pt idx="345">
                  <c:v>0</c:v>
                </c:pt>
                <c:pt idx="346">
                  <c:v>0</c:v>
                </c:pt>
                <c:pt idx="347">
                  <c:v>0</c:v>
                </c:pt>
                <c:pt idx="348">
                  <c:v>0</c:v>
                </c:pt>
                <c:pt idx="349">
                  <c:v>0</c:v>
                </c:pt>
                <c:pt idx="350">
                  <c:v>0</c:v>
                </c:pt>
                <c:pt idx="351">
                  <c:v>18.2</c:v>
                </c:pt>
                <c:pt idx="352">
                  <c:v>72.7</c:v>
                </c:pt>
                <c:pt idx="353">
                  <c:v>81.8</c:v>
                </c:pt>
                <c:pt idx="354">
                  <c:v>72.7</c:v>
                </c:pt>
                <c:pt idx="355">
                  <c:v>90.9</c:v>
                </c:pt>
                <c:pt idx="356">
                  <c:v>90.9</c:v>
                </c:pt>
                <c:pt idx="357">
                  <c:v>100</c:v>
                </c:pt>
                <c:pt idx="358">
                  <c:v>95.5</c:v>
                </c:pt>
                <c:pt idx="359">
                  <c:v>100</c:v>
                </c:pt>
                <c:pt idx="360">
                  <c:v>90.9</c:v>
                </c:pt>
                <c:pt idx="361">
                  <c:v>90.9</c:v>
                </c:pt>
                <c:pt idx="362">
                  <c:v>90.9</c:v>
                </c:pt>
                <c:pt idx="363">
                  <c:v>100</c:v>
                </c:pt>
                <c:pt idx="364">
                  <c:v>86.4</c:v>
                </c:pt>
                <c:pt idx="365">
                  <c:v>45.5</c:v>
                </c:pt>
                <c:pt idx="366">
                  <c:v>31.8</c:v>
                </c:pt>
                <c:pt idx="367">
                  <c:v>45.5</c:v>
                </c:pt>
                <c:pt idx="368">
                  <c:v>36.4</c:v>
                </c:pt>
                <c:pt idx="369">
                  <c:v>36.4</c:v>
                </c:pt>
                <c:pt idx="370">
                  <c:v>36.4</c:v>
                </c:pt>
                <c:pt idx="371">
                  <c:v>72.7</c:v>
                </c:pt>
                <c:pt idx="372">
                  <c:v>81.8</c:v>
                </c:pt>
                <c:pt idx="373">
                  <c:v>81.8</c:v>
                </c:pt>
                <c:pt idx="374">
                  <c:v>9.1</c:v>
                </c:pt>
                <c:pt idx="375">
                  <c:v>13.6</c:v>
                </c:pt>
                <c:pt idx="376">
                  <c:v>0</c:v>
                </c:pt>
                <c:pt idx="377">
                  <c:v>86.4</c:v>
                </c:pt>
                <c:pt idx="378">
                  <c:v>100</c:v>
                </c:pt>
                <c:pt idx="379">
                  <c:v>70</c:v>
                </c:pt>
                <c:pt idx="380">
                  <c:v>24.488448844884264</c:v>
                </c:pt>
                <c:pt idx="381">
                  <c:v>41.969196919691967</c:v>
                </c:pt>
                <c:pt idx="382">
                  <c:v>35.038503850385062</c:v>
                </c:pt>
                <c:pt idx="383">
                  <c:v>62.992299229923013</c:v>
                </c:pt>
                <c:pt idx="384">
                  <c:v>46.204620462045995</c:v>
                </c:pt>
                <c:pt idx="385">
                  <c:v>61.606160616061601</c:v>
                </c:pt>
                <c:pt idx="386">
                  <c:v>69.306930693069248</c:v>
                </c:pt>
              </c:numCache>
            </c:numRef>
          </c:val>
        </c:ser>
        <c:marker val="1"/>
        <c:axId val="199600768"/>
        <c:axId val="208591104"/>
      </c:lineChart>
      <c:dateAx>
        <c:axId val="199600768"/>
        <c:scaling>
          <c:orientation val="minMax"/>
        </c:scaling>
        <c:axPos val="b"/>
        <c:numFmt formatCode="mmm\-yy" sourceLinked="1"/>
        <c:tickLblPos val="nextTo"/>
        <c:crossAx val="208591104"/>
        <c:crosses val="autoZero"/>
        <c:auto val="1"/>
        <c:lblOffset val="100"/>
      </c:dateAx>
      <c:valAx>
        <c:axId val="208591104"/>
        <c:scaling>
          <c:orientation val="minMax"/>
        </c:scaling>
        <c:axPos val="l"/>
        <c:majorGridlines/>
        <c:numFmt formatCode="General" sourceLinked="1"/>
        <c:tickLblPos val="nextTo"/>
        <c:crossAx val="199600768"/>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layout>
        <c:manualLayout>
          <c:xMode val="edge"/>
          <c:yMode val="edge"/>
          <c:x val="0.21372027590875539"/>
          <c:y val="5.4299656287451287E-2"/>
        </c:manualLayout>
      </c:layout>
      <c:txPr>
        <a:bodyPr/>
        <a:lstStyle/>
        <a:p>
          <a:pPr>
            <a:defRPr sz="1200" baseline="0"/>
          </a:pPr>
          <a:endParaRPr lang="ja-JP"/>
        </a:p>
      </c:txPr>
    </c:title>
    <c:plotArea>
      <c:layout/>
      <c:lineChart>
        <c:grouping val="standard"/>
        <c:ser>
          <c:idx val="0"/>
          <c:order val="0"/>
          <c:tx>
            <c:v>コンポジット指数(1980～2012)</c:v>
          </c:tx>
          <c:marker>
            <c:symbol val="none"/>
          </c:marker>
          <c:cat>
            <c:numRef>
              <c:f>Sheet1!$A$4:$A$390</c:f>
              <c:numCache>
                <c:formatCode>mmm\-yy</c:formatCode>
                <c:ptCount val="387"/>
                <c:pt idx="0">
                  <c:v>29221</c:v>
                </c:pt>
                <c:pt idx="1">
                  <c:v>29252</c:v>
                </c:pt>
                <c:pt idx="2">
                  <c:v>29281</c:v>
                </c:pt>
                <c:pt idx="3">
                  <c:v>29312</c:v>
                </c:pt>
                <c:pt idx="4">
                  <c:v>29342</c:v>
                </c:pt>
                <c:pt idx="5">
                  <c:v>29373</c:v>
                </c:pt>
                <c:pt idx="6">
                  <c:v>29403</c:v>
                </c:pt>
                <c:pt idx="7">
                  <c:v>29434</c:v>
                </c:pt>
                <c:pt idx="8">
                  <c:v>29465</c:v>
                </c:pt>
                <c:pt idx="9">
                  <c:v>29495</c:v>
                </c:pt>
                <c:pt idx="10">
                  <c:v>29526</c:v>
                </c:pt>
                <c:pt idx="11">
                  <c:v>29556</c:v>
                </c:pt>
                <c:pt idx="12">
                  <c:v>29587</c:v>
                </c:pt>
                <c:pt idx="13">
                  <c:v>29618</c:v>
                </c:pt>
                <c:pt idx="14">
                  <c:v>29646</c:v>
                </c:pt>
                <c:pt idx="15">
                  <c:v>29677</c:v>
                </c:pt>
                <c:pt idx="16">
                  <c:v>29707</c:v>
                </c:pt>
                <c:pt idx="17">
                  <c:v>29738</c:v>
                </c:pt>
                <c:pt idx="18">
                  <c:v>29768</c:v>
                </c:pt>
                <c:pt idx="19">
                  <c:v>29799</c:v>
                </c:pt>
                <c:pt idx="20">
                  <c:v>29830</c:v>
                </c:pt>
                <c:pt idx="21">
                  <c:v>29860</c:v>
                </c:pt>
                <c:pt idx="22">
                  <c:v>29891</c:v>
                </c:pt>
                <c:pt idx="23">
                  <c:v>29921</c:v>
                </c:pt>
                <c:pt idx="24">
                  <c:v>29952</c:v>
                </c:pt>
                <c:pt idx="25">
                  <c:v>29983</c:v>
                </c:pt>
                <c:pt idx="26">
                  <c:v>30011</c:v>
                </c:pt>
                <c:pt idx="27">
                  <c:v>30042</c:v>
                </c:pt>
                <c:pt idx="28">
                  <c:v>30072</c:v>
                </c:pt>
                <c:pt idx="29">
                  <c:v>30103</c:v>
                </c:pt>
                <c:pt idx="30">
                  <c:v>30133</c:v>
                </c:pt>
                <c:pt idx="31">
                  <c:v>30164</c:v>
                </c:pt>
                <c:pt idx="32">
                  <c:v>30195</c:v>
                </c:pt>
                <c:pt idx="33">
                  <c:v>30225</c:v>
                </c:pt>
                <c:pt idx="34">
                  <c:v>30256</c:v>
                </c:pt>
                <c:pt idx="35">
                  <c:v>30286</c:v>
                </c:pt>
                <c:pt idx="36">
                  <c:v>30317</c:v>
                </c:pt>
                <c:pt idx="37">
                  <c:v>30348</c:v>
                </c:pt>
                <c:pt idx="38">
                  <c:v>30376</c:v>
                </c:pt>
                <c:pt idx="39">
                  <c:v>30407</c:v>
                </c:pt>
                <c:pt idx="40">
                  <c:v>30437</c:v>
                </c:pt>
                <c:pt idx="41">
                  <c:v>30468</c:v>
                </c:pt>
                <c:pt idx="42">
                  <c:v>30498</c:v>
                </c:pt>
                <c:pt idx="43">
                  <c:v>30529</c:v>
                </c:pt>
                <c:pt idx="44">
                  <c:v>30560</c:v>
                </c:pt>
                <c:pt idx="45">
                  <c:v>30590</c:v>
                </c:pt>
                <c:pt idx="46">
                  <c:v>30621</c:v>
                </c:pt>
                <c:pt idx="47">
                  <c:v>30651</c:v>
                </c:pt>
                <c:pt idx="48">
                  <c:v>30682</c:v>
                </c:pt>
                <c:pt idx="49">
                  <c:v>30713</c:v>
                </c:pt>
                <c:pt idx="50">
                  <c:v>30742</c:v>
                </c:pt>
                <c:pt idx="51">
                  <c:v>30773</c:v>
                </c:pt>
                <c:pt idx="52">
                  <c:v>30803</c:v>
                </c:pt>
                <c:pt idx="53">
                  <c:v>30834</c:v>
                </c:pt>
                <c:pt idx="54">
                  <c:v>30864</c:v>
                </c:pt>
                <c:pt idx="55">
                  <c:v>30895</c:v>
                </c:pt>
                <c:pt idx="56">
                  <c:v>30926</c:v>
                </c:pt>
                <c:pt idx="57">
                  <c:v>30956</c:v>
                </c:pt>
                <c:pt idx="58">
                  <c:v>30987</c:v>
                </c:pt>
                <c:pt idx="59">
                  <c:v>31017</c:v>
                </c:pt>
                <c:pt idx="60">
                  <c:v>31048</c:v>
                </c:pt>
                <c:pt idx="61">
                  <c:v>31079</c:v>
                </c:pt>
                <c:pt idx="62">
                  <c:v>31107</c:v>
                </c:pt>
                <c:pt idx="63">
                  <c:v>31138</c:v>
                </c:pt>
                <c:pt idx="64">
                  <c:v>31168</c:v>
                </c:pt>
                <c:pt idx="65">
                  <c:v>31199</c:v>
                </c:pt>
                <c:pt idx="66">
                  <c:v>31229</c:v>
                </c:pt>
                <c:pt idx="67">
                  <c:v>31260</c:v>
                </c:pt>
                <c:pt idx="68">
                  <c:v>31291</c:v>
                </c:pt>
                <c:pt idx="69">
                  <c:v>31321</c:v>
                </c:pt>
                <c:pt idx="70">
                  <c:v>31352</c:v>
                </c:pt>
                <c:pt idx="71">
                  <c:v>31382</c:v>
                </c:pt>
                <c:pt idx="72">
                  <c:v>31413</c:v>
                </c:pt>
                <c:pt idx="73">
                  <c:v>31444</c:v>
                </c:pt>
                <c:pt idx="74">
                  <c:v>31472</c:v>
                </c:pt>
                <c:pt idx="75">
                  <c:v>31503</c:v>
                </c:pt>
                <c:pt idx="76">
                  <c:v>31533</c:v>
                </c:pt>
                <c:pt idx="77">
                  <c:v>31564</c:v>
                </c:pt>
                <c:pt idx="78">
                  <c:v>31594</c:v>
                </c:pt>
                <c:pt idx="79">
                  <c:v>31625</c:v>
                </c:pt>
                <c:pt idx="80">
                  <c:v>31656</c:v>
                </c:pt>
                <c:pt idx="81">
                  <c:v>31686</c:v>
                </c:pt>
                <c:pt idx="82">
                  <c:v>31717</c:v>
                </c:pt>
                <c:pt idx="83">
                  <c:v>31747</c:v>
                </c:pt>
                <c:pt idx="84">
                  <c:v>31778</c:v>
                </c:pt>
                <c:pt idx="85">
                  <c:v>31809</c:v>
                </c:pt>
                <c:pt idx="86">
                  <c:v>31837</c:v>
                </c:pt>
                <c:pt idx="87">
                  <c:v>31868</c:v>
                </c:pt>
                <c:pt idx="88">
                  <c:v>31898</c:v>
                </c:pt>
                <c:pt idx="89">
                  <c:v>31929</c:v>
                </c:pt>
                <c:pt idx="90">
                  <c:v>31959</c:v>
                </c:pt>
                <c:pt idx="91">
                  <c:v>31990</c:v>
                </c:pt>
                <c:pt idx="92">
                  <c:v>32021</c:v>
                </c:pt>
                <c:pt idx="93">
                  <c:v>32051</c:v>
                </c:pt>
                <c:pt idx="94">
                  <c:v>32082</c:v>
                </c:pt>
                <c:pt idx="95">
                  <c:v>32112</c:v>
                </c:pt>
                <c:pt idx="96">
                  <c:v>32143</c:v>
                </c:pt>
                <c:pt idx="97">
                  <c:v>32174</c:v>
                </c:pt>
                <c:pt idx="98">
                  <c:v>32203</c:v>
                </c:pt>
                <c:pt idx="99">
                  <c:v>32234</c:v>
                </c:pt>
                <c:pt idx="100">
                  <c:v>32264</c:v>
                </c:pt>
                <c:pt idx="101">
                  <c:v>32295</c:v>
                </c:pt>
                <c:pt idx="102">
                  <c:v>32325</c:v>
                </c:pt>
                <c:pt idx="103">
                  <c:v>32356</c:v>
                </c:pt>
                <c:pt idx="104">
                  <c:v>32387</c:v>
                </c:pt>
                <c:pt idx="105">
                  <c:v>32417</c:v>
                </c:pt>
                <c:pt idx="106">
                  <c:v>32448</c:v>
                </c:pt>
                <c:pt idx="107">
                  <c:v>32478</c:v>
                </c:pt>
                <c:pt idx="108">
                  <c:v>32509</c:v>
                </c:pt>
                <c:pt idx="109">
                  <c:v>32540</c:v>
                </c:pt>
                <c:pt idx="110">
                  <c:v>32568</c:v>
                </c:pt>
                <c:pt idx="111">
                  <c:v>32599</c:v>
                </c:pt>
                <c:pt idx="112">
                  <c:v>32629</c:v>
                </c:pt>
                <c:pt idx="113">
                  <c:v>32660</c:v>
                </c:pt>
                <c:pt idx="114">
                  <c:v>32690</c:v>
                </c:pt>
                <c:pt idx="115">
                  <c:v>32721</c:v>
                </c:pt>
                <c:pt idx="116">
                  <c:v>32752</c:v>
                </c:pt>
                <c:pt idx="117">
                  <c:v>32782</c:v>
                </c:pt>
                <c:pt idx="118">
                  <c:v>32813</c:v>
                </c:pt>
                <c:pt idx="119">
                  <c:v>32843</c:v>
                </c:pt>
                <c:pt idx="120">
                  <c:v>32874</c:v>
                </c:pt>
                <c:pt idx="121">
                  <c:v>32905</c:v>
                </c:pt>
                <c:pt idx="122">
                  <c:v>32933</c:v>
                </c:pt>
                <c:pt idx="123">
                  <c:v>32964</c:v>
                </c:pt>
                <c:pt idx="124">
                  <c:v>32994</c:v>
                </c:pt>
                <c:pt idx="125">
                  <c:v>33025</c:v>
                </c:pt>
                <c:pt idx="126">
                  <c:v>33055</c:v>
                </c:pt>
                <c:pt idx="127">
                  <c:v>33086</c:v>
                </c:pt>
                <c:pt idx="128">
                  <c:v>33117</c:v>
                </c:pt>
                <c:pt idx="129">
                  <c:v>33147</c:v>
                </c:pt>
                <c:pt idx="130">
                  <c:v>33178</c:v>
                </c:pt>
                <c:pt idx="131">
                  <c:v>33208</c:v>
                </c:pt>
                <c:pt idx="132">
                  <c:v>33239</c:v>
                </c:pt>
                <c:pt idx="133">
                  <c:v>33270</c:v>
                </c:pt>
                <c:pt idx="134">
                  <c:v>33298</c:v>
                </c:pt>
                <c:pt idx="135">
                  <c:v>33329</c:v>
                </c:pt>
                <c:pt idx="136">
                  <c:v>33359</c:v>
                </c:pt>
                <c:pt idx="137">
                  <c:v>33390</c:v>
                </c:pt>
                <c:pt idx="138">
                  <c:v>33420</c:v>
                </c:pt>
                <c:pt idx="139">
                  <c:v>33451</c:v>
                </c:pt>
                <c:pt idx="140">
                  <c:v>33482</c:v>
                </c:pt>
                <c:pt idx="141">
                  <c:v>33512</c:v>
                </c:pt>
                <c:pt idx="142">
                  <c:v>33543</c:v>
                </c:pt>
                <c:pt idx="143">
                  <c:v>33573</c:v>
                </c:pt>
                <c:pt idx="144">
                  <c:v>33604</c:v>
                </c:pt>
                <c:pt idx="145">
                  <c:v>33635</c:v>
                </c:pt>
                <c:pt idx="146">
                  <c:v>33664</c:v>
                </c:pt>
                <c:pt idx="147">
                  <c:v>33695</c:v>
                </c:pt>
                <c:pt idx="148">
                  <c:v>33725</c:v>
                </c:pt>
                <c:pt idx="149">
                  <c:v>33756</c:v>
                </c:pt>
                <c:pt idx="150">
                  <c:v>33786</c:v>
                </c:pt>
                <c:pt idx="151">
                  <c:v>33817</c:v>
                </c:pt>
                <c:pt idx="152">
                  <c:v>33848</c:v>
                </c:pt>
                <c:pt idx="153">
                  <c:v>33878</c:v>
                </c:pt>
                <c:pt idx="154">
                  <c:v>33909</c:v>
                </c:pt>
                <c:pt idx="155">
                  <c:v>33939</c:v>
                </c:pt>
                <c:pt idx="156">
                  <c:v>33970</c:v>
                </c:pt>
                <c:pt idx="157">
                  <c:v>34001</c:v>
                </c:pt>
                <c:pt idx="158">
                  <c:v>34029</c:v>
                </c:pt>
                <c:pt idx="159">
                  <c:v>34060</c:v>
                </c:pt>
                <c:pt idx="160">
                  <c:v>34090</c:v>
                </c:pt>
                <c:pt idx="161">
                  <c:v>34121</c:v>
                </c:pt>
                <c:pt idx="162">
                  <c:v>34151</c:v>
                </c:pt>
                <c:pt idx="163">
                  <c:v>34182</c:v>
                </c:pt>
                <c:pt idx="164">
                  <c:v>34213</c:v>
                </c:pt>
                <c:pt idx="165">
                  <c:v>34243</c:v>
                </c:pt>
                <c:pt idx="166">
                  <c:v>34274</c:v>
                </c:pt>
                <c:pt idx="167">
                  <c:v>34304</c:v>
                </c:pt>
                <c:pt idx="168">
                  <c:v>34335</c:v>
                </c:pt>
                <c:pt idx="169">
                  <c:v>34366</c:v>
                </c:pt>
                <c:pt idx="170">
                  <c:v>34394</c:v>
                </c:pt>
                <c:pt idx="171">
                  <c:v>34425</c:v>
                </c:pt>
                <c:pt idx="172">
                  <c:v>34455</c:v>
                </c:pt>
                <c:pt idx="173">
                  <c:v>34486</c:v>
                </c:pt>
                <c:pt idx="174">
                  <c:v>34516</c:v>
                </c:pt>
                <c:pt idx="175">
                  <c:v>34547</c:v>
                </c:pt>
                <c:pt idx="176">
                  <c:v>34578</c:v>
                </c:pt>
                <c:pt idx="177">
                  <c:v>34608</c:v>
                </c:pt>
                <c:pt idx="178">
                  <c:v>34639</c:v>
                </c:pt>
                <c:pt idx="179">
                  <c:v>34669</c:v>
                </c:pt>
                <c:pt idx="180">
                  <c:v>34700</c:v>
                </c:pt>
                <c:pt idx="181">
                  <c:v>34731</c:v>
                </c:pt>
                <c:pt idx="182">
                  <c:v>34759</c:v>
                </c:pt>
                <c:pt idx="183">
                  <c:v>34790</c:v>
                </c:pt>
                <c:pt idx="184">
                  <c:v>34820</c:v>
                </c:pt>
                <c:pt idx="185">
                  <c:v>34851</c:v>
                </c:pt>
                <c:pt idx="186">
                  <c:v>34881</c:v>
                </c:pt>
                <c:pt idx="187">
                  <c:v>34912</c:v>
                </c:pt>
                <c:pt idx="188">
                  <c:v>34943</c:v>
                </c:pt>
                <c:pt idx="189">
                  <c:v>34973</c:v>
                </c:pt>
                <c:pt idx="190">
                  <c:v>35004</c:v>
                </c:pt>
                <c:pt idx="191">
                  <c:v>35034</c:v>
                </c:pt>
                <c:pt idx="192">
                  <c:v>35065</c:v>
                </c:pt>
                <c:pt idx="193">
                  <c:v>35096</c:v>
                </c:pt>
                <c:pt idx="194">
                  <c:v>35125</c:v>
                </c:pt>
                <c:pt idx="195">
                  <c:v>35156</c:v>
                </c:pt>
                <c:pt idx="196">
                  <c:v>35186</c:v>
                </c:pt>
                <c:pt idx="197">
                  <c:v>35217</c:v>
                </c:pt>
                <c:pt idx="198">
                  <c:v>35247</c:v>
                </c:pt>
                <c:pt idx="199">
                  <c:v>35278</c:v>
                </c:pt>
                <c:pt idx="200">
                  <c:v>35309</c:v>
                </c:pt>
                <c:pt idx="201">
                  <c:v>35339</c:v>
                </c:pt>
                <c:pt idx="202">
                  <c:v>35370</c:v>
                </c:pt>
                <c:pt idx="203">
                  <c:v>35400</c:v>
                </c:pt>
                <c:pt idx="204">
                  <c:v>35431</c:v>
                </c:pt>
                <c:pt idx="205">
                  <c:v>35462</c:v>
                </c:pt>
                <c:pt idx="206">
                  <c:v>35490</c:v>
                </c:pt>
                <c:pt idx="207">
                  <c:v>35521</c:v>
                </c:pt>
                <c:pt idx="208">
                  <c:v>35551</c:v>
                </c:pt>
                <c:pt idx="209">
                  <c:v>35582</c:v>
                </c:pt>
                <c:pt idx="210">
                  <c:v>35612</c:v>
                </c:pt>
                <c:pt idx="211">
                  <c:v>35643</c:v>
                </c:pt>
                <c:pt idx="212">
                  <c:v>35674</c:v>
                </c:pt>
                <c:pt idx="213">
                  <c:v>35704</c:v>
                </c:pt>
                <c:pt idx="214">
                  <c:v>35735</c:v>
                </c:pt>
                <c:pt idx="215">
                  <c:v>35765</c:v>
                </c:pt>
                <c:pt idx="216">
                  <c:v>35796</c:v>
                </c:pt>
                <c:pt idx="217">
                  <c:v>35827</c:v>
                </c:pt>
                <c:pt idx="218">
                  <c:v>35855</c:v>
                </c:pt>
                <c:pt idx="219">
                  <c:v>35886</c:v>
                </c:pt>
                <c:pt idx="220">
                  <c:v>35916</c:v>
                </c:pt>
                <c:pt idx="221">
                  <c:v>35947</c:v>
                </c:pt>
                <c:pt idx="222">
                  <c:v>35977</c:v>
                </c:pt>
                <c:pt idx="223">
                  <c:v>36008</c:v>
                </c:pt>
                <c:pt idx="224">
                  <c:v>36039</c:v>
                </c:pt>
                <c:pt idx="225">
                  <c:v>36069</c:v>
                </c:pt>
                <c:pt idx="226">
                  <c:v>36100</c:v>
                </c:pt>
                <c:pt idx="227">
                  <c:v>36130</c:v>
                </c:pt>
                <c:pt idx="228">
                  <c:v>36161</c:v>
                </c:pt>
                <c:pt idx="229">
                  <c:v>36192</c:v>
                </c:pt>
                <c:pt idx="230">
                  <c:v>36220</c:v>
                </c:pt>
                <c:pt idx="231">
                  <c:v>36251</c:v>
                </c:pt>
                <c:pt idx="232">
                  <c:v>36281</c:v>
                </c:pt>
                <c:pt idx="233">
                  <c:v>36312</c:v>
                </c:pt>
                <c:pt idx="234">
                  <c:v>36342</c:v>
                </c:pt>
                <c:pt idx="235">
                  <c:v>36373</c:v>
                </c:pt>
                <c:pt idx="236">
                  <c:v>36404</c:v>
                </c:pt>
                <c:pt idx="237">
                  <c:v>36434</c:v>
                </c:pt>
                <c:pt idx="238">
                  <c:v>36465</c:v>
                </c:pt>
                <c:pt idx="239">
                  <c:v>36495</c:v>
                </c:pt>
                <c:pt idx="240">
                  <c:v>36526</c:v>
                </c:pt>
                <c:pt idx="241">
                  <c:v>36557</c:v>
                </c:pt>
                <c:pt idx="242">
                  <c:v>36586</c:v>
                </c:pt>
                <c:pt idx="243">
                  <c:v>36617</c:v>
                </c:pt>
                <c:pt idx="244">
                  <c:v>36647</c:v>
                </c:pt>
                <c:pt idx="245">
                  <c:v>36678</c:v>
                </c:pt>
                <c:pt idx="246">
                  <c:v>36708</c:v>
                </c:pt>
                <c:pt idx="247">
                  <c:v>36739</c:v>
                </c:pt>
                <c:pt idx="248">
                  <c:v>36770</c:v>
                </c:pt>
                <c:pt idx="249">
                  <c:v>36800</c:v>
                </c:pt>
                <c:pt idx="250">
                  <c:v>36831</c:v>
                </c:pt>
                <c:pt idx="251">
                  <c:v>36861</c:v>
                </c:pt>
                <c:pt idx="252">
                  <c:v>36892</c:v>
                </c:pt>
                <c:pt idx="253">
                  <c:v>36923</c:v>
                </c:pt>
                <c:pt idx="254">
                  <c:v>36951</c:v>
                </c:pt>
                <c:pt idx="255">
                  <c:v>36982</c:v>
                </c:pt>
                <c:pt idx="256">
                  <c:v>37012</c:v>
                </c:pt>
                <c:pt idx="257">
                  <c:v>37043</c:v>
                </c:pt>
                <c:pt idx="258">
                  <c:v>37073</c:v>
                </c:pt>
                <c:pt idx="259">
                  <c:v>37104</c:v>
                </c:pt>
                <c:pt idx="260">
                  <c:v>37135</c:v>
                </c:pt>
                <c:pt idx="261">
                  <c:v>37165</c:v>
                </c:pt>
                <c:pt idx="262">
                  <c:v>37196</c:v>
                </c:pt>
                <c:pt idx="263">
                  <c:v>37226</c:v>
                </c:pt>
                <c:pt idx="264">
                  <c:v>37257</c:v>
                </c:pt>
                <c:pt idx="265">
                  <c:v>37288</c:v>
                </c:pt>
                <c:pt idx="266">
                  <c:v>37316</c:v>
                </c:pt>
                <c:pt idx="267">
                  <c:v>37347</c:v>
                </c:pt>
                <c:pt idx="268">
                  <c:v>37377</c:v>
                </c:pt>
                <c:pt idx="269">
                  <c:v>37408</c:v>
                </c:pt>
                <c:pt idx="270">
                  <c:v>37438</c:v>
                </c:pt>
                <c:pt idx="271">
                  <c:v>37469</c:v>
                </c:pt>
                <c:pt idx="272">
                  <c:v>37500</c:v>
                </c:pt>
                <c:pt idx="273">
                  <c:v>37530</c:v>
                </c:pt>
                <c:pt idx="274">
                  <c:v>37561</c:v>
                </c:pt>
                <c:pt idx="275">
                  <c:v>37591</c:v>
                </c:pt>
                <c:pt idx="276">
                  <c:v>37622</c:v>
                </c:pt>
                <c:pt idx="277">
                  <c:v>37653</c:v>
                </c:pt>
                <c:pt idx="278">
                  <c:v>37681</c:v>
                </c:pt>
                <c:pt idx="279">
                  <c:v>37712</c:v>
                </c:pt>
                <c:pt idx="280">
                  <c:v>37742</c:v>
                </c:pt>
                <c:pt idx="281">
                  <c:v>37773</c:v>
                </c:pt>
                <c:pt idx="282">
                  <c:v>37803</c:v>
                </c:pt>
                <c:pt idx="283">
                  <c:v>37834</c:v>
                </c:pt>
                <c:pt idx="284">
                  <c:v>37865</c:v>
                </c:pt>
                <c:pt idx="285">
                  <c:v>37895</c:v>
                </c:pt>
                <c:pt idx="286">
                  <c:v>37926</c:v>
                </c:pt>
                <c:pt idx="287">
                  <c:v>37956</c:v>
                </c:pt>
                <c:pt idx="288">
                  <c:v>37987</c:v>
                </c:pt>
                <c:pt idx="289">
                  <c:v>38018</c:v>
                </c:pt>
                <c:pt idx="290">
                  <c:v>38047</c:v>
                </c:pt>
                <c:pt idx="291">
                  <c:v>38078</c:v>
                </c:pt>
                <c:pt idx="292">
                  <c:v>38108</c:v>
                </c:pt>
                <c:pt idx="293">
                  <c:v>38139</c:v>
                </c:pt>
                <c:pt idx="294">
                  <c:v>38169</c:v>
                </c:pt>
                <c:pt idx="295">
                  <c:v>38200</c:v>
                </c:pt>
                <c:pt idx="296">
                  <c:v>38231</c:v>
                </c:pt>
                <c:pt idx="297">
                  <c:v>38261</c:v>
                </c:pt>
                <c:pt idx="298">
                  <c:v>38292</c:v>
                </c:pt>
                <c:pt idx="299">
                  <c:v>38322</c:v>
                </c:pt>
                <c:pt idx="300">
                  <c:v>38353</c:v>
                </c:pt>
                <c:pt idx="301">
                  <c:v>38384</c:v>
                </c:pt>
                <c:pt idx="302">
                  <c:v>38412</c:v>
                </c:pt>
                <c:pt idx="303">
                  <c:v>38443</c:v>
                </c:pt>
                <c:pt idx="304">
                  <c:v>38473</c:v>
                </c:pt>
                <c:pt idx="305">
                  <c:v>38504</c:v>
                </c:pt>
                <c:pt idx="306">
                  <c:v>38534</c:v>
                </c:pt>
                <c:pt idx="307">
                  <c:v>38565</c:v>
                </c:pt>
                <c:pt idx="308">
                  <c:v>38596</c:v>
                </c:pt>
                <c:pt idx="309">
                  <c:v>38626</c:v>
                </c:pt>
                <c:pt idx="310">
                  <c:v>38657</c:v>
                </c:pt>
                <c:pt idx="311">
                  <c:v>38687</c:v>
                </c:pt>
                <c:pt idx="312">
                  <c:v>38718</c:v>
                </c:pt>
                <c:pt idx="313">
                  <c:v>38749</c:v>
                </c:pt>
                <c:pt idx="314">
                  <c:v>38777</c:v>
                </c:pt>
                <c:pt idx="315">
                  <c:v>38808</c:v>
                </c:pt>
                <c:pt idx="316">
                  <c:v>38838</c:v>
                </c:pt>
                <c:pt idx="317">
                  <c:v>38869</c:v>
                </c:pt>
                <c:pt idx="318">
                  <c:v>38899</c:v>
                </c:pt>
                <c:pt idx="319">
                  <c:v>38930</c:v>
                </c:pt>
                <c:pt idx="320">
                  <c:v>38961</c:v>
                </c:pt>
                <c:pt idx="321">
                  <c:v>38991</c:v>
                </c:pt>
                <c:pt idx="322">
                  <c:v>39022</c:v>
                </c:pt>
                <c:pt idx="323">
                  <c:v>39052</c:v>
                </c:pt>
                <c:pt idx="324">
                  <c:v>39083</c:v>
                </c:pt>
                <c:pt idx="325">
                  <c:v>39114</c:v>
                </c:pt>
                <c:pt idx="326">
                  <c:v>39142</c:v>
                </c:pt>
                <c:pt idx="327">
                  <c:v>39173</c:v>
                </c:pt>
                <c:pt idx="328">
                  <c:v>39203</c:v>
                </c:pt>
                <c:pt idx="329">
                  <c:v>39234</c:v>
                </c:pt>
                <c:pt idx="330">
                  <c:v>39264</c:v>
                </c:pt>
                <c:pt idx="331">
                  <c:v>39295</c:v>
                </c:pt>
                <c:pt idx="332">
                  <c:v>39326</c:v>
                </c:pt>
                <c:pt idx="333">
                  <c:v>39356</c:v>
                </c:pt>
                <c:pt idx="334">
                  <c:v>39387</c:v>
                </c:pt>
                <c:pt idx="335">
                  <c:v>39417</c:v>
                </c:pt>
                <c:pt idx="336">
                  <c:v>39448</c:v>
                </c:pt>
                <c:pt idx="337">
                  <c:v>39479</c:v>
                </c:pt>
                <c:pt idx="338">
                  <c:v>39508</c:v>
                </c:pt>
                <c:pt idx="339">
                  <c:v>39539</c:v>
                </c:pt>
                <c:pt idx="340">
                  <c:v>39569</c:v>
                </c:pt>
                <c:pt idx="341">
                  <c:v>39600</c:v>
                </c:pt>
                <c:pt idx="342">
                  <c:v>39630</c:v>
                </c:pt>
                <c:pt idx="343">
                  <c:v>39661</c:v>
                </c:pt>
                <c:pt idx="344">
                  <c:v>39692</c:v>
                </c:pt>
                <c:pt idx="345">
                  <c:v>39722</c:v>
                </c:pt>
                <c:pt idx="346">
                  <c:v>39753</c:v>
                </c:pt>
                <c:pt idx="347">
                  <c:v>39783</c:v>
                </c:pt>
                <c:pt idx="348">
                  <c:v>39814</c:v>
                </c:pt>
                <c:pt idx="349">
                  <c:v>39845</c:v>
                </c:pt>
                <c:pt idx="350">
                  <c:v>39873</c:v>
                </c:pt>
                <c:pt idx="351">
                  <c:v>39904</c:v>
                </c:pt>
                <c:pt idx="352">
                  <c:v>39934</c:v>
                </c:pt>
                <c:pt idx="353">
                  <c:v>39965</c:v>
                </c:pt>
                <c:pt idx="354">
                  <c:v>39995</c:v>
                </c:pt>
                <c:pt idx="355">
                  <c:v>40026</c:v>
                </c:pt>
                <c:pt idx="356">
                  <c:v>40057</c:v>
                </c:pt>
                <c:pt idx="357">
                  <c:v>40087</c:v>
                </c:pt>
                <c:pt idx="358">
                  <c:v>40118</c:v>
                </c:pt>
                <c:pt idx="359">
                  <c:v>40148</c:v>
                </c:pt>
                <c:pt idx="360">
                  <c:v>40179</c:v>
                </c:pt>
                <c:pt idx="361">
                  <c:v>40210</c:v>
                </c:pt>
                <c:pt idx="362">
                  <c:v>40238</c:v>
                </c:pt>
                <c:pt idx="363">
                  <c:v>40269</c:v>
                </c:pt>
                <c:pt idx="364">
                  <c:v>40299</c:v>
                </c:pt>
                <c:pt idx="365">
                  <c:v>40330</c:v>
                </c:pt>
                <c:pt idx="366">
                  <c:v>40360</c:v>
                </c:pt>
                <c:pt idx="367">
                  <c:v>40391</c:v>
                </c:pt>
                <c:pt idx="368">
                  <c:v>40422</c:v>
                </c:pt>
                <c:pt idx="369">
                  <c:v>40452</c:v>
                </c:pt>
                <c:pt idx="370">
                  <c:v>40483</c:v>
                </c:pt>
                <c:pt idx="371">
                  <c:v>40513</c:v>
                </c:pt>
                <c:pt idx="372">
                  <c:v>40544</c:v>
                </c:pt>
                <c:pt idx="373">
                  <c:v>40575</c:v>
                </c:pt>
                <c:pt idx="374">
                  <c:v>40603</c:v>
                </c:pt>
                <c:pt idx="375">
                  <c:v>40634</c:v>
                </c:pt>
                <c:pt idx="376">
                  <c:v>40664</c:v>
                </c:pt>
                <c:pt idx="377">
                  <c:v>40695</c:v>
                </c:pt>
                <c:pt idx="378">
                  <c:v>40725</c:v>
                </c:pt>
                <c:pt idx="379">
                  <c:v>40756</c:v>
                </c:pt>
                <c:pt idx="380">
                  <c:v>40787</c:v>
                </c:pt>
                <c:pt idx="381">
                  <c:v>40817</c:v>
                </c:pt>
                <c:pt idx="382">
                  <c:v>40848</c:v>
                </c:pt>
                <c:pt idx="383">
                  <c:v>40878</c:v>
                </c:pt>
                <c:pt idx="384">
                  <c:v>40909</c:v>
                </c:pt>
                <c:pt idx="385">
                  <c:v>40940</c:v>
                </c:pt>
                <c:pt idx="386">
                  <c:v>40969</c:v>
                </c:pt>
              </c:numCache>
            </c:numRef>
          </c:cat>
          <c:val>
            <c:numRef>
              <c:f>Sheet1!$B$4:$B$390</c:f>
              <c:numCache>
                <c:formatCode>General</c:formatCode>
                <c:ptCount val="387"/>
                <c:pt idx="0">
                  <c:v>81.400000000000006</c:v>
                </c:pt>
                <c:pt idx="1">
                  <c:v>83.5</c:v>
                </c:pt>
                <c:pt idx="2">
                  <c:v>82.4</c:v>
                </c:pt>
                <c:pt idx="3">
                  <c:v>83.1</c:v>
                </c:pt>
                <c:pt idx="4">
                  <c:v>82.3</c:v>
                </c:pt>
                <c:pt idx="5">
                  <c:v>81.3</c:v>
                </c:pt>
                <c:pt idx="6">
                  <c:v>80.2</c:v>
                </c:pt>
                <c:pt idx="7">
                  <c:v>78.3</c:v>
                </c:pt>
                <c:pt idx="8">
                  <c:v>79</c:v>
                </c:pt>
                <c:pt idx="9">
                  <c:v>78.8</c:v>
                </c:pt>
                <c:pt idx="10">
                  <c:v>77.5</c:v>
                </c:pt>
                <c:pt idx="11">
                  <c:v>77.7</c:v>
                </c:pt>
                <c:pt idx="12">
                  <c:v>77.5</c:v>
                </c:pt>
                <c:pt idx="13">
                  <c:v>76.599999999999994</c:v>
                </c:pt>
                <c:pt idx="14">
                  <c:v>76.900000000000006</c:v>
                </c:pt>
                <c:pt idx="15">
                  <c:v>76.7</c:v>
                </c:pt>
                <c:pt idx="16">
                  <c:v>75.8</c:v>
                </c:pt>
                <c:pt idx="17">
                  <c:v>77.2</c:v>
                </c:pt>
                <c:pt idx="18">
                  <c:v>78.099999999999994</c:v>
                </c:pt>
                <c:pt idx="19">
                  <c:v>77.8</c:v>
                </c:pt>
                <c:pt idx="20">
                  <c:v>78.599999999999994</c:v>
                </c:pt>
                <c:pt idx="21">
                  <c:v>78.8</c:v>
                </c:pt>
                <c:pt idx="22">
                  <c:v>78.900000000000006</c:v>
                </c:pt>
                <c:pt idx="23">
                  <c:v>78.900000000000006</c:v>
                </c:pt>
                <c:pt idx="24">
                  <c:v>78.3</c:v>
                </c:pt>
                <c:pt idx="25">
                  <c:v>77.7</c:v>
                </c:pt>
                <c:pt idx="26">
                  <c:v>77.7</c:v>
                </c:pt>
                <c:pt idx="27">
                  <c:v>76.7</c:v>
                </c:pt>
                <c:pt idx="28">
                  <c:v>76.3</c:v>
                </c:pt>
                <c:pt idx="29">
                  <c:v>76.5</c:v>
                </c:pt>
                <c:pt idx="30">
                  <c:v>75.7</c:v>
                </c:pt>
                <c:pt idx="31">
                  <c:v>76</c:v>
                </c:pt>
                <c:pt idx="32">
                  <c:v>76.3</c:v>
                </c:pt>
                <c:pt idx="33">
                  <c:v>75.2</c:v>
                </c:pt>
                <c:pt idx="34">
                  <c:v>75.8</c:v>
                </c:pt>
                <c:pt idx="35">
                  <c:v>75.3</c:v>
                </c:pt>
                <c:pt idx="36">
                  <c:v>75.400000000000006</c:v>
                </c:pt>
                <c:pt idx="37">
                  <c:v>75.3</c:v>
                </c:pt>
                <c:pt idx="38">
                  <c:v>75.8</c:v>
                </c:pt>
                <c:pt idx="39">
                  <c:v>75.900000000000006</c:v>
                </c:pt>
                <c:pt idx="40">
                  <c:v>76.2</c:v>
                </c:pt>
                <c:pt idx="41">
                  <c:v>76.8</c:v>
                </c:pt>
                <c:pt idx="42">
                  <c:v>76.8</c:v>
                </c:pt>
                <c:pt idx="43">
                  <c:v>78.400000000000006</c:v>
                </c:pt>
                <c:pt idx="44">
                  <c:v>78.8</c:v>
                </c:pt>
                <c:pt idx="45">
                  <c:v>79.2</c:v>
                </c:pt>
                <c:pt idx="46">
                  <c:v>79.599999999999994</c:v>
                </c:pt>
                <c:pt idx="47">
                  <c:v>80.2</c:v>
                </c:pt>
                <c:pt idx="48">
                  <c:v>80.8</c:v>
                </c:pt>
                <c:pt idx="49">
                  <c:v>82</c:v>
                </c:pt>
                <c:pt idx="50">
                  <c:v>82.4</c:v>
                </c:pt>
                <c:pt idx="51">
                  <c:v>82</c:v>
                </c:pt>
                <c:pt idx="52">
                  <c:v>82.8</c:v>
                </c:pt>
                <c:pt idx="53">
                  <c:v>82.8</c:v>
                </c:pt>
                <c:pt idx="54">
                  <c:v>83.3</c:v>
                </c:pt>
                <c:pt idx="55">
                  <c:v>83.4</c:v>
                </c:pt>
                <c:pt idx="56">
                  <c:v>83.1</c:v>
                </c:pt>
                <c:pt idx="57">
                  <c:v>84.2</c:v>
                </c:pt>
                <c:pt idx="58">
                  <c:v>84.3</c:v>
                </c:pt>
                <c:pt idx="59">
                  <c:v>84.4</c:v>
                </c:pt>
                <c:pt idx="60">
                  <c:v>84.7</c:v>
                </c:pt>
                <c:pt idx="61">
                  <c:v>84.6</c:v>
                </c:pt>
                <c:pt idx="62">
                  <c:v>84.4</c:v>
                </c:pt>
                <c:pt idx="63">
                  <c:v>85.1</c:v>
                </c:pt>
                <c:pt idx="64">
                  <c:v>85.2</c:v>
                </c:pt>
                <c:pt idx="65">
                  <c:v>84.5</c:v>
                </c:pt>
                <c:pt idx="66">
                  <c:v>85.2</c:v>
                </c:pt>
                <c:pt idx="67">
                  <c:v>84.5</c:v>
                </c:pt>
                <c:pt idx="68">
                  <c:v>84.1</c:v>
                </c:pt>
                <c:pt idx="69">
                  <c:v>84.1</c:v>
                </c:pt>
                <c:pt idx="70">
                  <c:v>83.8</c:v>
                </c:pt>
                <c:pt idx="71">
                  <c:v>83.3</c:v>
                </c:pt>
                <c:pt idx="72">
                  <c:v>83.3</c:v>
                </c:pt>
                <c:pt idx="73">
                  <c:v>82.9</c:v>
                </c:pt>
                <c:pt idx="74">
                  <c:v>82.4</c:v>
                </c:pt>
                <c:pt idx="75">
                  <c:v>82.2</c:v>
                </c:pt>
                <c:pt idx="76">
                  <c:v>81.3</c:v>
                </c:pt>
                <c:pt idx="77">
                  <c:v>81.3</c:v>
                </c:pt>
                <c:pt idx="78">
                  <c:v>80.599999999999994</c:v>
                </c:pt>
                <c:pt idx="79">
                  <c:v>79.900000000000006</c:v>
                </c:pt>
                <c:pt idx="80">
                  <c:v>80.8</c:v>
                </c:pt>
                <c:pt idx="81">
                  <c:v>80.400000000000006</c:v>
                </c:pt>
                <c:pt idx="82">
                  <c:v>79.900000000000006</c:v>
                </c:pt>
                <c:pt idx="83">
                  <c:v>80.599999999999994</c:v>
                </c:pt>
                <c:pt idx="84">
                  <c:v>80.900000000000006</c:v>
                </c:pt>
                <c:pt idx="85">
                  <c:v>81</c:v>
                </c:pt>
                <c:pt idx="86">
                  <c:v>81.8</c:v>
                </c:pt>
                <c:pt idx="87">
                  <c:v>81.900000000000006</c:v>
                </c:pt>
                <c:pt idx="88">
                  <c:v>82.1</c:v>
                </c:pt>
                <c:pt idx="89">
                  <c:v>83.8</c:v>
                </c:pt>
                <c:pt idx="90">
                  <c:v>84.8</c:v>
                </c:pt>
                <c:pt idx="91">
                  <c:v>85.6</c:v>
                </c:pt>
                <c:pt idx="92">
                  <c:v>87</c:v>
                </c:pt>
                <c:pt idx="93">
                  <c:v>88</c:v>
                </c:pt>
                <c:pt idx="94">
                  <c:v>88.8</c:v>
                </c:pt>
                <c:pt idx="95">
                  <c:v>89.7</c:v>
                </c:pt>
                <c:pt idx="96">
                  <c:v>90.5</c:v>
                </c:pt>
                <c:pt idx="97">
                  <c:v>92.6</c:v>
                </c:pt>
                <c:pt idx="98">
                  <c:v>91.6</c:v>
                </c:pt>
                <c:pt idx="99">
                  <c:v>92.8</c:v>
                </c:pt>
                <c:pt idx="100">
                  <c:v>92.6</c:v>
                </c:pt>
                <c:pt idx="101">
                  <c:v>93.4</c:v>
                </c:pt>
                <c:pt idx="102">
                  <c:v>94.2</c:v>
                </c:pt>
                <c:pt idx="103">
                  <c:v>94.9</c:v>
                </c:pt>
                <c:pt idx="104">
                  <c:v>95.5</c:v>
                </c:pt>
                <c:pt idx="105">
                  <c:v>95.4</c:v>
                </c:pt>
                <c:pt idx="106">
                  <c:v>96.7</c:v>
                </c:pt>
                <c:pt idx="107">
                  <c:v>97.3</c:v>
                </c:pt>
                <c:pt idx="108">
                  <c:v>97.7</c:v>
                </c:pt>
                <c:pt idx="109">
                  <c:v>97.6</c:v>
                </c:pt>
                <c:pt idx="110">
                  <c:v>100.5</c:v>
                </c:pt>
                <c:pt idx="111">
                  <c:v>99.2</c:v>
                </c:pt>
                <c:pt idx="112">
                  <c:v>99.2</c:v>
                </c:pt>
                <c:pt idx="113">
                  <c:v>99.8</c:v>
                </c:pt>
                <c:pt idx="114">
                  <c:v>99.4</c:v>
                </c:pt>
                <c:pt idx="115">
                  <c:v>100.4</c:v>
                </c:pt>
                <c:pt idx="116">
                  <c:v>100.8</c:v>
                </c:pt>
                <c:pt idx="117">
                  <c:v>100.2</c:v>
                </c:pt>
                <c:pt idx="118">
                  <c:v>101.2</c:v>
                </c:pt>
                <c:pt idx="119">
                  <c:v>101.8</c:v>
                </c:pt>
                <c:pt idx="120">
                  <c:v>101.3</c:v>
                </c:pt>
                <c:pt idx="121">
                  <c:v>101.7</c:v>
                </c:pt>
                <c:pt idx="122">
                  <c:v>101.8</c:v>
                </c:pt>
                <c:pt idx="123">
                  <c:v>102.7</c:v>
                </c:pt>
                <c:pt idx="124">
                  <c:v>103.7</c:v>
                </c:pt>
                <c:pt idx="125">
                  <c:v>104.2</c:v>
                </c:pt>
                <c:pt idx="126">
                  <c:v>104.8</c:v>
                </c:pt>
                <c:pt idx="127">
                  <c:v>104.6</c:v>
                </c:pt>
                <c:pt idx="128">
                  <c:v>104.4</c:v>
                </c:pt>
                <c:pt idx="129">
                  <c:v>105.5</c:v>
                </c:pt>
                <c:pt idx="130">
                  <c:v>104.8</c:v>
                </c:pt>
                <c:pt idx="131">
                  <c:v>104.9</c:v>
                </c:pt>
                <c:pt idx="132">
                  <c:v>105.1</c:v>
                </c:pt>
                <c:pt idx="133">
                  <c:v>104.9</c:v>
                </c:pt>
                <c:pt idx="134">
                  <c:v>103.9</c:v>
                </c:pt>
                <c:pt idx="135">
                  <c:v>103.6</c:v>
                </c:pt>
                <c:pt idx="136">
                  <c:v>104</c:v>
                </c:pt>
                <c:pt idx="137">
                  <c:v>102.3</c:v>
                </c:pt>
                <c:pt idx="138">
                  <c:v>103.1</c:v>
                </c:pt>
                <c:pt idx="139">
                  <c:v>101.4</c:v>
                </c:pt>
                <c:pt idx="140">
                  <c:v>100.5</c:v>
                </c:pt>
                <c:pt idx="141">
                  <c:v>99.8</c:v>
                </c:pt>
                <c:pt idx="142">
                  <c:v>99.7</c:v>
                </c:pt>
                <c:pt idx="143">
                  <c:v>97.8</c:v>
                </c:pt>
                <c:pt idx="144">
                  <c:v>96.8</c:v>
                </c:pt>
                <c:pt idx="145">
                  <c:v>95.8</c:v>
                </c:pt>
                <c:pt idx="146">
                  <c:v>94</c:v>
                </c:pt>
                <c:pt idx="147">
                  <c:v>93.1</c:v>
                </c:pt>
                <c:pt idx="148">
                  <c:v>91.3</c:v>
                </c:pt>
                <c:pt idx="149">
                  <c:v>91.5</c:v>
                </c:pt>
                <c:pt idx="150">
                  <c:v>90.6</c:v>
                </c:pt>
                <c:pt idx="151">
                  <c:v>88.6</c:v>
                </c:pt>
                <c:pt idx="152">
                  <c:v>90</c:v>
                </c:pt>
                <c:pt idx="153">
                  <c:v>87.7</c:v>
                </c:pt>
                <c:pt idx="154">
                  <c:v>86.1</c:v>
                </c:pt>
                <c:pt idx="155">
                  <c:v>85.4</c:v>
                </c:pt>
                <c:pt idx="156">
                  <c:v>86</c:v>
                </c:pt>
                <c:pt idx="157">
                  <c:v>86.1</c:v>
                </c:pt>
                <c:pt idx="158">
                  <c:v>85.3</c:v>
                </c:pt>
                <c:pt idx="159">
                  <c:v>84.8</c:v>
                </c:pt>
                <c:pt idx="160">
                  <c:v>84.8</c:v>
                </c:pt>
                <c:pt idx="161">
                  <c:v>83.7</c:v>
                </c:pt>
                <c:pt idx="162">
                  <c:v>83.3</c:v>
                </c:pt>
                <c:pt idx="163">
                  <c:v>82.6</c:v>
                </c:pt>
                <c:pt idx="164">
                  <c:v>82.4</c:v>
                </c:pt>
                <c:pt idx="165">
                  <c:v>81.5</c:v>
                </c:pt>
                <c:pt idx="166">
                  <c:v>81.3</c:v>
                </c:pt>
                <c:pt idx="167">
                  <c:v>80.5</c:v>
                </c:pt>
                <c:pt idx="168">
                  <c:v>80.900000000000006</c:v>
                </c:pt>
                <c:pt idx="169">
                  <c:v>81.099999999999994</c:v>
                </c:pt>
                <c:pt idx="170">
                  <c:v>82.1</c:v>
                </c:pt>
                <c:pt idx="171">
                  <c:v>82.6</c:v>
                </c:pt>
                <c:pt idx="172">
                  <c:v>82.5</c:v>
                </c:pt>
                <c:pt idx="173">
                  <c:v>83.8</c:v>
                </c:pt>
                <c:pt idx="174">
                  <c:v>84.6</c:v>
                </c:pt>
                <c:pt idx="175">
                  <c:v>85.4</c:v>
                </c:pt>
                <c:pt idx="176">
                  <c:v>85.2</c:v>
                </c:pt>
                <c:pt idx="177">
                  <c:v>86</c:v>
                </c:pt>
                <c:pt idx="178">
                  <c:v>86.5</c:v>
                </c:pt>
                <c:pt idx="179">
                  <c:v>87.1</c:v>
                </c:pt>
                <c:pt idx="180">
                  <c:v>85.8</c:v>
                </c:pt>
                <c:pt idx="181">
                  <c:v>86.8</c:v>
                </c:pt>
                <c:pt idx="182">
                  <c:v>87.4</c:v>
                </c:pt>
                <c:pt idx="183">
                  <c:v>87.9</c:v>
                </c:pt>
                <c:pt idx="184">
                  <c:v>87</c:v>
                </c:pt>
                <c:pt idx="185">
                  <c:v>86.6</c:v>
                </c:pt>
                <c:pt idx="186">
                  <c:v>85.8</c:v>
                </c:pt>
                <c:pt idx="187">
                  <c:v>86.8</c:v>
                </c:pt>
                <c:pt idx="188">
                  <c:v>86.5</c:v>
                </c:pt>
                <c:pt idx="189">
                  <c:v>87</c:v>
                </c:pt>
                <c:pt idx="190">
                  <c:v>87.6</c:v>
                </c:pt>
                <c:pt idx="191">
                  <c:v>88.7</c:v>
                </c:pt>
                <c:pt idx="192">
                  <c:v>88.3</c:v>
                </c:pt>
                <c:pt idx="193">
                  <c:v>88.9</c:v>
                </c:pt>
                <c:pt idx="194">
                  <c:v>89</c:v>
                </c:pt>
                <c:pt idx="195">
                  <c:v>89.5</c:v>
                </c:pt>
                <c:pt idx="196">
                  <c:v>90</c:v>
                </c:pt>
                <c:pt idx="197">
                  <c:v>90.3</c:v>
                </c:pt>
                <c:pt idx="198">
                  <c:v>91</c:v>
                </c:pt>
                <c:pt idx="199">
                  <c:v>91.2</c:v>
                </c:pt>
                <c:pt idx="200">
                  <c:v>91.6</c:v>
                </c:pt>
                <c:pt idx="201">
                  <c:v>92.7</c:v>
                </c:pt>
                <c:pt idx="202">
                  <c:v>93.3</c:v>
                </c:pt>
                <c:pt idx="203">
                  <c:v>93.7</c:v>
                </c:pt>
                <c:pt idx="204">
                  <c:v>95.2</c:v>
                </c:pt>
                <c:pt idx="205">
                  <c:v>95.2</c:v>
                </c:pt>
                <c:pt idx="206">
                  <c:v>96.3</c:v>
                </c:pt>
                <c:pt idx="207">
                  <c:v>94.7</c:v>
                </c:pt>
                <c:pt idx="208">
                  <c:v>96.4</c:v>
                </c:pt>
                <c:pt idx="209">
                  <c:v>96.2</c:v>
                </c:pt>
                <c:pt idx="210">
                  <c:v>96</c:v>
                </c:pt>
                <c:pt idx="211">
                  <c:v>95.7</c:v>
                </c:pt>
                <c:pt idx="212">
                  <c:v>94.7</c:v>
                </c:pt>
                <c:pt idx="213">
                  <c:v>94</c:v>
                </c:pt>
                <c:pt idx="214">
                  <c:v>92.6</c:v>
                </c:pt>
                <c:pt idx="215">
                  <c:v>91.8</c:v>
                </c:pt>
                <c:pt idx="216">
                  <c:v>91.8</c:v>
                </c:pt>
                <c:pt idx="217">
                  <c:v>89.7</c:v>
                </c:pt>
                <c:pt idx="218">
                  <c:v>87.4</c:v>
                </c:pt>
                <c:pt idx="219">
                  <c:v>87.7</c:v>
                </c:pt>
                <c:pt idx="220">
                  <c:v>86.9</c:v>
                </c:pt>
                <c:pt idx="221">
                  <c:v>86</c:v>
                </c:pt>
                <c:pt idx="222">
                  <c:v>85.9</c:v>
                </c:pt>
                <c:pt idx="223">
                  <c:v>84.9</c:v>
                </c:pt>
                <c:pt idx="224">
                  <c:v>85.8</c:v>
                </c:pt>
                <c:pt idx="225">
                  <c:v>85.1</c:v>
                </c:pt>
                <c:pt idx="226">
                  <c:v>84.7</c:v>
                </c:pt>
                <c:pt idx="227">
                  <c:v>84.3</c:v>
                </c:pt>
                <c:pt idx="228">
                  <c:v>84.8</c:v>
                </c:pt>
                <c:pt idx="229">
                  <c:v>85.1</c:v>
                </c:pt>
                <c:pt idx="230">
                  <c:v>86</c:v>
                </c:pt>
                <c:pt idx="231">
                  <c:v>85.5</c:v>
                </c:pt>
                <c:pt idx="232">
                  <c:v>86.1</c:v>
                </c:pt>
                <c:pt idx="233">
                  <c:v>86.2</c:v>
                </c:pt>
                <c:pt idx="234">
                  <c:v>86.8</c:v>
                </c:pt>
                <c:pt idx="235">
                  <c:v>87.8</c:v>
                </c:pt>
                <c:pt idx="236">
                  <c:v>88.9</c:v>
                </c:pt>
                <c:pt idx="237">
                  <c:v>88.9</c:v>
                </c:pt>
                <c:pt idx="238">
                  <c:v>89.6</c:v>
                </c:pt>
                <c:pt idx="239">
                  <c:v>89.8</c:v>
                </c:pt>
                <c:pt idx="240">
                  <c:v>90.2</c:v>
                </c:pt>
                <c:pt idx="241">
                  <c:v>91</c:v>
                </c:pt>
                <c:pt idx="242">
                  <c:v>91.6</c:v>
                </c:pt>
                <c:pt idx="243">
                  <c:v>92.5</c:v>
                </c:pt>
                <c:pt idx="244">
                  <c:v>92.5</c:v>
                </c:pt>
                <c:pt idx="245">
                  <c:v>93.8</c:v>
                </c:pt>
                <c:pt idx="246">
                  <c:v>93.7</c:v>
                </c:pt>
                <c:pt idx="247">
                  <c:v>95</c:v>
                </c:pt>
                <c:pt idx="248">
                  <c:v>94</c:v>
                </c:pt>
                <c:pt idx="249">
                  <c:v>95</c:v>
                </c:pt>
                <c:pt idx="250">
                  <c:v>95.2</c:v>
                </c:pt>
                <c:pt idx="251">
                  <c:v>95.9</c:v>
                </c:pt>
                <c:pt idx="252">
                  <c:v>94</c:v>
                </c:pt>
                <c:pt idx="253">
                  <c:v>93.6</c:v>
                </c:pt>
                <c:pt idx="254">
                  <c:v>92.2</c:v>
                </c:pt>
                <c:pt idx="255">
                  <c:v>91.2</c:v>
                </c:pt>
                <c:pt idx="256">
                  <c:v>90</c:v>
                </c:pt>
                <c:pt idx="257">
                  <c:v>89.3</c:v>
                </c:pt>
                <c:pt idx="258">
                  <c:v>88.3</c:v>
                </c:pt>
                <c:pt idx="259">
                  <c:v>86.8</c:v>
                </c:pt>
                <c:pt idx="260">
                  <c:v>85.5</c:v>
                </c:pt>
                <c:pt idx="261">
                  <c:v>84.8</c:v>
                </c:pt>
                <c:pt idx="262">
                  <c:v>84.1</c:v>
                </c:pt>
                <c:pt idx="263">
                  <c:v>84.1</c:v>
                </c:pt>
                <c:pt idx="264">
                  <c:v>84</c:v>
                </c:pt>
                <c:pt idx="265">
                  <c:v>84.9</c:v>
                </c:pt>
                <c:pt idx="266">
                  <c:v>85.6</c:v>
                </c:pt>
                <c:pt idx="267">
                  <c:v>86.3</c:v>
                </c:pt>
                <c:pt idx="268">
                  <c:v>88.3</c:v>
                </c:pt>
                <c:pt idx="269">
                  <c:v>87.6</c:v>
                </c:pt>
                <c:pt idx="270">
                  <c:v>88.1</c:v>
                </c:pt>
                <c:pt idx="271">
                  <c:v>89</c:v>
                </c:pt>
                <c:pt idx="272">
                  <c:v>89.3</c:v>
                </c:pt>
                <c:pt idx="273">
                  <c:v>89.4</c:v>
                </c:pt>
                <c:pt idx="274">
                  <c:v>89.6</c:v>
                </c:pt>
                <c:pt idx="275">
                  <c:v>89.4</c:v>
                </c:pt>
                <c:pt idx="276">
                  <c:v>90.2</c:v>
                </c:pt>
                <c:pt idx="277">
                  <c:v>90.7</c:v>
                </c:pt>
                <c:pt idx="278">
                  <c:v>90.9</c:v>
                </c:pt>
                <c:pt idx="279">
                  <c:v>90</c:v>
                </c:pt>
                <c:pt idx="280">
                  <c:v>90.7</c:v>
                </c:pt>
                <c:pt idx="281">
                  <c:v>90.5</c:v>
                </c:pt>
                <c:pt idx="282">
                  <c:v>90.6</c:v>
                </c:pt>
                <c:pt idx="283">
                  <c:v>91</c:v>
                </c:pt>
                <c:pt idx="284">
                  <c:v>92.7</c:v>
                </c:pt>
                <c:pt idx="285">
                  <c:v>94.3</c:v>
                </c:pt>
                <c:pt idx="286">
                  <c:v>94</c:v>
                </c:pt>
                <c:pt idx="287">
                  <c:v>95.2</c:v>
                </c:pt>
                <c:pt idx="288">
                  <c:v>96.5</c:v>
                </c:pt>
                <c:pt idx="289">
                  <c:v>96.4</c:v>
                </c:pt>
                <c:pt idx="290">
                  <c:v>96.3</c:v>
                </c:pt>
                <c:pt idx="291">
                  <c:v>97.5</c:v>
                </c:pt>
                <c:pt idx="292">
                  <c:v>98</c:v>
                </c:pt>
                <c:pt idx="293">
                  <c:v>98.6</c:v>
                </c:pt>
                <c:pt idx="294">
                  <c:v>99.5</c:v>
                </c:pt>
                <c:pt idx="295">
                  <c:v>98.6</c:v>
                </c:pt>
                <c:pt idx="296">
                  <c:v>98.8</c:v>
                </c:pt>
                <c:pt idx="297">
                  <c:v>98.2</c:v>
                </c:pt>
                <c:pt idx="298">
                  <c:v>99</c:v>
                </c:pt>
                <c:pt idx="299">
                  <c:v>98.1</c:v>
                </c:pt>
                <c:pt idx="300">
                  <c:v>99.3</c:v>
                </c:pt>
                <c:pt idx="301">
                  <c:v>98.7</c:v>
                </c:pt>
                <c:pt idx="302">
                  <c:v>99.3</c:v>
                </c:pt>
                <c:pt idx="303">
                  <c:v>100.4</c:v>
                </c:pt>
                <c:pt idx="304">
                  <c:v>99.5</c:v>
                </c:pt>
                <c:pt idx="305">
                  <c:v>100.1</c:v>
                </c:pt>
                <c:pt idx="306">
                  <c:v>99.3</c:v>
                </c:pt>
                <c:pt idx="307">
                  <c:v>100.1</c:v>
                </c:pt>
                <c:pt idx="308">
                  <c:v>99.8</c:v>
                </c:pt>
                <c:pt idx="309">
                  <c:v>100.4</c:v>
                </c:pt>
                <c:pt idx="310">
                  <c:v>101.2</c:v>
                </c:pt>
                <c:pt idx="311">
                  <c:v>102</c:v>
                </c:pt>
                <c:pt idx="312">
                  <c:v>102.2</c:v>
                </c:pt>
                <c:pt idx="313">
                  <c:v>102.3</c:v>
                </c:pt>
                <c:pt idx="314">
                  <c:v>102.5</c:v>
                </c:pt>
                <c:pt idx="315">
                  <c:v>103.6</c:v>
                </c:pt>
                <c:pt idx="316">
                  <c:v>103.4</c:v>
                </c:pt>
                <c:pt idx="317">
                  <c:v>104.1</c:v>
                </c:pt>
                <c:pt idx="318">
                  <c:v>104.1</c:v>
                </c:pt>
                <c:pt idx="319">
                  <c:v>104.5</c:v>
                </c:pt>
                <c:pt idx="320">
                  <c:v>103.7</c:v>
                </c:pt>
                <c:pt idx="321">
                  <c:v>104.4</c:v>
                </c:pt>
                <c:pt idx="322">
                  <c:v>104.5</c:v>
                </c:pt>
                <c:pt idx="323">
                  <c:v>104.9</c:v>
                </c:pt>
                <c:pt idx="324">
                  <c:v>104.4</c:v>
                </c:pt>
                <c:pt idx="325">
                  <c:v>104.8</c:v>
                </c:pt>
                <c:pt idx="326">
                  <c:v>104.7</c:v>
                </c:pt>
                <c:pt idx="327">
                  <c:v>104.9</c:v>
                </c:pt>
                <c:pt idx="328">
                  <c:v>105.3</c:v>
                </c:pt>
                <c:pt idx="329">
                  <c:v>105.2</c:v>
                </c:pt>
                <c:pt idx="330">
                  <c:v>104.2</c:v>
                </c:pt>
                <c:pt idx="331">
                  <c:v>105.2</c:v>
                </c:pt>
                <c:pt idx="332">
                  <c:v>104.1</c:v>
                </c:pt>
                <c:pt idx="333">
                  <c:v>104.8</c:v>
                </c:pt>
                <c:pt idx="334">
                  <c:v>103.9</c:v>
                </c:pt>
                <c:pt idx="335">
                  <c:v>104.2</c:v>
                </c:pt>
                <c:pt idx="336">
                  <c:v>104</c:v>
                </c:pt>
                <c:pt idx="337">
                  <c:v>104.9</c:v>
                </c:pt>
                <c:pt idx="338">
                  <c:v>103.9</c:v>
                </c:pt>
                <c:pt idx="339">
                  <c:v>103.2</c:v>
                </c:pt>
                <c:pt idx="340">
                  <c:v>103.9</c:v>
                </c:pt>
                <c:pt idx="341">
                  <c:v>102.6</c:v>
                </c:pt>
                <c:pt idx="342">
                  <c:v>102.1</c:v>
                </c:pt>
                <c:pt idx="343">
                  <c:v>99.1</c:v>
                </c:pt>
                <c:pt idx="344">
                  <c:v>98.1</c:v>
                </c:pt>
                <c:pt idx="345">
                  <c:v>95.6</c:v>
                </c:pt>
                <c:pt idx="346">
                  <c:v>92.4</c:v>
                </c:pt>
                <c:pt idx="347">
                  <c:v>89.6</c:v>
                </c:pt>
                <c:pt idx="348">
                  <c:v>86.7</c:v>
                </c:pt>
                <c:pt idx="349">
                  <c:v>83.6</c:v>
                </c:pt>
                <c:pt idx="350">
                  <c:v>83.2</c:v>
                </c:pt>
                <c:pt idx="351">
                  <c:v>84.6</c:v>
                </c:pt>
                <c:pt idx="352">
                  <c:v>86.1</c:v>
                </c:pt>
                <c:pt idx="353">
                  <c:v>87</c:v>
                </c:pt>
                <c:pt idx="354">
                  <c:v>88.2</c:v>
                </c:pt>
                <c:pt idx="355">
                  <c:v>89.6</c:v>
                </c:pt>
                <c:pt idx="356">
                  <c:v>91.1</c:v>
                </c:pt>
                <c:pt idx="357">
                  <c:v>92.7</c:v>
                </c:pt>
                <c:pt idx="358">
                  <c:v>94.6</c:v>
                </c:pt>
                <c:pt idx="359">
                  <c:v>96.5</c:v>
                </c:pt>
                <c:pt idx="360">
                  <c:v>99.4</c:v>
                </c:pt>
                <c:pt idx="361">
                  <c:v>100.7</c:v>
                </c:pt>
                <c:pt idx="362">
                  <c:v>101.4</c:v>
                </c:pt>
                <c:pt idx="363">
                  <c:v>102.3</c:v>
                </c:pt>
                <c:pt idx="364">
                  <c:v>102.4</c:v>
                </c:pt>
                <c:pt idx="365">
                  <c:v>102.8</c:v>
                </c:pt>
                <c:pt idx="366">
                  <c:v>102.9</c:v>
                </c:pt>
                <c:pt idx="367">
                  <c:v>103</c:v>
                </c:pt>
                <c:pt idx="368">
                  <c:v>102.3</c:v>
                </c:pt>
                <c:pt idx="369">
                  <c:v>101.4</c:v>
                </c:pt>
                <c:pt idx="370">
                  <c:v>102.9</c:v>
                </c:pt>
                <c:pt idx="371">
                  <c:v>103.9</c:v>
                </c:pt>
                <c:pt idx="372">
                  <c:v>105.1</c:v>
                </c:pt>
                <c:pt idx="373">
                  <c:v>106</c:v>
                </c:pt>
                <c:pt idx="374">
                  <c:v>102.8</c:v>
                </c:pt>
                <c:pt idx="375">
                  <c:v>102.8</c:v>
                </c:pt>
                <c:pt idx="376">
                  <c:v>105.1</c:v>
                </c:pt>
                <c:pt idx="377">
                  <c:v>107.4</c:v>
                </c:pt>
                <c:pt idx="378">
                  <c:v>107.1</c:v>
                </c:pt>
                <c:pt idx="379">
                  <c:v>107.6</c:v>
                </c:pt>
                <c:pt idx="380">
                  <c:v>107.13620689655063</c:v>
                </c:pt>
                <c:pt idx="381">
                  <c:v>108.17974137930958</c:v>
                </c:pt>
                <c:pt idx="382">
                  <c:v>107.13620689655063</c:v>
                </c:pt>
                <c:pt idx="383">
                  <c:v>109.57112068965577</c:v>
                </c:pt>
                <c:pt idx="384">
                  <c:v>109.22327586206895</c:v>
                </c:pt>
                <c:pt idx="385">
                  <c:v>110.38275862068859</c:v>
                </c:pt>
                <c:pt idx="386">
                  <c:v>112.12198275861972</c:v>
                </c:pt>
              </c:numCache>
            </c:numRef>
          </c:val>
        </c:ser>
        <c:marker val="1"/>
        <c:axId val="130524288"/>
        <c:axId val="130525824"/>
      </c:lineChart>
      <c:dateAx>
        <c:axId val="130524288"/>
        <c:scaling>
          <c:orientation val="minMax"/>
        </c:scaling>
        <c:axPos val="b"/>
        <c:numFmt formatCode="mmm\-yy" sourceLinked="1"/>
        <c:tickLblPos val="nextTo"/>
        <c:crossAx val="130525824"/>
        <c:crosses val="autoZero"/>
        <c:auto val="1"/>
        <c:lblOffset val="100"/>
      </c:dateAx>
      <c:valAx>
        <c:axId val="130525824"/>
        <c:scaling>
          <c:orientation val="minMax"/>
        </c:scaling>
        <c:axPos val="l"/>
        <c:majorGridlines/>
        <c:numFmt formatCode="General" sourceLinked="1"/>
        <c:tickLblPos val="nextTo"/>
        <c:crossAx val="130524288"/>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marker val="1"/>
        <c:axId val="130605440"/>
        <c:axId val="130606976"/>
      </c:lineChart>
      <c:catAx>
        <c:axId val="130605440"/>
        <c:scaling>
          <c:orientation val="minMax"/>
        </c:scaling>
        <c:axPos val="b"/>
        <c:numFmt formatCode="mmm\-yy" sourceLinked="1"/>
        <c:tickLblPos val="nextTo"/>
        <c:crossAx val="130606976"/>
        <c:crosses val="autoZero"/>
        <c:auto val="1"/>
        <c:lblAlgn val="ctr"/>
        <c:lblOffset val="100"/>
      </c:catAx>
      <c:valAx>
        <c:axId val="130606976"/>
        <c:scaling>
          <c:orientation val="minMax"/>
        </c:scaling>
        <c:axPos val="l"/>
        <c:majorGridlines/>
        <c:numFmt formatCode="General" sourceLinked="1"/>
        <c:tickLblPos val="nextTo"/>
        <c:crossAx val="130605440"/>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200" baseline="0"/>
            </a:pPr>
            <a:r>
              <a:rPr lang="ja-JP" altLang="en-US"/>
              <a:t>実質</a:t>
            </a:r>
            <a:r>
              <a:rPr lang="en-US" altLang="en-US"/>
              <a:t>GDP</a:t>
            </a:r>
            <a:r>
              <a:rPr lang="ja-JP" altLang="en-US"/>
              <a:t>の推移</a:t>
            </a:r>
            <a:r>
              <a:rPr lang="en-US" altLang="ja-JP"/>
              <a:t>(</a:t>
            </a:r>
            <a:r>
              <a:rPr lang="ja-JP" altLang="en-US"/>
              <a:t>四半期</a:t>
            </a:r>
            <a:r>
              <a:rPr lang="en-US" altLang="ja-JP"/>
              <a:t>:1980</a:t>
            </a:r>
            <a:r>
              <a:rPr lang="ja-JP" altLang="en-US"/>
              <a:t>～</a:t>
            </a:r>
            <a:r>
              <a:rPr lang="en-US" altLang="ja-JP"/>
              <a:t>2012)</a:t>
            </a:r>
          </a:p>
        </c:rich>
      </c:tx>
      <c:layout/>
      <c:spPr>
        <a:noFill/>
        <a:ln w="25400">
          <a:noFill/>
        </a:ln>
      </c:spPr>
    </c:title>
    <c:plotArea>
      <c:layout>
        <c:manualLayout>
          <c:layoutTarget val="inner"/>
          <c:xMode val="edge"/>
          <c:yMode val="edge"/>
          <c:x val="9.6045224235639645E-2"/>
          <c:y val="0.12369378094932507"/>
          <c:w val="0.8768364000806631"/>
          <c:h val="0.45818963929115836"/>
        </c:manualLayout>
      </c:layout>
      <c:lineChart>
        <c:grouping val="standard"/>
        <c:ser>
          <c:idx val="0"/>
          <c:order val="0"/>
          <c:tx>
            <c:v>実質GDPの推移(1980～2012)</c:v>
          </c:tx>
          <c:marker>
            <c:symbol val="none"/>
          </c:marker>
          <c:cat>
            <c:strRef>
              <c:f>Sheet1!$A$1:$A$129</c:f>
              <c:strCache>
                <c:ptCount val="129"/>
                <c:pt idx="0">
                  <c:v>Jan-Mar/1980</c:v>
                </c:pt>
                <c:pt idx="1">
                  <c:v>Apr-Jun/1980</c:v>
                </c:pt>
                <c:pt idx="2">
                  <c:v>Jul-Sep/1980</c:v>
                </c:pt>
                <c:pt idx="3">
                  <c:v>Oct-Dec/1980</c:v>
                </c:pt>
                <c:pt idx="4">
                  <c:v>Jan-Mar/1981</c:v>
                </c:pt>
                <c:pt idx="5">
                  <c:v>Apr-Jun/1981</c:v>
                </c:pt>
                <c:pt idx="6">
                  <c:v>Jul-Sep/1981</c:v>
                </c:pt>
                <c:pt idx="7">
                  <c:v>Oct-Dec/1981</c:v>
                </c:pt>
                <c:pt idx="8">
                  <c:v>Jan-Mar/1982</c:v>
                </c:pt>
                <c:pt idx="9">
                  <c:v>Apr-Jun/1982</c:v>
                </c:pt>
                <c:pt idx="10">
                  <c:v>Jul-Sep/1982</c:v>
                </c:pt>
                <c:pt idx="11">
                  <c:v>Oct-Dec/1982</c:v>
                </c:pt>
                <c:pt idx="12">
                  <c:v>Jan-Mar/1983</c:v>
                </c:pt>
                <c:pt idx="13">
                  <c:v>Apr-Jun/1983</c:v>
                </c:pt>
                <c:pt idx="14">
                  <c:v>Jul-Sep/1983</c:v>
                </c:pt>
                <c:pt idx="15">
                  <c:v>Oct-Dec/1983</c:v>
                </c:pt>
                <c:pt idx="16">
                  <c:v>Jan-Mar/1984</c:v>
                </c:pt>
                <c:pt idx="17">
                  <c:v>Apr-Jun/1984</c:v>
                </c:pt>
                <c:pt idx="18">
                  <c:v>Jul-Sep/1984</c:v>
                </c:pt>
                <c:pt idx="19">
                  <c:v>Oct-Dec/1984</c:v>
                </c:pt>
                <c:pt idx="20">
                  <c:v>Jan-Mar/1985</c:v>
                </c:pt>
                <c:pt idx="21">
                  <c:v>Apr-Jun/1985</c:v>
                </c:pt>
                <c:pt idx="22">
                  <c:v>Jul-Sep/1985</c:v>
                </c:pt>
                <c:pt idx="23">
                  <c:v>Oct-Dec/1985</c:v>
                </c:pt>
                <c:pt idx="24">
                  <c:v>Jan-Mar/1986</c:v>
                </c:pt>
                <c:pt idx="25">
                  <c:v>Apr-Jun/1986</c:v>
                </c:pt>
                <c:pt idx="26">
                  <c:v>Jul-Sep/1986</c:v>
                </c:pt>
                <c:pt idx="27">
                  <c:v>Oct-Dec/1986</c:v>
                </c:pt>
                <c:pt idx="28">
                  <c:v>Jan-Mar/1987</c:v>
                </c:pt>
                <c:pt idx="29">
                  <c:v>Apr-Jun/1987</c:v>
                </c:pt>
                <c:pt idx="30">
                  <c:v>Jul-Sep/1987</c:v>
                </c:pt>
                <c:pt idx="31">
                  <c:v>Oct-Dec/1987</c:v>
                </c:pt>
                <c:pt idx="32">
                  <c:v>Jan-Mar/1988</c:v>
                </c:pt>
                <c:pt idx="33">
                  <c:v>Apr-Jun/1988</c:v>
                </c:pt>
                <c:pt idx="34">
                  <c:v>Jul-Sep/1988</c:v>
                </c:pt>
                <c:pt idx="35">
                  <c:v>Oct-Dec/1988</c:v>
                </c:pt>
                <c:pt idx="36">
                  <c:v>Jan-Mar/1989</c:v>
                </c:pt>
                <c:pt idx="37">
                  <c:v>Apr-Jun/1989</c:v>
                </c:pt>
                <c:pt idx="38">
                  <c:v>Jul-Sep/1989</c:v>
                </c:pt>
                <c:pt idx="39">
                  <c:v>Oct-Dec/1989</c:v>
                </c:pt>
                <c:pt idx="40">
                  <c:v>Jan-Mar/1990</c:v>
                </c:pt>
                <c:pt idx="41">
                  <c:v>Apr-Jun/1990</c:v>
                </c:pt>
                <c:pt idx="42">
                  <c:v>Jul-Sep/1990</c:v>
                </c:pt>
                <c:pt idx="43">
                  <c:v>Oct-Dec/1990</c:v>
                </c:pt>
                <c:pt idx="44">
                  <c:v>Jan-Mar/1991</c:v>
                </c:pt>
                <c:pt idx="45">
                  <c:v>Apr-Jun/1991</c:v>
                </c:pt>
                <c:pt idx="46">
                  <c:v>Jul-Sep/1991</c:v>
                </c:pt>
                <c:pt idx="47">
                  <c:v>Oct-Dec/1991</c:v>
                </c:pt>
                <c:pt idx="48">
                  <c:v>Jan-Mar/1992</c:v>
                </c:pt>
                <c:pt idx="49">
                  <c:v>Apr-Jun/1992</c:v>
                </c:pt>
                <c:pt idx="50">
                  <c:v>Jul-Sep/1992</c:v>
                </c:pt>
                <c:pt idx="51">
                  <c:v>Oct-Dec/1992</c:v>
                </c:pt>
                <c:pt idx="52">
                  <c:v>Jan-Mar/1993</c:v>
                </c:pt>
                <c:pt idx="53">
                  <c:v>Apr-Jun/1993</c:v>
                </c:pt>
                <c:pt idx="54">
                  <c:v>Jul-Sep/1993</c:v>
                </c:pt>
                <c:pt idx="55">
                  <c:v>Oct-Dec/1993</c:v>
                </c:pt>
                <c:pt idx="56">
                  <c:v>Jan-Mar/1994</c:v>
                </c:pt>
                <c:pt idx="57">
                  <c:v>Apr-Jun/1994</c:v>
                </c:pt>
                <c:pt idx="58">
                  <c:v>Jul-Sep/1994</c:v>
                </c:pt>
                <c:pt idx="59">
                  <c:v>Oct-Dec/1994</c:v>
                </c:pt>
                <c:pt idx="60">
                  <c:v>Jan-Mar/1995</c:v>
                </c:pt>
                <c:pt idx="61">
                  <c:v>Apr-Jun/1995</c:v>
                </c:pt>
                <c:pt idx="62">
                  <c:v>Jul-Sep/1995</c:v>
                </c:pt>
                <c:pt idx="63">
                  <c:v>Oct-Dec/1995</c:v>
                </c:pt>
                <c:pt idx="64">
                  <c:v>Jan-Mar/1996</c:v>
                </c:pt>
                <c:pt idx="65">
                  <c:v>Apr-Jun/1996</c:v>
                </c:pt>
                <c:pt idx="66">
                  <c:v>Jul-Sep/1996</c:v>
                </c:pt>
                <c:pt idx="67">
                  <c:v>Oct-Dec/1996</c:v>
                </c:pt>
                <c:pt idx="68">
                  <c:v>Jan-Mar/1997</c:v>
                </c:pt>
                <c:pt idx="69">
                  <c:v>Apr-Jun/1997</c:v>
                </c:pt>
                <c:pt idx="70">
                  <c:v>Jul-Sep/1997</c:v>
                </c:pt>
                <c:pt idx="71">
                  <c:v>Oct-Dec/1997</c:v>
                </c:pt>
                <c:pt idx="72">
                  <c:v>Jan-Mar/1998</c:v>
                </c:pt>
                <c:pt idx="73">
                  <c:v>Apr-Jun/1998</c:v>
                </c:pt>
                <c:pt idx="74">
                  <c:v>Jul-Sep/1998</c:v>
                </c:pt>
                <c:pt idx="75">
                  <c:v>Oct-Dec/1998</c:v>
                </c:pt>
                <c:pt idx="76">
                  <c:v>Jan-Mar/1999</c:v>
                </c:pt>
                <c:pt idx="77">
                  <c:v>Apr-Jun/1999</c:v>
                </c:pt>
                <c:pt idx="78">
                  <c:v>Jul-Sep/1999</c:v>
                </c:pt>
                <c:pt idx="79">
                  <c:v>Oct-Dec/1999</c:v>
                </c:pt>
                <c:pt idx="80">
                  <c:v>Jan-Mar/2000</c:v>
                </c:pt>
                <c:pt idx="81">
                  <c:v>Apr-Jun/2000</c:v>
                </c:pt>
                <c:pt idx="82">
                  <c:v>Jul-Sep/2000</c:v>
                </c:pt>
                <c:pt idx="83">
                  <c:v>Oct-Dec/2000</c:v>
                </c:pt>
                <c:pt idx="84">
                  <c:v>Jan-Mar/2001</c:v>
                </c:pt>
                <c:pt idx="85">
                  <c:v>Apr-Jun/2001</c:v>
                </c:pt>
                <c:pt idx="86">
                  <c:v>Jul-Sep/2001</c:v>
                </c:pt>
                <c:pt idx="87">
                  <c:v>Oct-Dec/2001</c:v>
                </c:pt>
                <c:pt idx="88">
                  <c:v>Jan-Mar/2002</c:v>
                </c:pt>
                <c:pt idx="89">
                  <c:v>Apr-Jun/2002</c:v>
                </c:pt>
                <c:pt idx="90">
                  <c:v>Jul-Sep/2002</c:v>
                </c:pt>
                <c:pt idx="91">
                  <c:v>Oct-Dec/2002</c:v>
                </c:pt>
                <c:pt idx="92">
                  <c:v>Jan-Mar/2003</c:v>
                </c:pt>
                <c:pt idx="93">
                  <c:v>Apr-Jun/2003</c:v>
                </c:pt>
                <c:pt idx="94">
                  <c:v>Jul-Sep/2003</c:v>
                </c:pt>
                <c:pt idx="95">
                  <c:v>Oct-Dec/2003</c:v>
                </c:pt>
                <c:pt idx="96">
                  <c:v>Jan-Mar/2004</c:v>
                </c:pt>
                <c:pt idx="97">
                  <c:v>Apr-Jun/2004</c:v>
                </c:pt>
                <c:pt idx="98">
                  <c:v>Jul-Sep/2004</c:v>
                </c:pt>
                <c:pt idx="99">
                  <c:v>Oct-Dec/2004</c:v>
                </c:pt>
                <c:pt idx="100">
                  <c:v>Jan-Mar/2005</c:v>
                </c:pt>
                <c:pt idx="101">
                  <c:v>Apr-Jun/2005</c:v>
                </c:pt>
                <c:pt idx="102">
                  <c:v>Jul-Sep/2005</c:v>
                </c:pt>
                <c:pt idx="103">
                  <c:v>Oct-Dec/2005</c:v>
                </c:pt>
                <c:pt idx="104">
                  <c:v>Jan-Mar/2006</c:v>
                </c:pt>
                <c:pt idx="105">
                  <c:v>Apr-Jun/2006</c:v>
                </c:pt>
                <c:pt idx="106">
                  <c:v>Jul-Sep/2006</c:v>
                </c:pt>
                <c:pt idx="107">
                  <c:v>Oct-Dec/2006</c:v>
                </c:pt>
                <c:pt idx="108">
                  <c:v>Jan-Mar/2007</c:v>
                </c:pt>
                <c:pt idx="109">
                  <c:v>Apr-Jun/2007</c:v>
                </c:pt>
                <c:pt idx="110">
                  <c:v>Jul-Sep/2007</c:v>
                </c:pt>
                <c:pt idx="111">
                  <c:v>Oct-Dec/2007</c:v>
                </c:pt>
                <c:pt idx="112">
                  <c:v>Jan-Mar/2008</c:v>
                </c:pt>
                <c:pt idx="113">
                  <c:v>Apr-Jun/2008</c:v>
                </c:pt>
                <c:pt idx="114">
                  <c:v>Jul-Sep/2008</c:v>
                </c:pt>
                <c:pt idx="115">
                  <c:v>Oct-Dec/2008</c:v>
                </c:pt>
                <c:pt idx="116">
                  <c:v>Jan-Mar/2009</c:v>
                </c:pt>
                <c:pt idx="117">
                  <c:v>Apr-Jun/2009</c:v>
                </c:pt>
                <c:pt idx="118">
                  <c:v>Jul-Sep/2009</c:v>
                </c:pt>
                <c:pt idx="119">
                  <c:v>Oct-Dec/2009</c:v>
                </c:pt>
                <c:pt idx="120">
                  <c:v>Jan-Mar/2010</c:v>
                </c:pt>
                <c:pt idx="121">
                  <c:v>Apr-Jun/2010</c:v>
                </c:pt>
                <c:pt idx="122">
                  <c:v>Jul-Sep/2010</c:v>
                </c:pt>
                <c:pt idx="123">
                  <c:v>Oct-Dec/2010</c:v>
                </c:pt>
                <c:pt idx="124">
                  <c:v>Jan-Mar/2011</c:v>
                </c:pt>
                <c:pt idx="125">
                  <c:v>Apr-Jun/2011</c:v>
                </c:pt>
                <c:pt idx="126">
                  <c:v>Jul-Sep/2011</c:v>
                </c:pt>
                <c:pt idx="127">
                  <c:v>Oct-Dec/2011</c:v>
                </c:pt>
                <c:pt idx="128">
                  <c:v>Jan-Mar/2012</c:v>
                </c:pt>
              </c:strCache>
            </c:strRef>
          </c:cat>
          <c:val>
            <c:numRef>
              <c:f>Sheet1!$B$1:$B$129</c:f>
              <c:numCache>
                <c:formatCode>General</c:formatCode>
                <c:ptCount val="129"/>
                <c:pt idx="0">
                  <c:v>266078.91353216331</c:v>
                </c:pt>
                <c:pt idx="1">
                  <c:v>264674.76817175001</c:v>
                </c:pt>
                <c:pt idx="2">
                  <c:v>270601.171160525</c:v>
                </c:pt>
                <c:pt idx="3">
                  <c:v>276349.45044636022</c:v>
                </c:pt>
                <c:pt idx="4">
                  <c:v>278039.73069128022</c:v>
                </c:pt>
                <c:pt idx="5">
                  <c:v>281444.92531025235</c:v>
                </c:pt>
                <c:pt idx="6">
                  <c:v>280826.22968248813</c:v>
                </c:pt>
                <c:pt idx="7">
                  <c:v>282885.07439784997</c:v>
                </c:pt>
                <c:pt idx="8">
                  <c:v>287214.04885919241</c:v>
                </c:pt>
                <c:pt idx="9">
                  <c:v>289180.98932357813</c:v>
                </c:pt>
                <c:pt idx="10">
                  <c:v>290442.06724173005</c:v>
                </c:pt>
                <c:pt idx="11">
                  <c:v>294478.27455303021</c:v>
                </c:pt>
                <c:pt idx="12">
                  <c:v>294664.92545451497</c:v>
                </c:pt>
                <c:pt idx="13">
                  <c:v>296881.99707621522</c:v>
                </c:pt>
                <c:pt idx="14">
                  <c:v>301324.66751816001</c:v>
                </c:pt>
                <c:pt idx="15">
                  <c:v>303835.45375640999</c:v>
                </c:pt>
                <c:pt idx="16">
                  <c:v>307334.44755937497</c:v>
                </c:pt>
                <c:pt idx="17">
                  <c:v>311988.40303193498</c:v>
                </c:pt>
                <c:pt idx="18">
                  <c:v>315801.008248055</c:v>
                </c:pt>
                <c:pt idx="19">
                  <c:v>316345.80148843001</c:v>
                </c:pt>
                <c:pt idx="20">
                  <c:v>324097.97243233997</c:v>
                </c:pt>
                <c:pt idx="21">
                  <c:v>330661.07291247498</c:v>
                </c:pt>
                <c:pt idx="22">
                  <c:v>334988.15244080999</c:v>
                </c:pt>
                <c:pt idx="23">
                  <c:v>339438.40261479496</c:v>
                </c:pt>
                <c:pt idx="24">
                  <c:v>340787.59491791698</c:v>
                </c:pt>
                <c:pt idx="25">
                  <c:v>339950.98199399997</c:v>
                </c:pt>
                <c:pt idx="26">
                  <c:v>341941.60912100499</c:v>
                </c:pt>
                <c:pt idx="27">
                  <c:v>344639.04626073985</c:v>
                </c:pt>
                <c:pt idx="28">
                  <c:v>344391.75750293501</c:v>
                </c:pt>
                <c:pt idx="29">
                  <c:v>351608.60987151996</c:v>
                </c:pt>
                <c:pt idx="30">
                  <c:v>358641.65373813489</c:v>
                </c:pt>
                <c:pt idx="31">
                  <c:v>367876.60976237</c:v>
                </c:pt>
                <c:pt idx="32">
                  <c:v>376658.67679721484</c:v>
                </c:pt>
                <c:pt idx="33">
                  <c:v>376108.19875780959</c:v>
                </c:pt>
                <c:pt idx="34">
                  <c:v>384498.96212608984</c:v>
                </c:pt>
                <c:pt idx="35">
                  <c:v>388551.27636797522</c:v>
                </c:pt>
                <c:pt idx="36">
                  <c:v>399034.04577929486</c:v>
                </c:pt>
                <c:pt idx="37">
                  <c:v>393823.92746829998</c:v>
                </c:pt>
                <c:pt idx="38">
                  <c:v>400714.85135916487</c:v>
                </c:pt>
                <c:pt idx="39">
                  <c:v>413129.50497417996</c:v>
                </c:pt>
                <c:pt idx="40">
                  <c:v>411164.45944281295</c:v>
                </c:pt>
                <c:pt idx="41">
                  <c:v>424132.43349674717</c:v>
                </c:pt>
                <c:pt idx="42">
                  <c:v>431244.11708327528</c:v>
                </c:pt>
                <c:pt idx="43">
                  <c:v>430424.55855644989</c:v>
                </c:pt>
                <c:pt idx="44">
                  <c:v>434174.63098323997</c:v>
                </c:pt>
                <c:pt idx="45">
                  <c:v>439326.00637092598</c:v>
                </c:pt>
                <c:pt idx="46">
                  <c:v>438353.90573679499</c:v>
                </c:pt>
                <c:pt idx="47">
                  <c:v>441432.22441154235</c:v>
                </c:pt>
                <c:pt idx="48">
                  <c:v>441568.65958826098</c:v>
                </c:pt>
                <c:pt idx="49">
                  <c:v>443115.87239092495</c:v>
                </c:pt>
                <c:pt idx="50">
                  <c:v>443636.97896867496</c:v>
                </c:pt>
                <c:pt idx="51">
                  <c:v>440808.79145124997</c:v>
                </c:pt>
                <c:pt idx="52">
                  <c:v>445774.46340395795</c:v>
                </c:pt>
                <c:pt idx="53">
                  <c:v>442954.80308507528</c:v>
                </c:pt>
                <c:pt idx="54">
                  <c:v>439774.15802778635</c:v>
                </c:pt>
                <c:pt idx="55">
                  <c:v>442545.49755491497</c:v>
                </c:pt>
                <c:pt idx="56" formatCode="0_);[Red]\(0\)">
                  <c:v>447266</c:v>
                </c:pt>
                <c:pt idx="57" formatCode="0_);[Red]\(0\)">
                  <c:v>442422.6</c:v>
                </c:pt>
                <c:pt idx="58" formatCode="0_);[Red]\(0\)">
                  <c:v>451016.9</c:v>
                </c:pt>
                <c:pt idx="59" formatCode="0_);[Red]\(0\)">
                  <c:v>446356.5</c:v>
                </c:pt>
                <c:pt idx="60" formatCode="0_);[Red]\(0\)">
                  <c:v>449019</c:v>
                </c:pt>
                <c:pt idx="61" formatCode="0_);[Red]\(0\)">
                  <c:v>455375.6</c:v>
                </c:pt>
                <c:pt idx="62" formatCode="0_);[Red]\(0\)">
                  <c:v>458451.9</c:v>
                </c:pt>
                <c:pt idx="63" formatCode="0_);[Red]\(0\)">
                  <c:v>458661.5</c:v>
                </c:pt>
                <c:pt idx="64" formatCode="0_);[Red]\(0\)">
                  <c:v>462137.5</c:v>
                </c:pt>
                <c:pt idx="65" formatCode="0_);[Red]\(0\)">
                  <c:v>466884.2</c:v>
                </c:pt>
                <c:pt idx="66" formatCode="0_);[Red]\(0\)">
                  <c:v>466929.2</c:v>
                </c:pt>
                <c:pt idx="67" formatCode="0_);[Red]\(0\)">
                  <c:v>474089.6</c:v>
                </c:pt>
                <c:pt idx="68" formatCode="0_);[Red]\(0\)">
                  <c:v>477522.2</c:v>
                </c:pt>
                <c:pt idx="69" formatCode="0_);[Red]\(0\)">
                  <c:v>472979</c:v>
                </c:pt>
                <c:pt idx="70" formatCode="0_);[Red]\(0\)">
                  <c:v>474904</c:v>
                </c:pt>
                <c:pt idx="71" formatCode="0_);[Red]\(0\)">
                  <c:v>474633.3</c:v>
                </c:pt>
                <c:pt idx="72" formatCode="0_);[Red]\(0\)">
                  <c:v>465488.2</c:v>
                </c:pt>
                <c:pt idx="73" formatCode="0_);[Red]\(0\)">
                  <c:v>463029</c:v>
                </c:pt>
                <c:pt idx="74" formatCode="0_);[Red]\(0\)">
                  <c:v>464480.7</c:v>
                </c:pt>
                <c:pt idx="75" formatCode="0_);[Red]\(0\)">
                  <c:v>466983.2</c:v>
                </c:pt>
                <c:pt idx="76" formatCode="0_);[Red]\(0\)">
                  <c:v>462961.8</c:v>
                </c:pt>
                <c:pt idx="77" formatCode="0_);[Red]\(0\)">
                  <c:v>464712.1</c:v>
                </c:pt>
                <c:pt idx="78" formatCode="0_);[Red]\(0\)">
                  <c:v>464362.3</c:v>
                </c:pt>
                <c:pt idx="79" formatCode="0_);[Red]\(0\)">
                  <c:v>466439.9</c:v>
                </c:pt>
                <c:pt idx="80" formatCode="0_);[Red]\(0\)">
                  <c:v>474238.2</c:v>
                </c:pt>
                <c:pt idx="81" formatCode="0_);[Red]\(0\)">
                  <c:v>474912.3</c:v>
                </c:pt>
                <c:pt idx="82" formatCode="0_);[Red]\(0\)">
                  <c:v>473910.2</c:v>
                </c:pt>
                <c:pt idx="83" formatCode="0_);[Red]\(0\)">
                  <c:v>476927.7</c:v>
                </c:pt>
                <c:pt idx="84" formatCode="0_);[Red]\(0\)">
                  <c:v>480300.7</c:v>
                </c:pt>
                <c:pt idx="85" formatCode="0_);[Red]\(0\)">
                  <c:v>479152.2</c:v>
                </c:pt>
                <c:pt idx="86" formatCode="0_);[Red]\(0\)">
                  <c:v>474036.3</c:v>
                </c:pt>
                <c:pt idx="87" formatCode="0_);[Red]\(0\)">
                  <c:v>473280.4</c:v>
                </c:pt>
                <c:pt idx="88" formatCode="0_);[Red]\(0\)">
                  <c:v>472471.1</c:v>
                </c:pt>
                <c:pt idx="89" formatCode="0_);[Red]\(0\)">
                  <c:v>477258.6</c:v>
                </c:pt>
                <c:pt idx="90" formatCode="0_);[Red]\(0\)">
                  <c:v>480251.4</c:v>
                </c:pt>
                <c:pt idx="91" formatCode="0_);[Red]\(0\)">
                  <c:v>482171</c:v>
                </c:pt>
                <c:pt idx="92" formatCode="0_);[Red]\(0\)">
                  <c:v>479522.8</c:v>
                </c:pt>
                <c:pt idx="93" formatCode="0_);[Red]\(0\)">
                  <c:v>485581.7</c:v>
                </c:pt>
                <c:pt idx="94" formatCode="0_);[Red]\(0\)">
                  <c:v>487285</c:v>
                </c:pt>
                <c:pt idx="95" formatCode="0_);[Red]\(0\)">
                  <c:v>492692.1</c:v>
                </c:pt>
                <c:pt idx="96" formatCode="0_);[Red]\(0\)">
                  <c:v>497707</c:v>
                </c:pt>
                <c:pt idx="97" formatCode="0_);[Red]\(0\)">
                  <c:v>497650.5</c:v>
                </c:pt>
                <c:pt idx="98" formatCode="0_);[Red]\(0\)">
                  <c:v>498035.4</c:v>
                </c:pt>
                <c:pt idx="99" formatCode="0_);[Red]\(0\)">
                  <c:v>497085.3</c:v>
                </c:pt>
                <c:pt idx="100" formatCode="0_);[Red]\(0\)">
                  <c:v>498058.5</c:v>
                </c:pt>
                <c:pt idx="101" formatCode="0_);[Red]\(0\)">
                  <c:v>504580.2</c:v>
                </c:pt>
                <c:pt idx="102" formatCode="0_);[Red]\(0\)">
                  <c:v>506104.8</c:v>
                </c:pt>
                <c:pt idx="103" formatCode="0_);[Red]\(0\)">
                  <c:v>507342.2</c:v>
                </c:pt>
                <c:pt idx="104" formatCode="0_);[Red]\(0\)">
                  <c:v>509609.8</c:v>
                </c:pt>
                <c:pt idx="105" formatCode="0_);[Red]\(0\)">
                  <c:v>511492.8</c:v>
                </c:pt>
                <c:pt idx="106" formatCode="0_);[Red]\(0\)">
                  <c:v>510974.6</c:v>
                </c:pt>
                <c:pt idx="107" formatCode="0_);[Red]\(0\)">
                  <c:v>517881</c:v>
                </c:pt>
                <c:pt idx="108" formatCode="0_);[Red]\(0\)">
                  <c:v>523235.3</c:v>
                </c:pt>
                <c:pt idx="109" formatCode="0_);[Red]\(0\)">
                  <c:v>523416.1</c:v>
                </c:pt>
                <c:pt idx="110" formatCode="0_);[Red]\(0\)">
                  <c:v>521433</c:v>
                </c:pt>
                <c:pt idx="111" formatCode="0_);[Red]\(0\)">
                  <c:v>526333.30000000005</c:v>
                </c:pt>
                <c:pt idx="112" formatCode="0_);[Red]\(0\)">
                  <c:v>530086.1</c:v>
                </c:pt>
                <c:pt idx="113" formatCode="0_);[Red]\(0\)">
                  <c:v>523162</c:v>
                </c:pt>
                <c:pt idx="114" formatCode="0_);[Red]\(0\)">
                  <c:v>517620.6</c:v>
                </c:pt>
                <c:pt idx="115" formatCode="0_);[Red]\(0\)">
                  <c:v>501173.9</c:v>
                </c:pt>
                <c:pt idx="116" formatCode="0_);[Red]\(0\)">
                  <c:v>481188.2</c:v>
                </c:pt>
                <c:pt idx="117" formatCode="0_);[Red]\(0\)">
                  <c:v>489151.1</c:v>
                </c:pt>
                <c:pt idx="118" formatCode="0_);[Red]\(0\)">
                  <c:v>488970</c:v>
                </c:pt>
                <c:pt idx="119" formatCode="0_);[Red]\(0\)">
                  <c:v>498329.7</c:v>
                </c:pt>
                <c:pt idx="120" formatCode="0_);[Red]\(0\)">
                  <c:v>504658.5</c:v>
                </c:pt>
                <c:pt idx="121" formatCode="0_);[Red]\(0\)">
                  <c:v>511129.5</c:v>
                </c:pt>
                <c:pt idx="122" formatCode="0_);[Red]\(0\)">
                  <c:v>514747.4</c:v>
                </c:pt>
                <c:pt idx="123" formatCode="0_);[Red]\(0\)">
                  <c:v>514730.9</c:v>
                </c:pt>
                <c:pt idx="124" formatCode="0_);[Red]\(0\)">
                  <c:v>504206.8</c:v>
                </c:pt>
                <c:pt idx="125" formatCode="0_);[Red]\(0\)">
                  <c:v>502687.5</c:v>
                </c:pt>
                <c:pt idx="126" formatCode="0_);[Red]\(0\)">
                  <c:v>512010</c:v>
                </c:pt>
                <c:pt idx="127" formatCode="0_);[Red]\(0\)">
                  <c:v>512147.6</c:v>
                </c:pt>
                <c:pt idx="128" formatCode="0_);[Red]\(0\)">
                  <c:v>517272.9</c:v>
                </c:pt>
              </c:numCache>
            </c:numRef>
          </c:val>
        </c:ser>
        <c:marker val="1"/>
        <c:axId val="131080960"/>
        <c:axId val="131082496"/>
      </c:lineChart>
      <c:catAx>
        <c:axId val="131080960"/>
        <c:scaling>
          <c:orientation val="minMax"/>
        </c:scaling>
        <c:axPos val="b"/>
        <c:numFmt formatCode="mmm\-yy" sourceLinked="1"/>
        <c:tickLblPos val="nextTo"/>
        <c:crossAx val="131082496"/>
        <c:crosses val="autoZero"/>
        <c:auto val="1"/>
        <c:lblAlgn val="ctr"/>
        <c:lblOffset val="100"/>
      </c:catAx>
      <c:valAx>
        <c:axId val="131082496"/>
        <c:scaling>
          <c:orientation val="minMax"/>
          <c:max val="550000"/>
          <c:min val="250000"/>
        </c:scaling>
        <c:axPos val="l"/>
        <c:majorGridlines/>
        <c:numFmt formatCode="General" sourceLinked="1"/>
        <c:tickLblPos val="nextTo"/>
        <c:crossAx val="131080960"/>
        <c:crosses val="autoZero"/>
        <c:crossBetween val="between"/>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200" baseline="0"/>
            </a:pPr>
            <a:r>
              <a:rPr lang="ja-JP" altLang="en-US" sz="1200" baseline="0"/>
              <a:t>スルツキーの確率ショック循環</a:t>
            </a:r>
          </a:p>
        </c:rich>
      </c:tx>
      <c:layout/>
    </c:title>
    <c:plotArea>
      <c:layout/>
      <c:lineChart>
        <c:grouping val="standard"/>
        <c:ser>
          <c:idx val="0"/>
          <c:order val="0"/>
          <c:tx>
            <c:v>Slutskiiの確率ショック循環</c:v>
          </c:tx>
          <c:marker>
            <c:symbol val="none"/>
          </c:marker>
          <c:val>
            <c:numRef>
              <c:f>'SLUTSKII-DATA2'!$B$1:$B$100</c:f>
              <c:numCache>
                <c:formatCode>General</c:formatCode>
                <c:ptCount val="100"/>
                <c:pt idx="0">
                  <c:v>500</c:v>
                </c:pt>
                <c:pt idx="1">
                  <c:v>515</c:v>
                </c:pt>
                <c:pt idx="2">
                  <c:v>471</c:v>
                </c:pt>
                <c:pt idx="3">
                  <c:v>513</c:v>
                </c:pt>
                <c:pt idx="4">
                  <c:v>514</c:v>
                </c:pt>
                <c:pt idx="5">
                  <c:v>559</c:v>
                </c:pt>
                <c:pt idx="6">
                  <c:v>604</c:v>
                </c:pt>
                <c:pt idx="7">
                  <c:v>572</c:v>
                </c:pt>
                <c:pt idx="8">
                  <c:v>544</c:v>
                </c:pt>
                <c:pt idx="9">
                  <c:v>541</c:v>
                </c:pt>
                <c:pt idx="10">
                  <c:v>550</c:v>
                </c:pt>
                <c:pt idx="11">
                  <c:v>583</c:v>
                </c:pt>
                <c:pt idx="12">
                  <c:v>612</c:v>
                </c:pt>
                <c:pt idx="13">
                  <c:v>615</c:v>
                </c:pt>
                <c:pt idx="14">
                  <c:v>604</c:v>
                </c:pt>
                <c:pt idx="15">
                  <c:v>628</c:v>
                </c:pt>
                <c:pt idx="16">
                  <c:v>614</c:v>
                </c:pt>
                <c:pt idx="17">
                  <c:v>587</c:v>
                </c:pt>
                <c:pt idx="18">
                  <c:v>570</c:v>
                </c:pt>
                <c:pt idx="19">
                  <c:v>524</c:v>
                </c:pt>
                <c:pt idx="20">
                  <c:v>506</c:v>
                </c:pt>
                <c:pt idx="21">
                  <c:v>551</c:v>
                </c:pt>
                <c:pt idx="22">
                  <c:v>561</c:v>
                </c:pt>
                <c:pt idx="23">
                  <c:v>532</c:v>
                </c:pt>
                <c:pt idx="24">
                  <c:v>491</c:v>
                </c:pt>
                <c:pt idx="25">
                  <c:v>442</c:v>
                </c:pt>
                <c:pt idx="26">
                  <c:v>444</c:v>
                </c:pt>
                <c:pt idx="27">
                  <c:v>432</c:v>
                </c:pt>
                <c:pt idx="28">
                  <c:v>392</c:v>
                </c:pt>
                <c:pt idx="29">
                  <c:v>410</c:v>
                </c:pt>
                <c:pt idx="30">
                  <c:v>425</c:v>
                </c:pt>
                <c:pt idx="31">
                  <c:v>465</c:v>
                </c:pt>
                <c:pt idx="32">
                  <c:v>425</c:v>
                </c:pt>
                <c:pt idx="33">
                  <c:v>405</c:v>
                </c:pt>
                <c:pt idx="34">
                  <c:v>375</c:v>
                </c:pt>
                <c:pt idx="35">
                  <c:v>344</c:v>
                </c:pt>
                <c:pt idx="36">
                  <c:v>355</c:v>
                </c:pt>
                <c:pt idx="37">
                  <c:v>389</c:v>
                </c:pt>
                <c:pt idx="38">
                  <c:v>407</c:v>
                </c:pt>
                <c:pt idx="39">
                  <c:v>440</c:v>
                </c:pt>
                <c:pt idx="40">
                  <c:v>466</c:v>
                </c:pt>
                <c:pt idx="41">
                  <c:v>464</c:v>
                </c:pt>
                <c:pt idx="42">
                  <c:v>489</c:v>
                </c:pt>
                <c:pt idx="43">
                  <c:v>524</c:v>
                </c:pt>
                <c:pt idx="44">
                  <c:v>499</c:v>
                </c:pt>
                <c:pt idx="45">
                  <c:v>516</c:v>
                </c:pt>
                <c:pt idx="46">
                  <c:v>508</c:v>
                </c:pt>
                <c:pt idx="47">
                  <c:v>489</c:v>
                </c:pt>
                <c:pt idx="48">
                  <c:v>504</c:v>
                </c:pt>
                <c:pt idx="49">
                  <c:v>483</c:v>
                </c:pt>
                <c:pt idx="50">
                  <c:v>471</c:v>
                </c:pt>
                <c:pt idx="51">
                  <c:v>441</c:v>
                </c:pt>
                <c:pt idx="52">
                  <c:v>480</c:v>
                </c:pt>
                <c:pt idx="53">
                  <c:v>439</c:v>
                </c:pt>
                <c:pt idx="54">
                  <c:v>458</c:v>
                </c:pt>
                <c:pt idx="55">
                  <c:v>451</c:v>
                </c:pt>
                <c:pt idx="56">
                  <c:v>405</c:v>
                </c:pt>
                <c:pt idx="57">
                  <c:v>396</c:v>
                </c:pt>
                <c:pt idx="58">
                  <c:v>409</c:v>
                </c:pt>
                <c:pt idx="59">
                  <c:v>376</c:v>
                </c:pt>
                <c:pt idx="60">
                  <c:v>360</c:v>
                </c:pt>
                <c:pt idx="61">
                  <c:v>322</c:v>
                </c:pt>
                <c:pt idx="62">
                  <c:v>360</c:v>
                </c:pt>
                <c:pt idx="63">
                  <c:v>361</c:v>
                </c:pt>
                <c:pt idx="64">
                  <c:v>354</c:v>
                </c:pt>
                <c:pt idx="65">
                  <c:v>391</c:v>
                </c:pt>
                <c:pt idx="66">
                  <c:v>427</c:v>
                </c:pt>
                <c:pt idx="67">
                  <c:v>393</c:v>
                </c:pt>
                <c:pt idx="68">
                  <c:v>432</c:v>
                </c:pt>
                <c:pt idx="69">
                  <c:v>428</c:v>
                </c:pt>
                <c:pt idx="70">
                  <c:v>421</c:v>
                </c:pt>
                <c:pt idx="71">
                  <c:v>437</c:v>
                </c:pt>
                <c:pt idx="72">
                  <c:v>387</c:v>
                </c:pt>
                <c:pt idx="73">
                  <c:v>398</c:v>
                </c:pt>
                <c:pt idx="74">
                  <c:v>424</c:v>
                </c:pt>
                <c:pt idx="75">
                  <c:v>433</c:v>
                </c:pt>
                <c:pt idx="76">
                  <c:v>459</c:v>
                </c:pt>
                <c:pt idx="77">
                  <c:v>500</c:v>
                </c:pt>
                <c:pt idx="78">
                  <c:v>491</c:v>
                </c:pt>
                <c:pt idx="79">
                  <c:v>465</c:v>
                </c:pt>
                <c:pt idx="80">
                  <c:v>429</c:v>
                </c:pt>
                <c:pt idx="81">
                  <c:v>476</c:v>
                </c:pt>
                <c:pt idx="82">
                  <c:v>511</c:v>
                </c:pt>
                <c:pt idx="83">
                  <c:v>500</c:v>
                </c:pt>
                <c:pt idx="84">
                  <c:v>513</c:v>
                </c:pt>
                <c:pt idx="85">
                  <c:v>556</c:v>
                </c:pt>
                <c:pt idx="86">
                  <c:v>600</c:v>
                </c:pt>
                <c:pt idx="87">
                  <c:v>590</c:v>
                </c:pt>
                <c:pt idx="88">
                  <c:v>636</c:v>
                </c:pt>
                <c:pt idx="89">
                  <c:v>600</c:v>
                </c:pt>
                <c:pt idx="90">
                  <c:v>647</c:v>
                </c:pt>
                <c:pt idx="91">
                  <c:v>650</c:v>
                </c:pt>
                <c:pt idx="92">
                  <c:v>614</c:v>
                </c:pt>
                <c:pt idx="93">
                  <c:v>576</c:v>
                </c:pt>
                <c:pt idx="94">
                  <c:v>597</c:v>
                </c:pt>
                <c:pt idx="95">
                  <c:v>601</c:v>
                </c:pt>
                <c:pt idx="96">
                  <c:v>625</c:v>
                </c:pt>
                <c:pt idx="97">
                  <c:v>650</c:v>
                </c:pt>
                <c:pt idx="98">
                  <c:v>682</c:v>
                </c:pt>
                <c:pt idx="99">
                  <c:v>680</c:v>
                </c:pt>
              </c:numCache>
            </c:numRef>
          </c:val>
        </c:ser>
        <c:marker val="1"/>
        <c:axId val="131111552"/>
        <c:axId val="131113344"/>
      </c:lineChart>
      <c:catAx>
        <c:axId val="131111552"/>
        <c:scaling>
          <c:orientation val="minMax"/>
        </c:scaling>
        <c:axPos val="b"/>
        <c:tickLblPos val="nextTo"/>
        <c:crossAx val="131113344"/>
        <c:crosses val="autoZero"/>
        <c:auto val="1"/>
        <c:lblAlgn val="ctr"/>
        <c:lblOffset val="100"/>
      </c:catAx>
      <c:valAx>
        <c:axId val="131113344"/>
        <c:scaling>
          <c:orientation val="minMax"/>
        </c:scaling>
        <c:axPos val="l"/>
        <c:majorGridlines/>
        <c:numFmt formatCode="General" sourceLinked="1"/>
        <c:tickLblPos val="nextTo"/>
        <c:crossAx val="131111552"/>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ja-JP"/>
  <c:chart>
    <c:title>
      <c:layout/>
      <c:txPr>
        <a:bodyPr/>
        <a:lstStyle/>
        <a:p>
          <a:pPr>
            <a:defRPr sz="1200" baseline="0"/>
          </a:pPr>
          <a:endParaRPr lang="ja-JP"/>
        </a:p>
      </c:txPr>
    </c:title>
    <c:plotArea>
      <c:layout/>
      <c:lineChart>
        <c:grouping val="standard"/>
        <c:ser>
          <c:idx val="0"/>
          <c:order val="0"/>
          <c:tx>
            <c:v>ルーカスの貨幣的ショック循環</c:v>
          </c:tx>
          <c:marker>
            <c:symbol val="none"/>
          </c:marker>
          <c:val>
            <c:numRef>
              <c:f>'LUCUS-DATA'!$B$1:$B$100</c:f>
              <c:numCache>
                <c:formatCode>General</c:formatCode>
                <c:ptCount val="100"/>
                <c:pt idx="0">
                  <c:v>500</c:v>
                </c:pt>
                <c:pt idx="1">
                  <c:v>516.16998000000001</c:v>
                </c:pt>
                <c:pt idx="2">
                  <c:v>468.73797999999891</c:v>
                </c:pt>
                <c:pt idx="3">
                  <c:v>514.01397999999995</c:v>
                </c:pt>
                <c:pt idx="4">
                  <c:v>515.09198000000004</c:v>
                </c:pt>
                <c:pt idx="5">
                  <c:v>563.60199</c:v>
                </c:pt>
                <c:pt idx="6">
                  <c:v>612.11199999999997</c:v>
                </c:pt>
                <c:pt idx="7">
                  <c:v>577.61603000000002</c:v>
                </c:pt>
                <c:pt idx="8">
                  <c:v>547.43200999999806</c:v>
                </c:pt>
                <c:pt idx="9">
                  <c:v>544.19799999999998</c:v>
                </c:pt>
                <c:pt idx="10">
                  <c:v>553.90001999999947</c:v>
                </c:pt>
                <c:pt idx="11">
                  <c:v>589.47400000000005</c:v>
                </c:pt>
                <c:pt idx="12">
                  <c:v>620.73601999999948</c:v>
                </c:pt>
                <c:pt idx="13">
                  <c:v>623.97002999999938</c:v>
                </c:pt>
                <c:pt idx="14">
                  <c:v>612.11205999999947</c:v>
                </c:pt>
                <c:pt idx="15">
                  <c:v>637.98406999999997</c:v>
                </c:pt>
                <c:pt idx="16">
                  <c:v>622.89208999999948</c:v>
                </c:pt>
                <c:pt idx="17">
                  <c:v>593.7860700000017</c:v>
                </c:pt>
                <c:pt idx="18">
                  <c:v>575.46007999999949</c:v>
                </c:pt>
                <c:pt idx="19">
                  <c:v>525.87207000000001</c:v>
                </c:pt>
                <c:pt idx="20">
                  <c:v>506.46807999999891</c:v>
                </c:pt>
                <c:pt idx="21">
                  <c:v>554.97808999999995</c:v>
                </c:pt>
                <c:pt idx="22">
                  <c:v>565.75811999999996</c:v>
                </c:pt>
                <c:pt idx="23">
                  <c:v>534.49608999999998</c:v>
                </c:pt>
                <c:pt idx="24">
                  <c:v>490.29809999999867</c:v>
                </c:pt>
                <c:pt idx="25">
                  <c:v>437.47609999999867</c:v>
                </c:pt>
                <c:pt idx="26">
                  <c:v>439.63210999999916</c:v>
                </c:pt>
                <c:pt idx="27">
                  <c:v>426.69610999999867</c:v>
                </c:pt>
                <c:pt idx="28">
                  <c:v>383.57610999999878</c:v>
                </c:pt>
                <c:pt idx="29">
                  <c:v>402.98009999999891</c:v>
                </c:pt>
                <c:pt idx="30">
                  <c:v>419.15012000000002</c:v>
                </c:pt>
                <c:pt idx="31">
                  <c:v>462.27010999999891</c:v>
                </c:pt>
                <c:pt idx="32">
                  <c:v>419.15012000000002</c:v>
                </c:pt>
                <c:pt idx="33">
                  <c:v>397.59011999999859</c:v>
                </c:pt>
                <c:pt idx="34">
                  <c:v>365.25011999999879</c:v>
                </c:pt>
                <c:pt idx="35">
                  <c:v>331.83211999999867</c:v>
                </c:pt>
                <c:pt idx="36">
                  <c:v>343.69011999999873</c:v>
                </c:pt>
                <c:pt idx="37">
                  <c:v>380.34213</c:v>
                </c:pt>
                <c:pt idx="38">
                  <c:v>399.7461199999986</c:v>
                </c:pt>
                <c:pt idx="39">
                  <c:v>435.3201299999991</c:v>
                </c:pt>
                <c:pt idx="40">
                  <c:v>463.34814</c:v>
                </c:pt>
                <c:pt idx="41">
                  <c:v>461.19213999999897</c:v>
                </c:pt>
                <c:pt idx="42">
                  <c:v>488.14215000000002</c:v>
                </c:pt>
                <c:pt idx="43">
                  <c:v>525.87212999999781</c:v>
                </c:pt>
                <c:pt idx="44">
                  <c:v>498.92211999999853</c:v>
                </c:pt>
                <c:pt idx="45">
                  <c:v>517.24811</c:v>
                </c:pt>
                <c:pt idx="46">
                  <c:v>508.62410999999969</c:v>
                </c:pt>
                <c:pt idx="47">
                  <c:v>488.14211999999969</c:v>
                </c:pt>
                <c:pt idx="48">
                  <c:v>504.31212999999963</c:v>
                </c:pt>
                <c:pt idx="49">
                  <c:v>481.67412999999999</c:v>
                </c:pt>
                <c:pt idx="50">
                  <c:v>468.73812999999859</c:v>
                </c:pt>
                <c:pt idx="51">
                  <c:v>436.39812999999873</c:v>
                </c:pt>
                <c:pt idx="52">
                  <c:v>478.44011999999873</c:v>
                </c:pt>
                <c:pt idx="53">
                  <c:v>434.24212999999969</c:v>
                </c:pt>
                <c:pt idx="54">
                  <c:v>454.72412000000003</c:v>
                </c:pt>
                <c:pt idx="55">
                  <c:v>447.1781299999991</c:v>
                </c:pt>
                <c:pt idx="56">
                  <c:v>397.59011999999859</c:v>
                </c:pt>
                <c:pt idx="57">
                  <c:v>387.88811999999859</c:v>
                </c:pt>
                <c:pt idx="58">
                  <c:v>401.90212999999909</c:v>
                </c:pt>
                <c:pt idx="59">
                  <c:v>366.32812999999891</c:v>
                </c:pt>
                <c:pt idx="60">
                  <c:v>349.08013999999866</c:v>
                </c:pt>
                <c:pt idx="61">
                  <c:v>308.1161499999991</c:v>
                </c:pt>
                <c:pt idx="62">
                  <c:v>349.08013999999866</c:v>
                </c:pt>
                <c:pt idx="63">
                  <c:v>350.15814</c:v>
                </c:pt>
                <c:pt idx="64">
                  <c:v>342.61214999999999</c:v>
                </c:pt>
                <c:pt idx="65">
                  <c:v>382.49813999999805</c:v>
                </c:pt>
                <c:pt idx="66">
                  <c:v>421.30614999999909</c:v>
                </c:pt>
                <c:pt idx="67">
                  <c:v>384.65413999999993</c:v>
                </c:pt>
                <c:pt idx="68">
                  <c:v>426.69613999999859</c:v>
                </c:pt>
                <c:pt idx="69">
                  <c:v>422.38412</c:v>
                </c:pt>
                <c:pt idx="70">
                  <c:v>414.83812999999867</c:v>
                </c:pt>
                <c:pt idx="71">
                  <c:v>432.08611999999835</c:v>
                </c:pt>
                <c:pt idx="72">
                  <c:v>378.18612999999891</c:v>
                </c:pt>
                <c:pt idx="73">
                  <c:v>390.04413</c:v>
                </c:pt>
                <c:pt idx="74">
                  <c:v>418.07213999999891</c:v>
                </c:pt>
                <c:pt idx="75">
                  <c:v>427.77413999999891</c:v>
                </c:pt>
                <c:pt idx="76">
                  <c:v>455.80214999999993</c:v>
                </c:pt>
                <c:pt idx="77">
                  <c:v>500.00014999999922</c:v>
                </c:pt>
                <c:pt idx="78">
                  <c:v>490.29815999999846</c:v>
                </c:pt>
                <c:pt idx="79">
                  <c:v>462.27014000000003</c:v>
                </c:pt>
                <c:pt idx="80">
                  <c:v>423.46212999999909</c:v>
                </c:pt>
                <c:pt idx="81">
                  <c:v>474.12810999999891</c:v>
                </c:pt>
                <c:pt idx="82">
                  <c:v>511.85811999999891</c:v>
                </c:pt>
                <c:pt idx="83">
                  <c:v>500.00011999999879</c:v>
                </c:pt>
                <c:pt idx="84">
                  <c:v>514.01409999999998</c:v>
                </c:pt>
                <c:pt idx="85">
                  <c:v>560.36809999999946</c:v>
                </c:pt>
                <c:pt idx="86">
                  <c:v>607.80010999999831</c:v>
                </c:pt>
                <c:pt idx="87">
                  <c:v>597.02008000000001</c:v>
                </c:pt>
                <c:pt idx="88">
                  <c:v>646.60808999999995</c:v>
                </c:pt>
                <c:pt idx="89">
                  <c:v>607.80010999999831</c:v>
                </c:pt>
                <c:pt idx="90">
                  <c:v>658.46612999999718</c:v>
                </c:pt>
                <c:pt idx="91">
                  <c:v>661.70012999999949</c:v>
                </c:pt>
                <c:pt idx="92">
                  <c:v>622.89214999999831</c:v>
                </c:pt>
                <c:pt idx="93">
                  <c:v>581.92815999999948</c:v>
                </c:pt>
                <c:pt idx="94">
                  <c:v>604.56615999999781</c:v>
                </c:pt>
                <c:pt idx="95">
                  <c:v>608.87816999999939</c:v>
                </c:pt>
                <c:pt idx="96">
                  <c:v>634.75018</c:v>
                </c:pt>
                <c:pt idx="97">
                  <c:v>661.7002</c:v>
                </c:pt>
                <c:pt idx="98">
                  <c:v>696.19617000000005</c:v>
                </c:pt>
                <c:pt idx="99">
                  <c:v>694.04015999999831</c:v>
                </c:pt>
              </c:numCache>
            </c:numRef>
          </c:val>
        </c:ser>
        <c:marker val="1"/>
        <c:axId val="192365312"/>
        <c:axId val="192366848"/>
      </c:lineChart>
      <c:catAx>
        <c:axId val="192365312"/>
        <c:scaling>
          <c:orientation val="minMax"/>
        </c:scaling>
        <c:axPos val="b"/>
        <c:tickLblPos val="nextTo"/>
        <c:crossAx val="192366848"/>
        <c:crosses val="autoZero"/>
        <c:auto val="1"/>
        <c:lblAlgn val="ctr"/>
        <c:lblOffset val="100"/>
      </c:catAx>
      <c:valAx>
        <c:axId val="192366848"/>
        <c:scaling>
          <c:orientation val="minMax"/>
        </c:scaling>
        <c:axPos val="l"/>
        <c:majorGridlines/>
        <c:numFmt formatCode="General" sourceLinked="1"/>
        <c:tickLblPos val="nextTo"/>
        <c:crossAx val="192365312"/>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title>
      <c:layout/>
      <c:txPr>
        <a:bodyPr/>
        <a:lstStyle/>
        <a:p>
          <a:pPr>
            <a:defRPr sz="1100" baseline="0"/>
          </a:pPr>
          <a:endParaRPr lang="ja-JP"/>
        </a:p>
      </c:txPr>
    </c:title>
    <c:plotArea>
      <c:layout/>
      <c:lineChart>
        <c:grouping val="standard"/>
        <c:ser>
          <c:idx val="0"/>
          <c:order val="0"/>
          <c:tx>
            <c:v>キッドランド＝プレスコットの実物ショック循環</c:v>
          </c:tx>
          <c:marker>
            <c:symbol val="none"/>
          </c:marker>
          <c:val>
            <c:numRef>
              <c:f>'KIDLAND-DATA2'!$B$1:$B$100</c:f>
              <c:numCache>
                <c:formatCode>General</c:formatCode>
                <c:ptCount val="100"/>
                <c:pt idx="0">
                  <c:v>500</c:v>
                </c:pt>
                <c:pt idx="1">
                  <c:v>513</c:v>
                </c:pt>
                <c:pt idx="2">
                  <c:v>546</c:v>
                </c:pt>
                <c:pt idx="3">
                  <c:v>550</c:v>
                </c:pt>
                <c:pt idx="4">
                  <c:v>596</c:v>
                </c:pt>
                <c:pt idx="5">
                  <c:v>614</c:v>
                </c:pt>
                <c:pt idx="6">
                  <c:v>610</c:v>
                </c:pt>
                <c:pt idx="7">
                  <c:v>608</c:v>
                </c:pt>
                <c:pt idx="8">
                  <c:v>636</c:v>
                </c:pt>
                <c:pt idx="9">
                  <c:v>635</c:v>
                </c:pt>
                <c:pt idx="10">
                  <c:v>638</c:v>
                </c:pt>
                <c:pt idx="11">
                  <c:v>594</c:v>
                </c:pt>
                <c:pt idx="12">
                  <c:v>637</c:v>
                </c:pt>
                <c:pt idx="13">
                  <c:v>651</c:v>
                </c:pt>
                <c:pt idx="14">
                  <c:v>658</c:v>
                </c:pt>
                <c:pt idx="15">
                  <c:v>681</c:v>
                </c:pt>
                <c:pt idx="16">
                  <c:v>716</c:v>
                </c:pt>
                <c:pt idx="17">
                  <c:v>701</c:v>
                </c:pt>
                <c:pt idx="18">
                  <c:v>676</c:v>
                </c:pt>
                <c:pt idx="19">
                  <c:v>676</c:v>
                </c:pt>
                <c:pt idx="20">
                  <c:v>657</c:v>
                </c:pt>
                <c:pt idx="21">
                  <c:v>697</c:v>
                </c:pt>
                <c:pt idx="22">
                  <c:v>652</c:v>
                </c:pt>
                <c:pt idx="23">
                  <c:v>605</c:v>
                </c:pt>
                <c:pt idx="24">
                  <c:v>570</c:v>
                </c:pt>
                <c:pt idx="25">
                  <c:v>553</c:v>
                </c:pt>
                <c:pt idx="26">
                  <c:v>514</c:v>
                </c:pt>
                <c:pt idx="27">
                  <c:v>560</c:v>
                </c:pt>
                <c:pt idx="28">
                  <c:v>539</c:v>
                </c:pt>
                <c:pt idx="29">
                  <c:v>533</c:v>
                </c:pt>
                <c:pt idx="30">
                  <c:v>524</c:v>
                </c:pt>
                <c:pt idx="31">
                  <c:v>518</c:v>
                </c:pt>
                <c:pt idx="32">
                  <c:v>469</c:v>
                </c:pt>
                <c:pt idx="33">
                  <c:v>514</c:v>
                </c:pt>
                <c:pt idx="34">
                  <c:v>473</c:v>
                </c:pt>
                <c:pt idx="35">
                  <c:v>427</c:v>
                </c:pt>
                <c:pt idx="36">
                  <c:v>425</c:v>
                </c:pt>
                <c:pt idx="37">
                  <c:v>470</c:v>
                </c:pt>
                <c:pt idx="38">
                  <c:v>438</c:v>
                </c:pt>
                <c:pt idx="39">
                  <c:v>466</c:v>
                </c:pt>
                <c:pt idx="40">
                  <c:v>464</c:v>
                </c:pt>
                <c:pt idx="41">
                  <c:v>475</c:v>
                </c:pt>
                <c:pt idx="42">
                  <c:v>470</c:v>
                </c:pt>
                <c:pt idx="43">
                  <c:v>463</c:v>
                </c:pt>
                <c:pt idx="44">
                  <c:v>459</c:v>
                </c:pt>
                <c:pt idx="45">
                  <c:v>426</c:v>
                </c:pt>
                <c:pt idx="46">
                  <c:v>428</c:v>
                </c:pt>
                <c:pt idx="47">
                  <c:v>392</c:v>
                </c:pt>
                <c:pt idx="48">
                  <c:v>420</c:v>
                </c:pt>
                <c:pt idx="49">
                  <c:v>381</c:v>
                </c:pt>
                <c:pt idx="50">
                  <c:v>362</c:v>
                </c:pt>
                <c:pt idx="51">
                  <c:v>337</c:v>
                </c:pt>
                <c:pt idx="52">
                  <c:v>310</c:v>
                </c:pt>
                <c:pt idx="53">
                  <c:v>318</c:v>
                </c:pt>
                <c:pt idx="54">
                  <c:v>332</c:v>
                </c:pt>
                <c:pt idx="55">
                  <c:v>319</c:v>
                </c:pt>
                <c:pt idx="56">
                  <c:v>353</c:v>
                </c:pt>
                <c:pt idx="57">
                  <c:v>316</c:v>
                </c:pt>
                <c:pt idx="58">
                  <c:v>278</c:v>
                </c:pt>
                <c:pt idx="59">
                  <c:v>298</c:v>
                </c:pt>
                <c:pt idx="60">
                  <c:v>328</c:v>
                </c:pt>
                <c:pt idx="61">
                  <c:v>349</c:v>
                </c:pt>
                <c:pt idx="62">
                  <c:v>331</c:v>
                </c:pt>
                <c:pt idx="63">
                  <c:v>341</c:v>
                </c:pt>
                <c:pt idx="64">
                  <c:v>372</c:v>
                </c:pt>
                <c:pt idx="65">
                  <c:v>398</c:v>
                </c:pt>
                <c:pt idx="66">
                  <c:v>362</c:v>
                </c:pt>
                <c:pt idx="67">
                  <c:v>357</c:v>
                </c:pt>
                <c:pt idx="68">
                  <c:v>364</c:v>
                </c:pt>
                <c:pt idx="69">
                  <c:v>392</c:v>
                </c:pt>
                <c:pt idx="70">
                  <c:v>387</c:v>
                </c:pt>
                <c:pt idx="71">
                  <c:v>408</c:v>
                </c:pt>
                <c:pt idx="72">
                  <c:v>411</c:v>
                </c:pt>
                <c:pt idx="73">
                  <c:v>456</c:v>
                </c:pt>
                <c:pt idx="74">
                  <c:v>504</c:v>
                </c:pt>
                <c:pt idx="75">
                  <c:v>476</c:v>
                </c:pt>
                <c:pt idx="76">
                  <c:v>520</c:v>
                </c:pt>
                <c:pt idx="77">
                  <c:v>483</c:v>
                </c:pt>
                <c:pt idx="78">
                  <c:v>480</c:v>
                </c:pt>
                <c:pt idx="79">
                  <c:v>515</c:v>
                </c:pt>
                <c:pt idx="80">
                  <c:v>470</c:v>
                </c:pt>
                <c:pt idx="81">
                  <c:v>426</c:v>
                </c:pt>
                <c:pt idx="82">
                  <c:v>381</c:v>
                </c:pt>
                <c:pt idx="83">
                  <c:v>354</c:v>
                </c:pt>
                <c:pt idx="84">
                  <c:v>378</c:v>
                </c:pt>
                <c:pt idx="85">
                  <c:v>407</c:v>
                </c:pt>
                <c:pt idx="86">
                  <c:v>448</c:v>
                </c:pt>
                <c:pt idx="87">
                  <c:v>491</c:v>
                </c:pt>
                <c:pt idx="88">
                  <c:v>454</c:v>
                </c:pt>
                <c:pt idx="89">
                  <c:v>440</c:v>
                </c:pt>
                <c:pt idx="90">
                  <c:v>401</c:v>
                </c:pt>
                <c:pt idx="91">
                  <c:v>422</c:v>
                </c:pt>
                <c:pt idx="92">
                  <c:v>448</c:v>
                </c:pt>
                <c:pt idx="93">
                  <c:v>482</c:v>
                </c:pt>
                <c:pt idx="94">
                  <c:v>519</c:v>
                </c:pt>
                <c:pt idx="95">
                  <c:v>483</c:v>
                </c:pt>
                <c:pt idx="96">
                  <c:v>504</c:v>
                </c:pt>
                <c:pt idx="97">
                  <c:v>500</c:v>
                </c:pt>
                <c:pt idx="98">
                  <c:v>526</c:v>
                </c:pt>
                <c:pt idx="99">
                  <c:v>517</c:v>
                </c:pt>
              </c:numCache>
            </c:numRef>
          </c:val>
        </c:ser>
        <c:marker val="1"/>
        <c:axId val="209373056"/>
        <c:axId val="209374592"/>
      </c:lineChart>
      <c:catAx>
        <c:axId val="209373056"/>
        <c:scaling>
          <c:orientation val="minMax"/>
        </c:scaling>
        <c:axPos val="b"/>
        <c:tickLblPos val="nextTo"/>
        <c:crossAx val="209374592"/>
        <c:crosses val="autoZero"/>
        <c:auto val="1"/>
        <c:lblAlgn val="ctr"/>
        <c:lblOffset val="100"/>
      </c:catAx>
      <c:valAx>
        <c:axId val="209374592"/>
        <c:scaling>
          <c:orientation val="minMax"/>
        </c:scaling>
        <c:axPos val="l"/>
        <c:majorGridlines/>
        <c:numFmt formatCode="General" sourceLinked="1"/>
        <c:tickLblPos val="nextTo"/>
        <c:crossAx val="209373056"/>
        <c:crosses val="autoZero"/>
        <c:crossBetween val="between"/>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title>
      <c:layout/>
      <c:txPr>
        <a:bodyPr/>
        <a:lstStyle/>
        <a:p>
          <a:pPr>
            <a:defRPr sz="1200" baseline="0"/>
          </a:pPr>
          <a:endParaRPr lang="ja-JP"/>
        </a:p>
      </c:txPr>
    </c:title>
    <c:plotArea>
      <c:layout/>
      <c:lineChart>
        <c:grouping val="standard"/>
        <c:ser>
          <c:idx val="0"/>
          <c:order val="0"/>
          <c:tx>
            <c:v>貨幣ショックと実物ショックの合成循環</c:v>
          </c:tx>
          <c:marker>
            <c:symbol val="none"/>
          </c:marker>
          <c:val>
            <c:numRef>
              <c:f>'LUCUS-KIDLAND-DATA'!$B$1:$B$100</c:f>
              <c:numCache>
                <c:formatCode>General</c:formatCode>
                <c:ptCount val="100"/>
                <c:pt idx="0">
                  <c:v>500</c:v>
                </c:pt>
                <c:pt idx="1">
                  <c:v>514</c:v>
                </c:pt>
                <c:pt idx="2">
                  <c:v>508.5</c:v>
                </c:pt>
                <c:pt idx="3">
                  <c:v>531.5</c:v>
                </c:pt>
                <c:pt idx="4">
                  <c:v>555</c:v>
                </c:pt>
                <c:pt idx="5">
                  <c:v>586.5</c:v>
                </c:pt>
                <c:pt idx="6">
                  <c:v>607</c:v>
                </c:pt>
                <c:pt idx="7">
                  <c:v>590</c:v>
                </c:pt>
                <c:pt idx="8">
                  <c:v>590</c:v>
                </c:pt>
                <c:pt idx="9">
                  <c:v>588</c:v>
                </c:pt>
                <c:pt idx="10">
                  <c:v>594</c:v>
                </c:pt>
                <c:pt idx="11">
                  <c:v>588.5</c:v>
                </c:pt>
                <c:pt idx="12">
                  <c:v>624.5</c:v>
                </c:pt>
                <c:pt idx="13">
                  <c:v>633</c:v>
                </c:pt>
                <c:pt idx="14">
                  <c:v>631</c:v>
                </c:pt>
                <c:pt idx="15">
                  <c:v>654.5</c:v>
                </c:pt>
                <c:pt idx="16">
                  <c:v>665</c:v>
                </c:pt>
                <c:pt idx="17">
                  <c:v>644</c:v>
                </c:pt>
                <c:pt idx="18">
                  <c:v>623</c:v>
                </c:pt>
                <c:pt idx="19">
                  <c:v>600</c:v>
                </c:pt>
                <c:pt idx="20">
                  <c:v>581.5</c:v>
                </c:pt>
                <c:pt idx="21">
                  <c:v>624</c:v>
                </c:pt>
                <c:pt idx="22">
                  <c:v>606.5</c:v>
                </c:pt>
                <c:pt idx="23">
                  <c:v>568.5</c:v>
                </c:pt>
                <c:pt idx="24">
                  <c:v>530.5</c:v>
                </c:pt>
                <c:pt idx="25">
                  <c:v>497.5</c:v>
                </c:pt>
                <c:pt idx="26">
                  <c:v>479</c:v>
                </c:pt>
                <c:pt idx="27">
                  <c:v>496</c:v>
                </c:pt>
                <c:pt idx="28">
                  <c:v>465.5</c:v>
                </c:pt>
                <c:pt idx="29">
                  <c:v>471.5</c:v>
                </c:pt>
                <c:pt idx="30">
                  <c:v>474.5</c:v>
                </c:pt>
                <c:pt idx="31">
                  <c:v>491.5</c:v>
                </c:pt>
                <c:pt idx="32">
                  <c:v>447</c:v>
                </c:pt>
                <c:pt idx="33">
                  <c:v>459.5</c:v>
                </c:pt>
                <c:pt idx="34">
                  <c:v>424</c:v>
                </c:pt>
                <c:pt idx="35">
                  <c:v>385.5</c:v>
                </c:pt>
                <c:pt idx="36">
                  <c:v>390</c:v>
                </c:pt>
                <c:pt idx="37">
                  <c:v>429.5</c:v>
                </c:pt>
                <c:pt idx="38">
                  <c:v>422.5</c:v>
                </c:pt>
                <c:pt idx="39">
                  <c:v>453</c:v>
                </c:pt>
                <c:pt idx="40">
                  <c:v>465</c:v>
                </c:pt>
                <c:pt idx="41">
                  <c:v>469.5</c:v>
                </c:pt>
                <c:pt idx="42">
                  <c:v>479.5</c:v>
                </c:pt>
                <c:pt idx="43">
                  <c:v>493.5</c:v>
                </c:pt>
                <c:pt idx="44">
                  <c:v>479</c:v>
                </c:pt>
                <c:pt idx="45">
                  <c:v>471</c:v>
                </c:pt>
                <c:pt idx="46">
                  <c:v>468</c:v>
                </c:pt>
                <c:pt idx="47">
                  <c:v>440.5</c:v>
                </c:pt>
                <c:pt idx="48">
                  <c:v>462</c:v>
                </c:pt>
                <c:pt idx="49">
                  <c:v>432</c:v>
                </c:pt>
                <c:pt idx="50">
                  <c:v>416.5</c:v>
                </c:pt>
                <c:pt idx="51">
                  <c:v>389</c:v>
                </c:pt>
                <c:pt idx="52">
                  <c:v>395</c:v>
                </c:pt>
                <c:pt idx="53">
                  <c:v>378.5</c:v>
                </c:pt>
                <c:pt idx="54">
                  <c:v>395</c:v>
                </c:pt>
                <c:pt idx="55">
                  <c:v>385</c:v>
                </c:pt>
                <c:pt idx="56">
                  <c:v>379</c:v>
                </c:pt>
                <c:pt idx="57">
                  <c:v>356</c:v>
                </c:pt>
                <c:pt idx="58">
                  <c:v>343.5</c:v>
                </c:pt>
                <c:pt idx="59">
                  <c:v>337</c:v>
                </c:pt>
                <c:pt idx="60">
                  <c:v>344</c:v>
                </c:pt>
                <c:pt idx="61">
                  <c:v>335.5</c:v>
                </c:pt>
                <c:pt idx="62">
                  <c:v>345.5</c:v>
                </c:pt>
                <c:pt idx="63">
                  <c:v>351</c:v>
                </c:pt>
                <c:pt idx="64">
                  <c:v>363</c:v>
                </c:pt>
                <c:pt idx="65">
                  <c:v>394.5</c:v>
                </c:pt>
                <c:pt idx="66">
                  <c:v>394.5</c:v>
                </c:pt>
                <c:pt idx="67">
                  <c:v>375</c:v>
                </c:pt>
                <c:pt idx="68">
                  <c:v>398</c:v>
                </c:pt>
                <c:pt idx="69">
                  <c:v>410</c:v>
                </c:pt>
                <c:pt idx="70">
                  <c:v>404</c:v>
                </c:pt>
                <c:pt idx="71">
                  <c:v>422.5</c:v>
                </c:pt>
                <c:pt idx="72">
                  <c:v>399</c:v>
                </c:pt>
                <c:pt idx="73">
                  <c:v>427</c:v>
                </c:pt>
                <c:pt idx="74">
                  <c:v>464</c:v>
                </c:pt>
                <c:pt idx="75">
                  <c:v>454.5</c:v>
                </c:pt>
                <c:pt idx="76">
                  <c:v>489.5</c:v>
                </c:pt>
                <c:pt idx="77">
                  <c:v>491.5</c:v>
                </c:pt>
                <c:pt idx="78">
                  <c:v>485.5</c:v>
                </c:pt>
                <c:pt idx="79">
                  <c:v>490</c:v>
                </c:pt>
                <c:pt idx="80">
                  <c:v>449.5</c:v>
                </c:pt>
                <c:pt idx="81">
                  <c:v>451</c:v>
                </c:pt>
                <c:pt idx="82">
                  <c:v>446</c:v>
                </c:pt>
                <c:pt idx="83">
                  <c:v>427</c:v>
                </c:pt>
                <c:pt idx="84">
                  <c:v>445.5</c:v>
                </c:pt>
                <c:pt idx="85">
                  <c:v>481.5</c:v>
                </c:pt>
                <c:pt idx="86">
                  <c:v>524</c:v>
                </c:pt>
                <c:pt idx="87">
                  <c:v>540.5</c:v>
                </c:pt>
                <c:pt idx="88">
                  <c:v>545</c:v>
                </c:pt>
                <c:pt idx="89">
                  <c:v>520</c:v>
                </c:pt>
                <c:pt idx="90">
                  <c:v>524</c:v>
                </c:pt>
                <c:pt idx="91">
                  <c:v>536</c:v>
                </c:pt>
                <c:pt idx="92">
                  <c:v>531</c:v>
                </c:pt>
                <c:pt idx="93">
                  <c:v>529</c:v>
                </c:pt>
                <c:pt idx="94">
                  <c:v>558</c:v>
                </c:pt>
                <c:pt idx="95">
                  <c:v>542</c:v>
                </c:pt>
                <c:pt idx="96">
                  <c:v>564.5</c:v>
                </c:pt>
                <c:pt idx="97">
                  <c:v>575</c:v>
                </c:pt>
                <c:pt idx="98">
                  <c:v>604</c:v>
                </c:pt>
                <c:pt idx="99">
                  <c:v>598.5</c:v>
                </c:pt>
              </c:numCache>
            </c:numRef>
          </c:val>
        </c:ser>
        <c:marker val="1"/>
        <c:axId val="209382400"/>
        <c:axId val="130409216"/>
      </c:lineChart>
      <c:catAx>
        <c:axId val="209382400"/>
        <c:scaling>
          <c:orientation val="minMax"/>
        </c:scaling>
        <c:axPos val="b"/>
        <c:tickLblPos val="nextTo"/>
        <c:crossAx val="130409216"/>
        <c:crosses val="autoZero"/>
        <c:auto val="1"/>
        <c:lblAlgn val="ctr"/>
        <c:lblOffset val="100"/>
      </c:catAx>
      <c:valAx>
        <c:axId val="130409216"/>
        <c:scaling>
          <c:orientation val="minMax"/>
        </c:scaling>
        <c:axPos val="l"/>
        <c:majorGridlines/>
        <c:numFmt formatCode="General" sourceLinked="1"/>
        <c:tickLblPos val="nextTo"/>
        <c:crossAx val="209382400"/>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44A2D5-E517-478C-B10F-BADCD7BC69D0}" type="datetimeFigureOut">
              <a:rPr kumimoji="1" lang="ja-JP" altLang="en-US" smtClean="0"/>
              <a:pPr/>
              <a:t>2017/4/10</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C0149-BB14-481C-AC8A-956B8E37EBF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4</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5</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3286125"/>
          </a:xfrm>
        </p:spPr>
        <p:txBody>
          <a:bodyPr/>
          <a:lstStyle/>
          <a:p>
            <a:pPr eaLnBrk="1" hangingPunct="1"/>
            <a:r>
              <a:rPr lang="ja-JP" altLang="en-US" b="1" dirty="0" smtClean="0"/>
              <a:t> マ</a:t>
            </a:r>
            <a:r>
              <a:rPr lang="ja-JP" altLang="en-US" sz="4800" b="1" dirty="0" smtClean="0"/>
              <a:t>クロ経済学</a:t>
            </a:r>
            <a:endParaRPr lang="ja-JP" altLang="en-US" sz="4800" dirty="0" smtClean="0"/>
          </a:p>
        </p:txBody>
      </p:sp>
      <p:sp>
        <p:nvSpPr>
          <p:cNvPr id="2051" name="Rectangle 3"/>
          <p:cNvSpPr>
            <a:spLocks noGrp="1" noChangeArrowheads="1"/>
          </p:cNvSpPr>
          <p:nvPr>
            <p:ph type="subTitle" idx="1"/>
          </p:nvPr>
        </p:nvSpPr>
        <p:spPr>
          <a:xfrm>
            <a:off x="467544" y="4357688"/>
            <a:ext cx="8064896" cy="1785937"/>
          </a:xfrm>
        </p:spPr>
        <p:txBody>
          <a:bodyPr/>
          <a:lstStyle/>
          <a:p>
            <a:pPr eaLnBrk="1" hangingPunct="1"/>
            <a:r>
              <a:rPr lang="ja-JP" altLang="ja-JP" b="1" dirty="0" smtClean="0"/>
              <a:t>第</a:t>
            </a:r>
            <a:r>
              <a:rPr lang="en-US" altLang="ja-JP" b="1" dirty="0" smtClean="0"/>
              <a:t>19</a:t>
            </a:r>
            <a:r>
              <a:rPr lang="ja-JP" altLang="ja-JP" b="1" dirty="0" smtClean="0"/>
              <a:t>章　景気循環</a:t>
            </a:r>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6633"/>
            <a:ext cx="7414592" cy="360039"/>
          </a:xfrm>
        </p:spPr>
        <p:txBody>
          <a:bodyPr>
            <a:normAutofit fontScale="90000"/>
          </a:bodyPr>
          <a:lstStyle/>
          <a:p>
            <a:r>
              <a:rPr lang="ja-JP" altLang="ja-JP" sz="2800" b="1" dirty="0" smtClean="0"/>
              <a:t>４</a:t>
            </a:r>
            <a:r>
              <a:rPr lang="en-US" altLang="ja-JP" sz="2800" b="1" dirty="0" smtClean="0"/>
              <a:t>B</a:t>
            </a:r>
            <a:r>
              <a:rPr lang="ja-JP" altLang="ja-JP" sz="2800" b="1" dirty="0" err="1" smtClean="0"/>
              <a:t>．</a:t>
            </a:r>
            <a:r>
              <a:rPr lang="ja-JP" altLang="ja-JP" sz="2800" b="1" dirty="0" smtClean="0"/>
              <a:t>乗数と加速度の交互作用論</a:t>
            </a:r>
            <a:endParaRPr lang="ja-JP" altLang="ja-JP" sz="2800" dirty="0"/>
          </a:p>
        </p:txBody>
      </p:sp>
      <p:sp>
        <p:nvSpPr>
          <p:cNvPr id="6147" name="Rectangle 3"/>
          <p:cNvSpPr>
            <a:spLocks noGrp="1" noChangeArrowheads="1"/>
          </p:cNvSpPr>
          <p:nvPr>
            <p:ph idx="1"/>
          </p:nvPr>
        </p:nvSpPr>
        <p:spPr>
          <a:xfrm>
            <a:off x="323528" y="548680"/>
            <a:ext cx="8712968" cy="6004520"/>
          </a:xfrm>
        </p:spPr>
        <p:txBody>
          <a:bodyPr>
            <a:normAutofit lnSpcReduction="10000"/>
          </a:bodyPr>
          <a:lstStyle/>
          <a:p>
            <a:r>
              <a:rPr lang="ja-JP" altLang="ja-JP" sz="1800" dirty="0" smtClean="0"/>
              <a:t>トレンドを除去した景気循環。</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v</a:t>
            </a:r>
            <a:r>
              <a:rPr lang="en-US" altLang="ja-JP" sz="1800" dirty="0" smtClean="0"/>
              <a:t>) </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vy</a:t>
            </a:r>
            <a:r>
              <a:rPr lang="en-US" altLang="ja-JP" sz="1800" i="1" baseline="-25000" dirty="0" err="1" smtClean="0"/>
              <a:t>t</a:t>
            </a:r>
            <a:r>
              <a:rPr lang="ja-JP" altLang="ja-JP" sz="1800" baseline="-25000" dirty="0" smtClean="0"/>
              <a:t>－</a:t>
            </a:r>
            <a:r>
              <a:rPr lang="en-US" altLang="ja-JP" sz="1800" baseline="-25000" dirty="0" smtClean="0"/>
              <a:t>2</a:t>
            </a:r>
            <a:endParaRPr lang="ja-JP" altLang="ja-JP" sz="1800" dirty="0" smtClean="0"/>
          </a:p>
          <a:p>
            <a:r>
              <a:rPr lang="ja-JP" altLang="ja-JP" sz="1800" dirty="0" smtClean="0"/>
              <a:t>この差分方程式の解は、一般に、</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err="1" smtClean="0"/>
              <a:t>αλ</a:t>
            </a:r>
            <a:r>
              <a:rPr lang="en-US" altLang="ja-JP" sz="1800" i="1" baseline="30000" dirty="0" err="1" smtClean="0"/>
              <a:t>t</a:t>
            </a:r>
            <a:endParaRPr lang="ja-JP" altLang="ja-JP" sz="1800" dirty="0" smtClean="0"/>
          </a:p>
          <a:p>
            <a:r>
              <a:rPr lang="ja-JP" altLang="ja-JP" sz="1800" dirty="0" smtClean="0"/>
              <a:t>次の特性方程式をうる。</a:t>
            </a:r>
          </a:p>
          <a:p>
            <a:r>
              <a:rPr lang="ja-JP" altLang="ja-JP" sz="1800" dirty="0" smtClean="0"/>
              <a:t>　　</a:t>
            </a:r>
            <a:r>
              <a:rPr lang="en-US" altLang="ja-JP" sz="1800" i="1" dirty="0" smtClean="0"/>
              <a:t>λ</a:t>
            </a:r>
            <a:r>
              <a:rPr lang="en-US" altLang="ja-JP" sz="1800" baseline="30000" dirty="0" smtClean="0"/>
              <a:t>2</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v</a:t>
            </a:r>
            <a:r>
              <a:rPr lang="en-US" altLang="ja-JP" sz="1800" dirty="0" smtClean="0"/>
              <a:t>)</a:t>
            </a:r>
            <a:r>
              <a:rPr lang="en-US" altLang="ja-JP" sz="1800" i="1" dirty="0" smtClean="0"/>
              <a:t>λ</a:t>
            </a:r>
            <a:r>
              <a:rPr lang="ja-JP" altLang="ja-JP" sz="1800" dirty="0" smtClean="0"/>
              <a:t>＋</a:t>
            </a:r>
            <a:r>
              <a:rPr lang="en-US" altLang="ja-JP" sz="1800" i="1" dirty="0" smtClean="0"/>
              <a:t>v</a:t>
            </a:r>
            <a:r>
              <a:rPr lang="ja-JP" altLang="ja-JP" sz="1800" dirty="0" smtClean="0"/>
              <a:t>＝</a:t>
            </a:r>
            <a:r>
              <a:rPr lang="en-US" altLang="ja-JP" sz="1800" dirty="0" smtClean="0"/>
              <a:t>0</a:t>
            </a:r>
            <a:endParaRPr lang="ja-JP" altLang="ja-JP" sz="1800" dirty="0" smtClean="0"/>
          </a:p>
          <a:p>
            <a:r>
              <a:rPr lang="ja-JP" altLang="ja-JP" sz="1800" dirty="0" smtClean="0"/>
              <a:t>その</a:t>
            </a:r>
            <a:r>
              <a:rPr lang="en-US" altLang="ja-JP" sz="1800" dirty="0" smtClean="0"/>
              <a:t>2</a:t>
            </a:r>
            <a:r>
              <a:rPr lang="ja-JP" altLang="ja-JP" sz="1800" dirty="0" smtClean="0"/>
              <a:t>根を</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とすれば、根の公式より、</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v</a:t>
            </a:r>
            <a:r>
              <a:rPr lang="en-US" altLang="ja-JP" sz="1800" dirty="0" smtClean="0"/>
              <a:t>)± }/2</a:t>
            </a:r>
            <a:endParaRPr lang="ja-JP" altLang="ja-JP" sz="1800" dirty="0" smtClean="0"/>
          </a:p>
          <a:p>
            <a:r>
              <a:rPr lang="ja-JP" altLang="ja-JP" sz="1800" dirty="0" smtClean="0"/>
              <a:t>と計算。上の差分方程式の解は、</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smtClean="0"/>
              <a:t>α</a:t>
            </a:r>
            <a:r>
              <a:rPr lang="en-US" altLang="ja-JP" sz="1800" baseline="-25000" dirty="0" smtClean="0"/>
              <a:t>1</a:t>
            </a:r>
            <a:r>
              <a:rPr lang="en-US" altLang="ja-JP" sz="1800" i="1" dirty="0" smtClean="0"/>
              <a:t>λ</a:t>
            </a:r>
            <a:r>
              <a:rPr lang="en-US" altLang="ja-JP" sz="1800" baseline="-25000" dirty="0" smtClean="0"/>
              <a:t>1</a:t>
            </a:r>
            <a:r>
              <a:rPr lang="en-US" altLang="ja-JP" sz="1800" i="1" baseline="30000" dirty="0" smtClean="0"/>
              <a:t>t</a:t>
            </a:r>
            <a:r>
              <a:rPr lang="ja-JP" altLang="ja-JP" sz="1800" dirty="0" smtClean="0"/>
              <a:t>＋</a:t>
            </a:r>
            <a:r>
              <a:rPr lang="en-US" altLang="ja-JP" sz="1800" i="1" dirty="0" smtClean="0"/>
              <a:t>α</a:t>
            </a:r>
            <a:r>
              <a:rPr lang="en-US" altLang="ja-JP" sz="1800" baseline="-25000" dirty="0" smtClean="0"/>
              <a:t>2</a:t>
            </a:r>
            <a:r>
              <a:rPr lang="en-US" altLang="ja-JP" sz="1800" i="1" dirty="0" smtClean="0"/>
              <a:t>λ</a:t>
            </a:r>
            <a:r>
              <a:rPr lang="en-US" altLang="ja-JP" sz="1800" baseline="-25000" dirty="0" smtClean="0"/>
              <a:t>2</a:t>
            </a:r>
            <a:r>
              <a:rPr lang="en-US" altLang="ja-JP" sz="1800" i="1" baseline="30000" dirty="0" smtClean="0"/>
              <a:t>t</a:t>
            </a:r>
            <a:endParaRPr lang="ja-JP" altLang="ja-JP" sz="1800" dirty="0" smtClean="0"/>
          </a:p>
          <a:p>
            <a:r>
              <a:rPr lang="en-US" altLang="ja-JP" sz="1800" i="1" dirty="0" err="1" smtClean="0"/>
              <a:t>y</a:t>
            </a:r>
            <a:r>
              <a:rPr lang="en-US" altLang="ja-JP" sz="1800" i="1" baseline="-25000" dirty="0" err="1" smtClean="0"/>
              <a:t>t</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i="1" dirty="0" smtClean="0"/>
              <a:t>Y</a:t>
            </a:r>
            <a:r>
              <a:rPr lang="en-US" altLang="ja-JP" sz="1800" dirty="0" smtClean="0"/>
              <a:t>*</a:t>
            </a:r>
            <a:r>
              <a:rPr lang="ja-JP" altLang="ja-JP" sz="1800" dirty="0" smtClean="0"/>
              <a:t>だから、これを代入して整理、</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smtClean="0"/>
              <a:t>A</a:t>
            </a:r>
            <a:r>
              <a:rPr lang="en-US" altLang="ja-JP" sz="1800" dirty="0" smtClean="0"/>
              <a:t>/(1</a:t>
            </a:r>
            <a:r>
              <a:rPr lang="ja-JP" altLang="ja-JP" sz="1800" dirty="0" smtClean="0"/>
              <a:t>－</a:t>
            </a:r>
            <a:r>
              <a:rPr lang="en-US" altLang="ja-JP" sz="1800" i="1" dirty="0" smtClean="0"/>
              <a:t>c</a:t>
            </a:r>
            <a:r>
              <a:rPr lang="en-US" altLang="ja-JP" sz="1800" dirty="0" smtClean="0"/>
              <a:t>)</a:t>
            </a:r>
            <a:r>
              <a:rPr lang="ja-JP" altLang="ja-JP" sz="1800" dirty="0" smtClean="0"/>
              <a:t>＋</a:t>
            </a:r>
            <a:r>
              <a:rPr lang="en-US" altLang="ja-JP" sz="1800" i="1" dirty="0" smtClean="0"/>
              <a:t>α</a:t>
            </a:r>
            <a:r>
              <a:rPr lang="en-US" altLang="ja-JP" sz="1800" baseline="-25000" dirty="0" smtClean="0"/>
              <a:t>1</a:t>
            </a:r>
            <a:r>
              <a:rPr lang="en-US" altLang="ja-JP" sz="1800" i="1" dirty="0" smtClean="0"/>
              <a:t>λ</a:t>
            </a:r>
            <a:r>
              <a:rPr lang="en-US" altLang="ja-JP" sz="1800" baseline="-25000" dirty="0" smtClean="0"/>
              <a:t>1</a:t>
            </a:r>
            <a:r>
              <a:rPr lang="en-US" altLang="ja-JP" sz="1800" i="1" baseline="30000" dirty="0" smtClean="0"/>
              <a:t>t</a:t>
            </a:r>
            <a:r>
              <a:rPr lang="ja-JP" altLang="ja-JP" sz="1800" dirty="0" smtClean="0"/>
              <a:t>＋</a:t>
            </a:r>
            <a:r>
              <a:rPr lang="en-US" altLang="ja-JP" sz="1800" i="1" dirty="0" smtClean="0"/>
              <a:t>α</a:t>
            </a:r>
            <a:r>
              <a:rPr lang="en-US" altLang="ja-JP" sz="1800" baseline="-25000" dirty="0" smtClean="0"/>
              <a:t>2</a:t>
            </a:r>
            <a:r>
              <a:rPr lang="en-US" altLang="ja-JP" sz="1800" i="1" dirty="0" smtClean="0"/>
              <a:t>λ</a:t>
            </a:r>
            <a:r>
              <a:rPr lang="en-US" altLang="ja-JP" sz="1800" baseline="-25000" dirty="0" smtClean="0"/>
              <a:t>2</a:t>
            </a:r>
            <a:r>
              <a:rPr lang="en-US" altLang="ja-JP" sz="1800" i="1" baseline="30000" dirty="0" smtClean="0"/>
              <a:t>t</a:t>
            </a:r>
            <a:endParaRPr lang="ja-JP" altLang="ja-JP" sz="1800" dirty="0" smtClean="0"/>
          </a:p>
          <a:p>
            <a:r>
              <a:rPr lang="ja-JP" altLang="ja-JP" sz="1800" dirty="0" smtClean="0"/>
              <a:t>景気循環の変動経路は、</a:t>
            </a:r>
            <a:r>
              <a:rPr lang="en-US" altLang="ja-JP" sz="1800" i="1" dirty="0" smtClean="0"/>
              <a:t>λ</a:t>
            </a:r>
            <a:r>
              <a:rPr lang="en-US" altLang="ja-JP" sz="1800" baseline="-25000" dirty="0" smtClean="0"/>
              <a:t>1</a:t>
            </a:r>
            <a:r>
              <a:rPr lang="ja-JP" altLang="ja-JP" sz="1800" dirty="0" smtClean="0"/>
              <a:t>と</a:t>
            </a:r>
            <a:r>
              <a:rPr lang="en-US" altLang="ja-JP" sz="1800" i="1" dirty="0" smtClean="0"/>
              <a:t>λ</a:t>
            </a:r>
            <a:r>
              <a:rPr lang="en-US" altLang="ja-JP" sz="1800" baseline="-25000" dirty="0" smtClean="0"/>
              <a:t>2</a:t>
            </a:r>
            <a:r>
              <a:rPr lang="ja-JP" altLang="ja-JP" sz="1800" dirty="0" smtClean="0"/>
              <a:t>がとる値、すなわち限界消費性向</a:t>
            </a:r>
            <a:r>
              <a:rPr lang="en-US" altLang="ja-JP" sz="1800" i="1" dirty="0" smtClean="0"/>
              <a:t>c</a:t>
            </a:r>
            <a:r>
              <a:rPr lang="ja-JP" altLang="ja-JP" sz="1800" dirty="0" smtClean="0"/>
              <a:t>と加速度係数</a:t>
            </a:r>
            <a:r>
              <a:rPr lang="en-US" altLang="ja-JP" sz="1800" i="1" dirty="0" smtClean="0"/>
              <a:t>v</a:t>
            </a:r>
            <a:r>
              <a:rPr lang="ja-JP" altLang="ja-JP" sz="1800" dirty="0" smtClean="0"/>
              <a:t>がとる値に依存して決まる、次の</a:t>
            </a:r>
            <a:r>
              <a:rPr lang="en-US" altLang="ja-JP" sz="1800" dirty="0" smtClean="0"/>
              <a:t>5</a:t>
            </a:r>
            <a:r>
              <a:rPr lang="ja-JP" altLang="ja-JP" sz="1800" dirty="0" err="1" smtClean="0"/>
              <a:t>つの</a:t>
            </a:r>
            <a:r>
              <a:rPr lang="ja-JP" altLang="ja-JP" sz="1800" dirty="0" smtClean="0"/>
              <a:t>ケースに分類。</a:t>
            </a:r>
          </a:p>
          <a:p>
            <a:r>
              <a:rPr lang="ja-JP" altLang="ja-JP" sz="1800" dirty="0" smtClean="0"/>
              <a:t>（１）</a:t>
            </a:r>
            <a:r>
              <a:rPr lang="en-US" altLang="ja-JP" sz="1800" dirty="0" smtClean="0"/>
              <a:t>0</a:t>
            </a:r>
            <a:r>
              <a:rPr lang="ja-JP" altLang="ja-JP" sz="1800" dirty="0" smtClean="0"/>
              <a:t>＜</a:t>
            </a:r>
            <a:r>
              <a:rPr lang="en-US" altLang="ja-JP" sz="1800" i="1" dirty="0" smtClean="0"/>
              <a:t>v</a:t>
            </a:r>
            <a:r>
              <a:rPr lang="ja-JP" altLang="ja-JP" sz="1800" dirty="0" smtClean="0"/>
              <a:t>＜</a:t>
            </a:r>
            <a:r>
              <a:rPr lang="en-US" altLang="ja-JP" sz="1800" dirty="0" smtClean="0"/>
              <a:t>(1</a:t>
            </a:r>
            <a:r>
              <a:rPr lang="ja-JP" altLang="ja-JP" sz="1800" dirty="0" smtClean="0"/>
              <a:t>－</a:t>
            </a:r>
            <a:r>
              <a:rPr lang="en-US" altLang="ja-JP" sz="1800" dirty="0" smtClean="0"/>
              <a:t> )</a:t>
            </a:r>
            <a:r>
              <a:rPr lang="en-US" altLang="ja-JP" sz="1800" baseline="30000" dirty="0" smtClean="0"/>
              <a:t>2</a:t>
            </a:r>
            <a:r>
              <a:rPr lang="ja-JP" altLang="ja-JP" sz="1800" dirty="0" smtClean="0"/>
              <a:t>の場合</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は</a:t>
            </a:r>
            <a:r>
              <a:rPr lang="en-US" altLang="ja-JP" sz="1800" dirty="0" smtClean="0"/>
              <a:t>1</a:t>
            </a:r>
            <a:r>
              <a:rPr lang="ja-JP" altLang="ja-JP" sz="1800" dirty="0" smtClean="0"/>
              <a:t>より小さい正の実根であり、</a:t>
            </a:r>
            <a:r>
              <a:rPr lang="en-US" altLang="ja-JP" sz="1800" dirty="0" smtClean="0"/>
              <a:t>19</a:t>
            </a:r>
            <a:r>
              <a:rPr lang="ja-JP" altLang="ja-JP" sz="1800" dirty="0" smtClean="0"/>
              <a:t>－</a:t>
            </a:r>
            <a:r>
              <a:rPr lang="en-US" altLang="ja-JP" sz="1800" dirty="0" smtClean="0"/>
              <a:t>6</a:t>
            </a:r>
            <a:r>
              <a:rPr lang="ja-JP" altLang="ja-JP" sz="1800" dirty="0" smtClean="0"/>
              <a:t>図（１）のように</a:t>
            </a:r>
            <a:r>
              <a:rPr lang="en-US" altLang="ja-JP" sz="1800" i="1" dirty="0" err="1" smtClean="0"/>
              <a:t>Y</a:t>
            </a:r>
            <a:r>
              <a:rPr lang="en-US" altLang="ja-JP" sz="1800" i="1" baseline="-25000" dirty="0" err="1" smtClean="0"/>
              <a:t>t</a:t>
            </a:r>
            <a:r>
              <a:rPr lang="ja-JP" altLang="ja-JP" sz="1800" dirty="0" smtClean="0"/>
              <a:t>は</a:t>
            </a:r>
            <a:r>
              <a:rPr lang="en-US" altLang="ja-JP" sz="1800" i="1" dirty="0" smtClean="0"/>
              <a:t>Y</a:t>
            </a:r>
            <a:r>
              <a:rPr lang="en-US" altLang="ja-JP" sz="1800" dirty="0" smtClean="0"/>
              <a:t>*</a:t>
            </a:r>
            <a:r>
              <a:rPr lang="ja-JP" altLang="ja-JP" sz="1800" dirty="0" smtClean="0"/>
              <a:t>に単調収束する。</a:t>
            </a:r>
          </a:p>
          <a:p>
            <a:r>
              <a:rPr lang="ja-JP" altLang="ja-JP" sz="1800" dirty="0" smtClean="0"/>
              <a:t>（２）</a:t>
            </a:r>
            <a:r>
              <a:rPr lang="en-US" altLang="ja-JP" sz="1800" dirty="0" smtClean="0"/>
              <a:t>(1</a:t>
            </a:r>
            <a:r>
              <a:rPr lang="ja-JP" altLang="ja-JP" sz="1800" dirty="0" smtClean="0"/>
              <a:t>－</a:t>
            </a:r>
            <a:r>
              <a:rPr lang="en-US" altLang="ja-JP" sz="1800" dirty="0" smtClean="0"/>
              <a:t> )</a:t>
            </a:r>
            <a:r>
              <a:rPr lang="en-US" altLang="ja-JP" sz="1800" baseline="30000" dirty="0" smtClean="0"/>
              <a:t>2</a:t>
            </a:r>
            <a:r>
              <a:rPr lang="ja-JP" altLang="ja-JP" sz="1800" dirty="0" smtClean="0"/>
              <a:t>＜</a:t>
            </a:r>
            <a:r>
              <a:rPr lang="en-US" altLang="ja-JP" sz="1800" i="1" dirty="0" smtClean="0"/>
              <a:t>v</a:t>
            </a:r>
            <a:r>
              <a:rPr lang="ja-JP" altLang="ja-JP" sz="1800" dirty="0" smtClean="0"/>
              <a:t>＜</a:t>
            </a:r>
            <a:r>
              <a:rPr lang="en-US" altLang="ja-JP" sz="1800" dirty="0" smtClean="0"/>
              <a:t>1</a:t>
            </a:r>
            <a:r>
              <a:rPr lang="ja-JP" altLang="ja-JP" sz="1800" dirty="0" smtClean="0"/>
              <a:t>の場合</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の絶対値は</a:t>
            </a:r>
            <a:r>
              <a:rPr lang="en-US" altLang="ja-JP" sz="1800" dirty="0" smtClean="0"/>
              <a:t>1</a:t>
            </a:r>
            <a:r>
              <a:rPr lang="ja-JP" altLang="ja-JP" sz="1800" dirty="0" smtClean="0"/>
              <a:t>より小さい複素根であり、</a:t>
            </a:r>
            <a:r>
              <a:rPr lang="en-US" altLang="ja-JP" sz="1800" dirty="0" smtClean="0"/>
              <a:t>19</a:t>
            </a:r>
            <a:r>
              <a:rPr lang="ja-JP" altLang="ja-JP" sz="1800" dirty="0" smtClean="0"/>
              <a:t>－</a:t>
            </a:r>
            <a:r>
              <a:rPr lang="en-US" altLang="ja-JP" sz="1800" dirty="0" smtClean="0"/>
              <a:t>6</a:t>
            </a:r>
            <a:r>
              <a:rPr lang="ja-JP" altLang="ja-JP" sz="1800" dirty="0" smtClean="0"/>
              <a:t>図（２）のように</a:t>
            </a:r>
            <a:r>
              <a:rPr lang="en-US" altLang="ja-JP" sz="1800" i="1" dirty="0" err="1" smtClean="0"/>
              <a:t>Y</a:t>
            </a:r>
            <a:r>
              <a:rPr lang="en-US" altLang="ja-JP" sz="1800" i="1" baseline="-25000" dirty="0" err="1" smtClean="0"/>
              <a:t>t</a:t>
            </a:r>
            <a:r>
              <a:rPr lang="ja-JP" altLang="ja-JP" sz="1800" dirty="0" smtClean="0"/>
              <a:t>は</a:t>
            </a:r>
            <a:r>
              <a:rPr lang="en-US" altLang="ja-JP" sz="1800" i="1" dirty="0" smtClean="0"/>
              <a:t>Y</a:t>
            </a:r>
            <a:r>
              <a:rPr lang="en-US" altLang="ja-JP" sz="1800" dirty="0" smtClean="0"/>
              <a:t>*</a:t>
            </a:r>
            <a:r>
              <a:rPr lang="ja-JP" altLang="ja-JP" sz="1800" dirty="0" smtClean="0"/>
              <a:t>に振動収束する。</a:t>
            </a:r>
          </a:p>
          <a:p>
            <a:endParaRPr lang="ja-JP" altLang="ja-JP"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6633"/>
            <a:ext cx="7414592" cy="360039"/>
          </a:xfrm>
        </p:spPr>
        <p:txBody>
          <a:bodyPr>
            <a:normAutofit fontScale="90000"/>
          </a:bodyPr>
          <a:lstStyle/>
          <a:p>
            <a:r>
              <a:rPr lang="ja-JP" altLang="ja-JP" sz="2800" b="1" dirty="0" smtClean="0"/>
              <a:t>４</a:t>
            </a:r>
            <a:r>
              <a:rPr lang="en-US" altLang="ja-JP" sz="2800" b="1" dirty="0" smtClean="0"/>
              <a:t>C</a:t>
            </a:r>
            <a:r>
              <a:rPr lang="ja-JP" altLang="ja-JP" sz="2800" b="1" dirty="0" err="1" smtClean="0"/>
              <a:t>．</a:t>
            </a:r>
            <a:r>
              <a:rPr lang="ja-JP" altLang="ja-JP" sz="2800" b="1" dirty="0" smtClean="0"/>
              <a:t>乗数と加速度の交互作用論</a:t>
            </a:r>
            <a:endParaRPr lang="ja-JP" altLang="ja-JP" sz="2800" dirty="0"/>
          </a:p>
        </p:txBody>
      </p:sp>
      <p:sp>
        <p:nvSpPr>
          <p:cNvPr id="6147" name="Rectangle 3"/>
          <p:cNvSpPr>
            <a:spLocks noGrp="1" noChangeArrowheads="1"/>
          </p:cNvSpPr>
          <p:nvPr>
            <p:ph idx="1"/>
          </p:nvPr>
        </p:nvSpPr>
        <p:spPr>
          <a:xfrm>
            <a:off x="323528" y="548680"/>
            <a:ext cx="8712968" cy="6004520"/>
          </a:xfrm>
        </p:spPr>
        <p:txBody>
          <a:bodyPr/>
          <a:lstStyle/>
          <a:p>
            <a:r>
              <a:rPr lang="ja-JP" altLang="ja-JP" sz="1800" dirty="0" smtClean="0"/>
              <a:t>（３）</a:t>
            </a:r>
            <a:r>
              <a:rPr lang="en-US" altLang="ja-JP" sz="1800" dirty="0" smtClean="0"/>
              <a:t>v</a:t>
            </a:r>
            <a:r>
              <a:rPr lang="ja-JP" altLang="ja-JP" sz="1800" dirty="0" smtClean="0"/>
              <a:t>＝</a:t>
            </a:r>
            <a:r>
              <a:rPr lang="en-US" altLang="ja-JP" sz="1800" dirty="0" smtClean="0"/>
              <a:t>1</a:t>
            </a:r>
            <a:r>
              <a:rPr lang="ja-JP" altLang="ja-JP" sz="1800" dirty="0" smtClean="0"/>
              <a:t>の場合</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の絶対値は</a:t>
            </a:r>
            <a:r>
              <a:rPr lang="en-US" altLang="ja-JP" sz="1800" dirty="0" smtClean="0"/>
              <a:t>1</a:t>
            </a:r>
            <a:r>
              <a:rPr lang="ja-JP" altLang="ja-JP" sz="1800" dirty="0" smtClean="0"/>
              <a:t>に等しい複素根であり、</a:t>
            </a:r>
            <a:r>
              <a:rPr lang="en-US" altLang="ja-JP" sz="1800" dirty="0" smtClean="0"/>
              <a:t>19</a:t>
            </a:r>
            <a:r>
              <a:rPr lang="ja-JP" altLang="ja-JP" sz="1800" dirty="0" smtClean="0"/>
              <a:t>－</a:t>
            </a:r>
            <a:r>
              <a:rPr lang="en-US" altLang="ja-JP" sz="1800" dirty="0" smtClean="0"/>
              <a:t>6</a:t>
            </a:r>
            <a:r>
              <a:rPr lang="ja-JP" altLang="ja-JP" sz="1800" dirty="0" smtClean="0"/>
              <a:t>図（３）のように</a:t>
            </a:r>
            <a:r>
              <a:rPr lang="en-US" altLang="ja-JP" sz="1800" i="1" dirty="0" err="1" smtClean="0"/>
              <a:t>Y</a:t>
            </a:r>
            <a:r>
              <a:rPr lang="en-US" altLang="ja-JP" sz="1800" i="1" baseline="-25000" dirty="0" err="1" smtClean="0"/>
              <a:t>t</a:t>
            </a:r>
            <a:r>
              <a:rPr lang="ja-JP" altLang="ja-JP" sz="1800" dirty="0" smtClean="0"/>
              <a:t>は</a:t>
            </a:r>
            <a:r>
              <a:rPr lang="en-US" altLang="ja-JP" sz="1800" i="1" dirty="0" smtClean="0"/>
              <a:t>Y</a:t>
            </a:r>
            <a:r>
              <a:rPr lang="en-US" altLang="ja-JP" sz="1800" dirty="0" smtClean="0"/>
              <a:t>*</a:t>
            </a:r>
            <a:r>
              <a:rPr lang="ja-JP" altLang="ja-JP" sz="1800" dirty="0" smtClean="0"/>
              <a:t>の回りを単弦振動する。カルドアやカレツキーの</a:t>
            </a:r>
            <a:r>
              <a:rPr lang="ja-JP" altLang="ja-JP" sz="1800" b="1" dirty="0" smtClean="0"/>
              <a:t>単振動の理論</a:t>
            </a:r>
            <a:r>
              <a:rPr lang="ja-JP" altLang="ja-JP" sz="1800" dirty="0" smtClean="0"/>
              <a:t>（</a:t>
            </a:r>
            <a:r>
              <a:rPr lang="en-US" altLang="ja-JP" sz="1800" dirty="0" smtClean="0"/>
              <a:t>simple oscillation theory</a:t>
            </a:r>
            <a:r>
              <a:rPr lang="ja-JP" altLang="ja-JP" sz="1800" dirty="0" smtClean="0"/>
              <a:t>）、サミュエルソンは</a:t>
            </a:r>
            <a:r>
              <a:rPr lang="ja-JP" altLang="ja-JP" sz="1800" b="1" dirty="0" smtClean="0"/>
              <a:t>単振り子の理論</a:t>
            </a:r>
            <a:r>
              <a:rPr lang="ja-JP" altLang="ja-JP" sz="1800" dirty="0" smtClean="0"/>
              <a:t>（</a:t>
            </a:r>
            <a:r>
              <a:rPr lang="en-US" altLang="ja-JP" sz="1800" dirty="0" smtClean="0"/>
              <a:t>pendulum theory</a:t>
            </a:r>
            <a:r>
              <a:rPr lang="ja-JP" altLang="ja-JP" sz="1800" dirty="0" smtClean="0"/>
              <a:t>）。一時的・短期的に</a:t>
            </a:r>
            <a:r>
              <a:rPr lang="en-US" altLang="ja-JP" sz="1800" i="1" dirty="0" smtClean="0"/>
              <a:t>v</a:t>
            </a:r>
            <a:r>
              <a:rPr lang="ja-JP" altLang="ja-JP" sz="1800" dirty="0" smtClean="0"/>
              <a:t>＝</a:t>
            </a:r>
            <a:r>
              <a:rPr lang="en-US" altLang="ja-JP" sz="1800" dirty="0" smtClean="0"/>
              <a:t>1</a:t>
            </a:r>
            <a:r>
              <a:rPr lang="ja-JP" altLang="ja-JP" sz="1800" dirty="0" smtClean="0"/>
              <a:t>で単振動をすることはあり得る、長期で同じ単振動を繰り返すことはない。</a:t>
            </a:r>
            <a:endParaRPr lang="en-US" altLang="ja-JP" sz="1800" dirty="0" smtClean="0"/>
          </a:p>
          <a:p>
            <a:r>
              <a:rPr lang="ja-JP" altLang="ja-JP" sz="1800" dirty="0" smtClean="0"/>
              <a:t>（４）</a:t>
            </a:r>
            <a:r>
              <a:rPr lang="en-US" altLang="ja-JP" sz="1800" dirty="0" smtClean="0"/>
              <a:t>1</a:t>
            </a:r>
            <a:r>
              <a:rPr lang="ja-JP" altLang="ja-JP" sz="1800" dirty="0" smtClean="0"/>
              <a:t>＜</a:t>
            </a:r>
            <a:r>
              <a:rPr lang="en-US" altLang="ja-JP" sz="1800" i="1" dirty="0" smtClean="0"/>
              <a:t>v</a:t>
            </a:r>
            <a:r>
              <a:rPr lang="ja-JP" altLang="ja-JP" sz="1800" dirty="0" smtClean="0"/>
              <a:t>＜</a:t>
            </a:r>
            <a:r>
              <a:rPr lang="en-US" altLang="ja-JP" sz="1800" dirty="0" smtClean="0"/>
              <a:t>(1</a:t>
            </a:r>
            <a:r>
              <a:rPr lang="ja-JP" altLang="ja-JP" sz="1800" dirty="0" smtClean="0"/>
              <a:t>＋</a:t>
            </a:r>
            <a:r>
              <a:rPr lang="en-US" altLang="ja-JP" sz="1800" dirty="0" smtClean="0"/>
              <a:t> )</a:t>
            </a:r>
            <a:r>
              <a:rPr lang="en-US" altLang="ja-JP" sz="1800" baseline="30000" dirty="0" smtClean="0"/>
              <a:t>2</a:t>
            </a:r>
            <a:r>
              <a:rPr lang="ja-JP" altLang="ja-JP" sz="1800" dirty="0" smtClean="0"/>
              <a:t>の場合</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の絶対値は</a:t>
            </a:r>
            <a:r>
              <a:rPr lang="en-US" altLang="ja-JP" sz="1800" dirty="0" smtClean="0"/>
              <a:t>1</a:t>
            </a:r>
            <a:r>
              <a:rPr lang="ja-JP" altLang="ja-JP" sz="1800" dirty="0" smtClean="0"/>
              <a:t>より大きい複素根であり、</a:t>
            </a:r>
            <a:r>
              <a:rPr lang="en-US" altLang="ja-JP" sz="1800" dirty="0" smtClean="0"/>
              <a:t>19</a:t>
            </a:r>
            <a:r>
              <a:rPr lang="ja-JP" altLang="ja-JP" sz="1800" dirty="0" smtClean="0"/>
              <a:t>－</a:t>
            </a:r>
            <a:r>
              <a:rPr lang="en-US" altLang="ja-JP" sz="1800" dirty="0" smtClean="0"/>
              <a:t>6</a:t>
            </a:r>
            <a:r>
              <a:rPr lang="ja-JP" altLang="ja-JP" sz="1800" dirty="0" smtClean="0"/>
              <a:t>図（４）のように</a:t>
            </a:r>
            <a:r>
              <a:rPr lang="en-US" altLang="ja-JP" sz="1800" i="1" dirty="0" err="1" smtClean="0"/>
              <a:t>Y</a:t>
            </a:r>
            <a:r>
              <a:rPr lang="en-US" altLang="ja-JP" sz="1800" i="1" baseline="-25000" dirty="0" err="1" smtClean="0"/>
              <a:t>t</a:t>
            </a:r>
            <a:r>
              <a:rPr lang="ja-JP" altLang="ja-JP" sz="1800" dirty="0" smtClean="0"/>
              <a:t>は</a:t>
            </a:r>
            <a:r>
              <a:rPr lang="en-US" altLang="ja-JP" sz="1800" i="1" dirty="0" smtClean="0"/>
              <a:t>Y</a:t>
            </a:r>
            <a:r>
              <a:rPr lang="en-US" altLang="ja-JP" sz="1800" dirty="0" smtClean="0"/>
              <a:t>*</a:t>
            </a:r>
            <a:r>
              <a:rPr lang="ja-JP" altLang="ja-JP" sz="1800" dirty="0" smtClean="0"/>
              <a:t>から振動発散する。</a:t>
            </a:r>
          </a:p>
          <a:p>
            <a:r>
              <a:rPr lang="ja-JP" altLang="ja-JP" sz="1800" dirty="0" smtClean="0"/>
              <a:t>（５） </a:t>
            </a:r>
            <a:r>
              <a:rPr lang="en-US" altLang="ja-JP" sz="1800" dirty="0" smtClean="0"/>
              <a:t>(1</a:t>
            </a:r>
            <a:r>
              <a:rPr lang="ja-JP" altLang="ja-JP" sz="1800" dirty="0" smtClean="0"/>
              <a:t>＋</a:t>
            </a:r>
            <a:r>
              <a:rPr lang="en-US" altLang="ja-JP" sz="1800" dirty="0" smtClean="0"/>
              <a:t> )</a:t>
            </a:r>
            <a:r>
              <a:rPr lang="en-US" altLang="ja-JP" sz="1800" baseline="30000" dirty="0" smtClean="0"/>
              <a:t>2</a:t>
            </a:r>
            <a:r>
              <a:rPr lang="ja-JP" altLang="ja-JP" sz="1800" dirty="0" smtClean="0"/>
              <a:t>＜</a:t>
            </a:r>
            <a:r>
              <a:rPr lang="en-US" altLang="ja-JP" sz="1800" i="1" dirty="0" smtClean="0"/>
              <a:t>v</a:t>
            </a:r>
            <a:r>
              <a:rPr lang="ja-JP" altLang="ja-JP" sz="1800" dirty="0" smtClean="0"/>
              <a:t>の場合</a:t>
            </a:r>
          </a:p>
          <a:p>
            <a:r>
              <a:rPr lang="ja-JP" altLang="ja-JP" sz="1800" dirty="0" smtClean="0"/>
              <a:t>　</a:t>
            </a:r>
            <a:r>
              <a:rPr lang="en-US" altLang="ja-JP" sz="1800" i="1" dirty="0" smtClean="0"/>
              <a:t>λ</a:t>
            </a:r>
            <a:r>
              <a:rPr lang="en-US" altLang="ja-JP" sz="1800" baseline="-25000" dirty="0" smtClean="0"/>
              <a:t>1</a:t>
            </a:r>
            <a:r>
              <a:rPr lang="ja-JP" altLang="ja-JP" sz="1800" dirty="0" err="1" smtClean="0"/>
              <a:t>，</a:t>
            </a:r>
            <a:r>
              <a:rPr lang="en-US" altLang="ja-JP" sz="1800" i="1" dirty="0" smtClean="0"/>
              <a:t>λ</a:t>
            </a:r>
            <a:r>
              <a:rPr lang="en-US" altLang="ja-JP" sz="1800" baseline="-25000" dirty="0" smtClean="0"/>
              <a:t>2</a:t>
            </a:r>
            <a:r>
              <a:rPr lang="ja-JP" altLang="ja-JP" sz="1800" dirty="0" smtClean="0"/>
              <a:t>は</a:t>
            </a:r>
            <a:r>
              <a:rPr lang="en-US" altLang="ja-JP" sz="1800" dirty="0" smtClean="0"/>
              <a:t>1</a:t>
            </a:r>
            <a:r>
              <a:rPr lang="ja-JP" altLang="ja-JP" sz="1800" dirty="0" smtClean="0"/>
              <a:t>より大きい正の実根であり、</a:t>
            </a:r>
            <a:r>
              <a:rPr lang="en-US" altLang="ja-JP" sz="1800" dirty="0" smtClean="0"/>
              <a:t>19</a:t>
            </a:r>
            <a:r>
              <a:rPr lang="ja-JP" altLang="ja-JP" sz="1800" dirty="0" smtClean="0"/>
              <a:t>－</a:t>
            </a:r>
            <a:r>
              <a:rPr lang="en-US" altLang="ja-JP" sz="1800" dirty="0" smtClean="0"/>
              <a:t>6</a:t>
            </a:r>
            <a:r>
              <a:rPr lang="ja-JP" altLang="ja-JP" sz="1800" dirty="0" smtClean="0"/>
              <a:t>図（５）のように</a:t>
            </a:r>
            <a:r>
              <a:rPr lang="en-US" altLang="ja-JP" sz="1800" i="1" dirty="0" err="1" smtClean="0"/>
              <a:t>Y</a:t>
            </a:r>
            <a:r>
              <a:rPr lang="en-US" altLang="ja-JP" sz="1800" i="1" baseline="-25000" dirty="0" err="1" smtClean="0"/>
              <a:t>t</a:t>
            </a:r>
            <a:r>
              <a:rPr lang="ja-JP" altLang="ja-JP" sz="1800" dirty="0" smtClean="0"/>
              <a:t>は</a:t>
            </a:r>
            <a:r>
              <a:rPr lang="en-US" altLang="ja-JP" sz="1800" i="1" dirty="0" smtClean="0"/>
              <a:t>Y</a:t>
            </a:r>
            <a:r>
              <a:rPr lang="en-US" altLang="ja-JP" sz="1800" dirty="0" smtClean="0"/>
              <a:t>*</a:t>
            </a:r>
            <a:r>
              <a:rPr lang="ja-JP" altLang="ja-JP" sz="1800" dirty="0" smtClean="0"/>
              <a:t>から単調発散する。</a:t>
            </a:r>
          </a:p>
          <a:p>
            <a:r>
              <a:rPr lang="ja-JP" altLang="ja-JP" sz="1800" dirty="0" smtClean="0"/>
              <a:t>サミュエルソンが</a:t>
            </a:r>
            <a:r>
              <a:rPr lang="ja-JP" altLang="ja-JP" sz="1800" b="1" dirty="0" smtClean="0"/>
              <a:t>玉突き台の理論</a:t>
            </a:r>
            <a:r>
              <a:rPr lang="ja-JP" altLang="ja-JP" sz="1800" dirty="0" smtClean="0"/>
              <a:t>（</a:t>
            </a:r>
            <a:r>
              <a:rPr lang="en-US" altLang="ja-JP" sz="1800" dirty="0" smtClean="0"/>
              <a:t>billiard-table theory</a:t>
            </a:r>
            <a:r>
              <a:rPr lang="ja-JP" altLang="ja-JP" sz="1800" dirty="0" smtClean="0"/>
              <a:t>）と名付けたヒックスなどの理論は、振動発散ないし単調発散の類型。加速度係数</a:t>
            </a:r>
            <a:r>
              <a:rPr lang="en-US" altLang="ja-JP" sz="1800" i="1" dirty="0" smtClean="0"/>
              <a:t>v</a:t>
            </a:r>
            <a:r>
              <a:rPr lang="ja-JP" altLang="ja-JP" sz="1800" dirty="0" smtClean="0"/>
              <a:t>が大きい経済では、景気回復や好況の時期に経済は拡大方向へ向かって発散。完全雇用の天井にぶつかって反転下降。景気後退や不況期には経済は縮小方向へ向かって発散、基礎消費や更新投資などの床にぶつかって反転上昇。</a:t>
            </a:r>
          </a:p>
          <a:p>
            <a:r>
              <a:rPr lang="ja-JP" altLang="ja-JP" sz="1800" dirty="0" smtClean="0"/>
              <a:t>　消費理論と投資理論の静学的なケインズ経済学を動学化、いくつかの景気循環理論を、その一部として包摂しうる体系的な理論。</a:t>
            </a:r>
          </a:p>
          <a:p>
            <a:endParaRPr lang="ja-JP" altLang="ja-JP" sz="1800" dirty="0" smtClean="0"/>
          </a:p>
          <a:p>
            <a:endParaRPr lang="ja-JP" altLang="ja-JP"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6633"/>
            <a:ext cx="7414592" cy="360039"/>
          </a:xfrm>
        </p:spPr>
        <p:txBody>
          <a:bodyPr>
            <a:normAutofit fontScale="90000"/>
          </a:bodyPr>
          <a:lstStyle/>
          <a:p>
            <a:r>
              <a:rPr lang="ja-JP" altLang="ja-JP" sz="2800" b="1" dirty="0" smtClean="0"/>
              <a:t>４</a:t>
            </a:r>
            <a:r>
              <a:rPr lang="en-US" altLang="ja-JP" sz="2800" b="1" dirty="0" smtClean="0"/>
              <a:t>C</a:t>
            </a:r>
            <a:r>
              <a:rPr lang="ja-JP" altLang="ja-JP" sz="2800" b="1" dirty="0" err="1" smtClean="0"/>
              <a:t>．</a:t>
            </a:r>
            <a:r>
              <a:rPr lang="ja-JP" altLang="ja-JP" sz="2800" b="1" dirty="0" smtClean="0"/>
              <a:t>乗数と加速度の交互作用論</a:t>
            </a:r>
            <a:endParaRPr lang="ja-JP" altLang="ja-JP" sz="2800" dirty="0"/>
          </a:p>
        </p:txBody>
      </p:sp>
      <p:sp>
        <p:nvSpPr>
          <p:cNvPr id="6147" name="Rectangle 3"/>
          <p:cNvSpPr>
            <a:spLocks noGrp="1" noChangeArrowheads="1"/>
          </p:cNvSpPr>
          <p:nvPr>
            <p:ph idx="1"/>
          </p:nvPr>
        </p:nvSpPr>
        <p:spPr>
          <a:xfrm>
            <a:off x="323528" y="548680"/>
            <a:ext cx="8712968" cy="6004520"/>
          </a:xfrm>
        </p:spPr>
        <p:txBody>
          <a:bodyPr/>
          <a:lstStyle/>
          <a:p>
            <a:r>
              <a:rPr lang="en-US" altLang="ja-JP" sz="1800" dirty="0" smtClean="0"/>
              <a:t>19-6</a:t>
            </a:r>
            <a:r>
              <a:rPr lang="ja-JP" altLang="ja-JP" sz="1800" dirty="0" smtClean="0"/>
              <a:t>図　乗数と加速度の交互作用による分類</a:t>
            </a:r>
            <a:endParaRPr lang="en-US" altLang="ja-JP" sz="1800" dirty="0" smtClean="0"/>
          </a:p>
          <a:p>
            <a:endParaRPr lang="ja-JP" altLang="ja-JP" sz="1800" dirty="0" smtClean="0"/>
          </a:p>
          <a:p>
            <a:endParaRPr lang="ja-JP" altLang="ja-JP" sz="1800" dirty="0" smtClean="0"/>
          </a:p>
          <a:p>
            <a:endParaRPr lang="ja-JP" altLang="ja-JP" sz="1800" dirty="0"/>
          </a:p>
        </p:txBody>
      </p:sp>
      <p:pic>
        <p:nvPicPr>
          <p:cNvPr id="4" name="図 3"/>
          <p:cNvPicPr/>
          <p:nvPr/>
        </p:nvPicPr>
        <p:blipFill>
          <a:blip r:embed="rId2" cstate="print"/>
          <a:srcRect/>
          <a:stretch>
            <a:fillRect/>
          </a:stretch>
        </p:blipFill>
        <p:spPr bwMode="auto">
          <a:xfrm>
            <a:off x="395536" y="1196752"/>
            <a:ext cx="5112568" cy="2736304"/>
          </a:xfrm>
          <a:prstGeom prst="rect">
            <a:avLst/>
          </a:prstGeom>
          <a:noFill/>
          <a:ln w="9525">
            <a:noFill/>
            <a:miter lim="800000"/>
            <a:headEnd/>
            <a:tailEnd/>
          </a:ln>
        </p:spPr>
      </p:pic>
      <p:pic>
        <p:nvPicPr>
          <p:cNvPr id="5" name="図 4"/>
          <p:cNvPicPr/>
          <p:nvPr/>
        </p:nvPicPr>
        <p:blipFill>
          <a:blip r:embed="rId3" cstate="print"/>
          <a:srcRect/>
          <a:stretch>
            <a:fillRect/>
          </a:stretch>
        </p:blipFill>
        <p:spPr bwMode="auto">
          <a:xfrm>
            <a:off x="323528" y="4221088"/>
            <a:ext cx="5544616" cy="2520280"/>
          </a:xfrm>
          <a:prstGeom prst="rect">
            <a:avLst/>
          </a:prstGeom>
          <a:noFill/>
          <a:ln w="9525">
            <a:noFill/>
            <a:miter lim="800000"/>
            <a:headEnd/>
            <a:tailEnd/>
          </a:ln>
        </p:spPr>
      </p:pic>
      <p:pic>
        <p:nvPicPr>
          <p:cNvPr id="6" name="図 5"/>
          <p:cNvPicPr/>
          <p:nvPr/>
        </p:nvPicPr>
        <p:blipFill>
          <a:blip r:embed="rId4" cstate="print"/>
          <a:srcRect/>
          <a:stretch>
            <a:fillRect/>
          </a:stretch>
        </p:blipFill>
        <p:spPr bwMode="auto">
          <a:xfrm>
            <a:off x="6012160" y="4149080"/>
            <a:ext cx="2966408" cy="270892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16632"/>
            <a:ext cx="7772400" cy="432048"/>
          </a:xfrm>
        </p:spPr>
        <p:txBody>
          <a:bodyPr>
            <a:normAutofit fontScale="90000"/>
          </a:bodyPr>
          <a:lstStyle/>
          <a:p>
            <a:r>
              <a:rPr lang="ja-JP" altLang="ja-JP" sz="2800" b="1" dirty="0" smtClean="0"/>
              <a:t>５．ヒックスの玉突き台の理論</a:t>
            </a:r>
            <a:endParaRPr lang="ja-JP" altLang="ja-JP" sz="2800" dirty="0"/>
          </a:p>
        </p:txBody>
      </p:sp>
      <p:sp>
        <p:nvSpPr>
          <p:cNvPr id="8195" name="Rectangle 3"/>
          <p:cNvSpPr>
            <a:spLocks noGrp="1" noChangeArrowheads="1"/>
          </p:cNvSpPr>
          <p:nvPr>
            <p:ph idx="1"/>
          </p:nvPr>
        </p:nvSpPr>
        <p:spPr>
          <a:xfrm>
            <a:off x="179512" y="548680"/>
            <a:ext cx="8784976" cy="6166445"/>
          </a:xfrm>
        </p:spPr>
        <p:txBody>
          <a:bodyPr/>
          <a:lstStyle/>
          <a:p>
            <a:r>
              <a:rPr lang="ja-JP" altLang="ja-JP" sz="1800" dirty="0" smtClean="0"/>
              <a:t>　ヒックスは</a:t>
            </a:r>
            <a:r>
              <a:rPr lang="en-US" altLang="ja-JP" sz="1800" dirty="0" smtClean="0"/>
              <a:t>1951</a:t>
            </a:r>
            <a:r>
              <a:rPr lang="ja-JP" altLang="ja-JP" sz="1800" dirty="0" smtClean="0"/>
              <a:t>年の『景気循環論』、加速度係数</a:t>
            </a:r>
            <a:r>
              <a:rPr lang="en-US" altLang="ja-JP" sz="1800" i="1" dirty="0" smtClean="0"/>
              <a:t>v</a:t>
            </a:r>
            <a:r>
              <a:rPr lang="ja-JP" altLang="ja-JP" sz="1800" dirty="0" smtClean="0"/>
              <a:t>が</a:t>
            </a:r>
            <a:r>
              <a:rPr lang="en-US" altLang="ja-JP" sz="1800" dirty="0" smtClean="0"/>
              <a:t>1</a:t>
            </a:r>
            <a:r>
              <a:rPr lang="ja-JP" altLang="ja-JP" sz="1800" dirty="0" smtClean="0"/>
              <a:t>を超える振動発散、単調発散のケースを分析。単調発散のケース。景気回復や好況の局面では、所得</a:t>
            </a:r>
            <a:r>
              <a:rPr lang="en-US" altLang="ja-JP" sz="1800" i="1" dirty="0" smtClean="0"/>
              <a:t>Y</a:t>
            </a:r>
            <a:r>
              <a:rPr lang="ja-JP" altLang="ja-JP" sz="1800" dirty="0" smtClean="0"/>
              <a:t>の増加は加速度原理に基づいて誘発投資</a:t>
            </a:r>
            <a:r>
              <a:rPr lang="en-US" altLang="ja-JP" sz="1800" i="1" dirty="0" smtClean="0"/>
              <a:t>I</a:t>
            </a:r>
            <a:r>
              <a:rPr lang="ja-JP" altLang="ja-JP" sz="1800" dirty="0" err="1" smtClean="0"/>
              <a:t>を増、</a:t>
            </a:r>
            <a:r>
              <a:rPr lang="ja-JP" altLang="ja-JP" sz="1800" dirty="0" smtClean="0"/>
              <a:t>乗数過程を通じて所得</a:t>
            </a:r>
            <a:r>
              <a:rPr lang="en-US" altLang="ja-JP" sz="1800" i="1" dirty="0" smtClean="0"/>
              <a:t>Y</a:t>
            </a:r>
            <a:r>
              <a:rPr lang="ja-JP" altLang="ja-JP" sz="1800" dirty="0" err="1" smtClean="0"/>
              <a:t>を増、</a:t>
            </a:r>
            <a:r>
              <a:rPr lang="ja-JP" altLang="ja-JP" sz="1800" dirty="0" smtClean="0"/>
              <a:t>経済は加速度的に拡大。資本</a:t>
            </a:r>
            <a:r>
              <a:rPr lang="en-US" altLang="ja-JP" sz="1800" i="1" dirty="0" smtClean="0"/>
              <a:t>K</a:t>
            </a:r>
            <a:r>
              <a:rPr lang="ja-JP" altLang="ja-JP" sz="1800" dirty="0" smtClean="0"/>
              <a:t>の完全利用、労働</a:t>
            </a:r>
            <a:r>
              <a:rPr lang="en-US" altLang="ja-JP" sz="1800" i="1" dirty="0" smtClean="0"/>
              <a:t>N</a:t>
            </a:r>
            <a:r>
              <a:rPr lang="ja-JP" altLang="ja-JP" sz="1800" dirty="0" smtClean="0"/>
              <a:t>の完全雇用という</a:t>
            </a:r>
            <a:r>
              <a:rPr lang="ja-JP" altLang="ja-JP" sz="1800" b="1" dirty="0" smtClean="0"/>
              <a:t>天井</a:t>
            </a:r>
            <a:r>
              <a:rPr lang="ja-JP" altLang="ja-JP" sz="1800" dirty="0" smtClean="0"/>
              <a:t>（</a:t>
            </a:r>
            <a:r>
              <a:rPr lang="en-US" altLang="ja-JP" sz="1800" dirty="0" smtClean="0"/>
              <a:t>ceiling</a:t>
            </a:r>
            <a:r>
              <a:rPr lang="ja-JP" altLang="ja-JP" sz="1800" dirty="0" smtClean="0"/>
              <a:t>）、</a:t>
            </a:r>
            <a:r>
              <a:rPr lang="en-US" altLang="ja-JP" sz="1800" i="1" dirty="0" err="1" smtClean="0"/>
              <a:t>Y</a:t>
            </a:r>
            <a:r>
              <a:rPr lang="en-US" altLang="ja-JP" sz="1800" i="1" baseline="-25000" dirty="0" err="1" smtClean="0"/>
              <a:t>t</a:t>
            </a:r>
            <a:r>
              <a:rPr lang="ja-JP" altLang="ja-JP" sz="1800" dirty="0" smtClean="0"/>
              <a:t>が</a:t>
            </a:r>
            <a:r>
              <a:rPr lang="en-US" altLang="ja-JP" sz="1800" dirty="0" smtClean="0"/>
              <a:t>2</a:t>
            </a:r>
            <a:r>
              <a:rPr lang="ja-JP" altLang="ja-JP" sz="1800" dirty="0" smtClean="0"/>
              <a:t>期以上続けて完全雇用国民所得</a:t>
            </a:r>
            <a:r>
              <a:rPr lang="en-US" altLang="ja-JP" sz="1800" i="1" dirty="0" smtClean="0"/>
              <a:t>Y</a:t>
            </a:r>
            <a:r>
              <a:rPr lang="en-US" altLang="ja-JP" sz="1800" i="1" baseline="-25000" dirty="0" smtClean="0"/>
              <a:t>F</a:t>
            </a:r>
            <a:r>
              <a:rPr lang="ja-JP" altLang="ja-JP" sz="1800" dirty="0" err="1" smtClean="0"/>
              <a:t>を維</a:t>
            </a:r>
            <a:r>
              <a:rPr lang="ja-JP" altLang="ja-JP" sz="1800" dirty="0" smtClean="0"/>
              <a:t>持すると、</a:t>
            </a:r>
          </a:p>
          <a:p>
            <a:r>
              <a:rPr lang="ja-JP" altLang="ja-JP" sz="1800" dirty="0" smtClean="0"/>
              <a:t>　　</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a:t>
            </a:r>
            <a:r>
              <a:rPr lang="en-US" altLang="ja-JP" sz="1800" i="1" dirty="0" smtClean="0"/>
              <a:t>Y</a:t>
            </a:r>
            <a:r>
              <a:rPr lang="en-US" altLang="ja-JP" sz="1800" i="1" baseline="-25000" dirty="0" smtClean="0"/>
              <a:t>F</a:t>
            </a:r>
            <a:endParaRPr lang="ja-JP" altLang="ja-JP" sz="1800" dirty="0" smtClean="0"/>
          </a:p>
          <a:p>
            <a:r>
              <a:rPr lang="ja-JP" altLang="ja-JP" sz="1800" dirty="0" smtClean="0"/>
              <a:t>経済の動学的な運動方程式</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v</a:t>
            </a:r>
            <a:r>
              <a:rPr lang="en-US"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vY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a:t>
            </a:r>
            <a:r>
              <a:rPr lang="en-US" altLang="ja-JP" sz="1800" i="1" dirty="0" smtClean="0"/>
              <a:t>A</a:t>
            </a:r>
            <a:endParaRPr lang="ja-JP" altLang="ja-JP" sz="1800" dirty="0" smtClean="0"/>
          </a:p>
          <a:p>
            <a:r>
              <a:rPr lang="ja-JP" altLang="ja-JP" sz="1800" dirty="0" smtClean="0"/>
              <a:t>に代入して整理、</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err="1" smtClean="0"/>
              <a:t>cY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smtClean="0"/>
              <a:t>A</a:t>
            </a:r>
            <a:endParaRPr lang="ja-JP" altLang="ja-JP" sz="1800" dirty="0" smtClean="0"/>
          </a:p>
          <a:p>
            <a:r>
              <a:rPr lang="ja-JP" altLang="ja-JP" sz="1800" dirty="0" smtClean="0"/>
              <a:t>加速度係数</a:t>
            </a:r>
            <a:r>
              <a:rPr lang="en-US" altLang="ja-JP" sz="1800" i="1" dirty="0" smtClean="0"/>
              <a:t>v</a:t>
            </a:r>
            <a:r>
              <a:rPr lang="ja-JP" altLang="ja-JP" sz="1800" dirty="0" smtClean="0"/>
              <a:t>は消えて、加速度原理は働かなくなる、</a:t>
            </a:r>
            <a:r>
              <a:rPr lang="en-US" altLang="ja-JP" sz="1800" dirty="0" smtClean="0"/>
              <a:t>19-7</a:t>
            </a:r>
            <a:r>
              <a:rPr lang="ja-JP" altLang="ja-JP" sz="1800" dirty="0" smtClean="0"/>
              <a:t>図のように経済は反転下降、定常均衡</a:t>
            </a:r>
            <a:r>
              <a:rPr lang="en-US" altLang="ja-JP" sz="1800" i="1" dirty="0" smtClean="0"/>
              <a:t>Y</a:t>
            </a:r>
            <a:r>
              <a:rPr lang="en-US" altLang="ja-JP" sz="1800" dirty="0" smtClean="0"/>
              <a:t>*</a:t>
            </a:r>
            <a:r>
              <a:rPr lang="ja-JP" altLang="ja-JP" sz="1800" dirty="0" smtClean="0"/>
              <a:t>に向かって収束。図の</a:t>
            </a:r>
            <a:r>
              <a:rPr lang="en-US" altLang="ja-JP" sz="1800" i="1" dirty="0" smtClean="0"/>
              <a:t>Q</a:t>
            </a:r>
            <a:r>
              <a:rPr lang="ja-JP" altLang="ja-JP" sz="1800" dirty="0" smtClean="0"/>
              <a:t>点が上方転換点。</a:t>
            </a:r>
          </a:p>
          <a:p>
            <a:r>
              <a:rPr lang="ja-JP" altLang="ja-JP" sz="1800" dirty="0" smtClean="0"/>
              <a:t>　景気後退の下降局面では加速度原理は作用しないという非対称性、資本減耗</a:t>
            </a:r>
            <a:r>
              <a:rPr lang="en-US" altLang="ja-JP" sz="1800" i="1" dirty="0" smtClean="0"/>
              <a:t>D</a:t>
            </a:r>
            <a:r>
              <a:rPr lang="ja-JP" altLang="ja-JP" sz="1800" dirty="0" smtClean="0"/>
              <a:t>の分だけ資本</a:t>
            </a:r>
            <a:r>
              <a:rPr lang="en-US" altLang="ja-JP" sz="1800" i="1" dirty="0" smtClean="0"/>
              <a:t>K</a:t>
            </a:r>
            <a:r>
              <a:rPr lang="ja-JP" altLang="ja-JP" sz="1800" dirty="0" smtClean="0"/>
              <a:t>が減少。独立支出は</a:t>
            </a:r>
            <a:r>
              <a:rPr lang="en-US" altLang="ja-JP" sz="1800" i="1" dirty="0" smtClean="0"/>
              <a:t>A</a:t>
            </a:r>
            <a:r>
              <a:rPr lang="ja-JP" altLang="ja-JP" sz="1800" dirty="0" smtClean="0"/>
              <a:t>－</a:t>
            </a:r>
            <a:r>
              <a:rPr lang="en-US" altLang="ja-JP" sz="1800" i="1" dirty="0" smtClean="0"/>
              <a:t>D</a:t>
            </a:r>
            <a:r>
              <a:rPr lang="ja-JP" altLang="ja-JP" sz="1800" dirty="0" err="1" smtClean="0"/>
              <a:t>、</a:t>
            </a:r>
            <a:r>
              <a:rPr lang="ja-JP" altLang="ja-JP" sz="1800" dirty="0" smtClean="0"/>
              <a:t>均衡産出量</a:t>
            </a:r>
            <a:r>
              <a:rPr lang="en-US" altLang="ja-JP" sz="1800" i="1" dirty="0" smtClean="0"/>
              <a:t>Y</a:t>
            </a:r>
            <a:r>
              <a:rPr lang="en-US" altLang="ja-JP" sz="1800" i="1" baseline="-25000" dirty="0" smtClean="0"/>
              <a:t>L</a:t>
            </a:r>
            <a:r>
              <a:rPr lang="ja-JP" altLang="ja-JP" sz="1800" dirty="0" smtClean="0"/>
              <a:t>は、</a:t>
            </a:r>
          </a:p>
          <a:p>
            <a:r>
              <a:rPr lang="ja-JP" altLang="ja-JP" sz="1800" dirty="0" smtClean="0"/>
              <a:t>　　</a:t>
            </a:r>
            <a:r>
              <a:rPr lang="en-US" altLang="ja-JP" sz="1800" i="1" dirty="0" smtClean="0"/>
              <a:t>Y</a:t>
            </a:r>
            <a:r>
              <a:rPr lang="en-US" altLang="ja-JP" sz="1800" i="1" baseline="-25000" dirty="0" smtClean="0"/>
              <a:t>L</a:t>
            </a:r>
            <a:r>
              <a:rPr lang="ja-JP" altLang="ja-JP" sz="1800" dirty="0" smtClean="0"/>
              <a:t>＝</a:t>
            </a:r>
            <a:r>
              <a:rPr lang="en-US" altLang="ja-JP" sz="1800" dirty="0" smtClean="0"/>
              <a:t>(</a:t>
            </a:r>
            <a:r>
              <a:rPr lang="en-US" altLang="ja-JP" sz="1800" i="1" dirty="0" smtClean="0"/>
              <a:t>A</a:t>
            </a:r>
            <a:r>
              <a:rPr lang="ja-JP" altLang="ja-JP" sz="1800" dirty="0" smtClean="0"/>
              <a:t>－</a:t>
            </a:r>
            <a:r>
              <a:rPr lang="en-US" altLang="ja-JP" sz="1800" i="1" dirty="0" smtClean="0"/>
              <a:t>D</a:t>
            </a:r>
            <a:r>
              <a:rPr lang="en-US" altLang="ja-JP" sz="1800" dirty="0" smtClean="0"/>
              <a:t>)/(1</a:t>
            </a:r>
            <a:r>
              <a:rPr lang="ja-JP" altLang="ja-JP" sz="1800" dirty="0" smtClean="0"/>
              <a:t>－</a:t>
            </a:r>
            <a:r>
              <a:rPr lang="en-US" altLang="ja-JP" sz="1800" i="1" dirty="0" smtClean="0"/>
              <a:t>c</a:t>
            </a:r>
            <a:r>
              <a:rPr lang="en-US" altLang="ja-JP" sz="1800" dirty="0" smtClean="0"/>
              <a:t>)</a:t>
            </a:r>
            <a:endParaRPr lang="ja-JP" altLang="ja-JP" sz="1800" dirty="0" smtClean="0"/>
          </a:p>
          <a:p>
            <a:r>
              <a:rPr lang="ja-JP" altLang="ja-JP" sz="1800" dirty="0" smtClean="0"/>
              <a:t>定常均衡</a:t>
            </a:r>
            <a:r>
              <a:rPr lang="en-US" altLang="ja-JP" sz="1800" i="1" dirty="0" smtClean="0"/>
              <a:t>Y</a:t>
            </a:r>
            <a:r>
              <a:rPr lang="en-US" altLang="ja-JP" sz="1800" dirty="0" smtClean="0"/>
              <a:t>*</a:t>
            </a:r>
            <a:r>
              <a:rPr lang="ja-JP" altLang="ja-JP" sz="1800" dirty="0" smtClean="0"/>
              <a:t>より低いレベル</a:t>
            </a:r>
            <a:r>
              <a:rPr lang="en-US" altLang="ja-JP" sz="1800" i="1" dirty="0" smtClean="0"/>
              <a:t>Y</a:t>
            </a:r>
            <a:r>
              <a:rPr lang="en-US" altLang="ja-JP" sz="1800" i="1" baseline="-25000" dirty="0" smtClean="0"/>
              <a:t>L</a:t>
            </a:r>
            <a:r>
              <a:rPr lang="ja-JP" altLang="ja-JP" sz="1800" dirty="0" smtClean="0"/>
              <a:t>に向かって収束。この</a:t>
            </a:r>
            <a:r>
              <a:rPr lang="en-US" altLang="ja-JP" sz="1800" i="1" dirty="0" smtClean="0"/>
              <a:t>Y</a:t>
            </a:r>
            <a:r>
              <a:rPr lang="en-US" altLang="ja-JP" sz="1800" i="1" baseline="-25000" dirty="0" smtClean="0"/>
              <a:t>L</a:t>
            </a:r>
            <a:r>
              <a:rPr lang="ja-JP" altLang="ja-JP" sz="1800" dirty="0" smtClean="0"/>
              <a:t>が下限、</a:t>
            </a:r>
            <a:r>
              <a:rPr lang="ja-JP" altLang="ja-JP" sz="1800" b="1" dirty="0" smtClean="0"/>
              <a:t>床</a:t>
            </a:r>
            <a:r>
              <a:rPr lang="ja-JP" altLang="ja-JP" sz="1800" dirty="0" smtClean="0"/>
              <a:t>（</a:t>
            </a:r>
            <a:r>
              <a:rPr lang="en-US" altLang="ja-JP" sz="1800" dirty="0" smtClean="0"/>
              <a:t>floor</a:t>
            </a:r>
            <a:r>
              <a:rPr lang="ja-JP" altLang="ja-JP" sz="1800" dirty="0" smtClean="0"/>
              <a:t>）。資本減耗分</a:t>
            </a:r>
            <a:r>
              <a:rPr lang="en-US" altLang="ja-JP" sz="1800" i="1" dirty="0" smtClean="0"/>
              <a:t>D</a:t>
            </a:r>
            <a:r>
              <a:rPr lang="ja-JP" altLang="ja-JP" sz="1800" dirty="0" smtClean="0"/>
              <a:t>を補填する</a:t>
            </a:r>
            <a:r>
              <a:rPr lang="ja-JP" altLang="ja-JP" sz="1800" b="1" dirty="0" smtClean="0"/>
              <a:t>更新投資</a:t>
            </a:r>
            <a:r>
              <a:rPr lang="ja-JP" altLang="ja-JP" sz="1800" dirty="0" smtClean="0"/>
              <a:t>（</a:t>
            </a:r>
            <a:r>
              <a:rPr lang="en-US" altLang="ja-JP" sz="1800" dirty="0" smtClean="0"/>
              <a:t>replacement investment</a:t>
            </a:r>
            <a:r>
              <a:rPr lang="ja-JP" altLang="ja-JP" sz="1800" dirty="0" smtClean="0"/>
              <a:t>）</a:t>
            </a:r>
            <a:r>
              <a:rPr lang="en-US" altLang="ja-JP" sz="1800" dirty="0" smtClean="0"/>
              <a:t>I</a:t>
            </a:r>
            <a:r>
              <a:rPr lang="en-US" altLang="ja-JP" sz="1800" baseline="-25000" dirty="0" smtClean="0"/>
              <a:t>t</a:t>
            </a:r>
            <a:r>
              <a:rPr lang="ja-JP" altLang="ja-JP" sz="1800" baseline="-25000" dirty="0" smtClean="0"/>
              <a:t>－</a:t>
            </a:r>
            <a:r>
              <a:rPr lang="en-US" altLang="ja-JP" sz="1800" baseline="-25000" dirty="0" smtClean="0"/>
              <a:t>1</a:t>
            </a:r>
            <a:r>
              <a:rPr lang="ja-JP" altLang="ja-JP" sz="1800" dirty="0" err="1"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err="1" smtClean="0"/>
              <a:t>、</a:t>
            </a:r>
            <a:r>
              <a:rPr lang="ja-JP" altLang="ja-JP" sz="1800" dirty="0" smtClean="0"/>
              <a:t>加速度原理がまた作用、経済は反転上昇。</a:t>
            </a:r>
            <a:r>
              <a:rPr lang="en-US" altLang="ja-JP" sz="1800" i="1" dirty="0" smtClean="0"/>
              <a:t>S</a:t>
            </a:r>
            <a:r>
              <a:rPr lang="ja-JP" altLang="ja-JP" sz="1800" dirty="0" smtClean="0"/>
              <a:t>点が下方転換点。⇒玉突き台の理論</a:t>
            </a:r>
            <a:endParaRPr lang="en-US" altLang="ja-JP" sz="1800" dirty="0" smtClean="0"/>
          </a:p>
          <a:p>
            <a:r>
              <a:rPr lang="ja-JP" altLang="ja-JP" sz="1800" dirty="0" smtClean="0"/>
              <a:t>　振動発散の場合でも同じ</a:t>
            </a:r>
            <a:endParaRPr lang="ja-JP" altLang="ja-JP"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16632"/>
            <a:ext cx="7772400" cy="432048"/>
          </a:xfrm>
        </p:spPr>
        <p:txBody>
          <a:bodyPr>
            <a:normAutofit fontScale="90000"/>
          </a:bodyPr>
          <a:lstStyle/>
          <a:p>
            <a:r>
              <a:rPr lang="ja-JP" altLang="ja-JP" sz="2800" b="1" dirty="0" smtClean="0"/>
              <a:t>５</a:t>
            </a:r>
            <a:r>
              <a:rPr lang="en-US" altLang="ja-JP" sz="2800" b="1" dirty="0" smtClean="0"/>
              <a:t>B</a:t>
            </a:r>
            <a:r>
              <a:rPr lang="ja-JP" altLang="ja-JP" sz="2800" b="1" dirty="0" err="1" smtClean="0"/>
              <a:t>．</a:t>
            </a:r>
            <a:r>
              <a:rPr lang="ja-JP" altLang="ja-JP" sz="2800" b="1" dirty="0" smtClean="0"/>
              <a:t>ヒックスの玉突き台の理論</a:t>
            </a:r>
            <a:endParaRPr lang="ja-JP" altLang="ja-JP" sz="2800" dirty="0"/>
          </a:p>
        </p:txBody>
      </p:sp>
      <p:sp>
        <p:nvSpPr>
          <p:cNvPr id="8195" name="Rectangle 3"/>
          <p:cNvSpPr>
            <a:spLocks noGrp="1" noChangeArrowheads="1"/>
          </p:cNvSpPr>
          <p:nvPr>
            <p:ph idx="1"/>
          </p:nvPr>
        </p:nvSpPr>
        <p:spPr>
          <a:xfrm>
            <a:off x="179512" y="548680"/>
            <a:ext cx="8784976" cy="6166445"/>
          </a:xfrm>
        </p:spPr>
        <p:txBody>
          <a:bodyPr/>
          <a:lstStyle/>
          <a:p>
            <a:r>
              <a:rPr lang="ja-JP" altLang="ja-JP" sz="1800" dirty="0" smtClean="0"/>
              <a:t> 均衡所得</a:t>
            </a:r>
            <a:r>
              <a:rPr lang="en-US" altLang="ja-JP" sz="1800" i="1" dirty="0" smtClean="0"/>
              <a:t>Y</a:t>
            </a:r>
            <a:r>
              <a:rPr lang="en-US" altLang="ja-JP" sz="1800" dirty="0" smtClean="0"/>
              <a:t>*</a:t>
            </a:r>
            <a:r>
              <a:rPr lang="ja-JP" altLang="ja-JP" sz="1800" dirty="0" smtClean="0"/>
              <a:t>が成長する経済成長では、完全雇用の天井が次第に高くなる、基礎消費や更新投資の床も次第に高くなる。</a:t>
            </a:r>
            <a:r>
              <a:rPr lang="en-US" altLang="ja-JP" sz="1800" dirty="0" smtClean="0"/>
              <a:t>19-8</a:t>
            </a:r>
            <a:r>
              <a:rPr lang="ja-JP" altLang="ja-JP" sz="1800" dirty="0" smtClean="0"/>
              <a:t>図のように、景気循環をしながら成長をしていく</a:t>
            </a:r>
            <a:r>
              <a:rPr lang="ja-JP" altLang="ja-JP" sz="1800" b="1" dirty="0" smtClean="0"/>
              <a:t>循環的成長</a:t>
            </a:r>
            <a:r>
              <a:rPr lang="ja-JP" altLang="ja-JP" sz="1800" dirty="0" smtClean="0"/>
              <a:t>（</a:t>
            </a:r>
            <a:r>
              <a:rPr lang="en-US" altLang="ja-JP" sz="1800" dirty="0" smtClean="0"/>
              <a:t>cyclical growth</a:t>
            </a:r>
            <a:r>
              <a:rPr lang="ja-JP" altLang="ja-JP" sz="1800" dirty="0" smtClean="0"/>
              <a:t>）。</a:t>
            </a:r>
          </a:p>
          <a:p>
            <a:r>
              <a:rPr lang="ja-JP" altLang="ja-JP" sz="1800" dirty="0" smtClean="0"/>
              <a:t>　時間</a:t>
            </a:r>
            <a:r>
              <a:rPr lang="en-US" altLang="ja-JP" sz="1800" i="1" dirty="0" smtClean="0"/>
              <a:t>t</a:t>
            </a:r>
            <a:r>
              <a:rPr lang="ja-JP" altLang="ja-JP" sz="1800" dirty="0" smtClean="0"/>
              <a:t>に関して離散型の差分方程式は、元々は時間連続型の微分方程式を解く数値解析法の一つであり、</a:t>
            </a:r>
            <a:r>
              <a:rPr lang="en-US" altLang="ja-JP" sz="1800" dirty="0" smtClean="0"/>
              <a:t>2</a:t>
            </a:r>
            <a:r>
              <a:rPr lang="ja-JP" altLang="ja-JP" sz="1800" dirty="0" smtClean="0"/>
              <a:t>次の差分方程式は、元々非線型の運動を内包している。それと天井・床とを組み合わせて、非線型の景気循環を説明しようとしたところに、ヒックスの景気循環論のエッセンシャルな貢献があったといえよう。ケインズは企業家の</a:t>
            </a:r>
            <a:r>
              <a:rPr lang="ja-JP" altLang="ja-JP" sz="1800" b="1" dirty="0" smtClean="0"/>
              <a:t>アニマル・スピリット</a:t>
            </a:r>
            <a:r>
              <a:rPr lang="ja-JP" altLang="ja-JP" sz="1800" dirty="0" smtClean="0"/>
              <a:t>（</a:t>
            </a:r>
            <a:r>
              <a:rPr lang="en-US" altLang="ja-JP" sz="1800" dirty="0" smtClean="0"/>
              <a:t>animal spirit: </a:t>
            </a:r>
            <a:r>
              <a:rPr lang="ja-JP" altLang="ja-JP" sz="1800" b="1" dirty="0" smtClean="0"/>
              <a:t>血気</a:t>
            </a:r>
            <a:r>
              <a:rPr lang="ja-JP" altLang="ja-JP" sz="1800" dirty="0" smtClean="0"/>
              <a:t>）を力説したが、加速度係数</a:t>
            </a:r>
            <a:r>
              <a:rPr lang="en-US" altLang="ja-JP" sz="1800" i="1" dirty="0" smtClean="0"/>
              <a:t>v</a:t>
            </a:r>
            <a:r>
              <a:rPr lang="ja-JP" altLang="ja-JP" sz="1800" dirty="0" smtClean="0"/>
              <a:t>＞</a:t>
            </a:r>
            <a:r>
              <a:rPr lang="en-US" altLang="ja-JP" sz="1800" dirty="0" smtClean="0"/>
              <a:t>1</a:t>
            </a:r>
            <a:r>
              <a:rPr lang="ja-JP" altLang="ja-JP" sz="1800" dirty="0" smtClean="0"/>
              <a:t>の経済では所得</a:t>
            </a:r>
            <a:r>
              <a:rPr lang="en-US" altLang="ja-JP" sz="1800" i="1" dirty="0" smtClean="0"/>
              <a:t>Y</a:t>
            </a:r>
            <a:r>
              <a:rPr lang="ja-JP" altLang="ja-JP" sz="1800" dirty="0" smtClean="0"/>
              <a:t>の増加以上の誘発投資</a:t>
            </a:r>
            <a:r>
              <a:rPr lang="en-US" altLang="ja-JP" sz="1800" i="1" dirty="0" smtClean="0"/>
              <a:t>I</a:t>
            </a:r>
            <a:r>
              <a:rPr lang="ja-JP" altLang="ja-JP" sz="1800" dirty="0" smtClean="0"/>
              <a:t>が増えて、経済は発散運動に向かうので、まさにアニマル・スピリットが顕現化している状況ともいえる。しかしアニマル・スピリットが突き動かす発散過程は、無限に続くわけではないので、天井や床を考慮して景気循環をアニマル・スピリットと整合的に説明したことは、ケインジアンであったヒックスの真骨頂であったといえよう。</a:t>
            </a:r>
          </a:p>
          <a:p>
            <a:r>
              <a:rPr lang="ja-JP" altLang="ja-JP" sz="1800" dirty="0" smtClean="0"/>
              <a:t>　</a:t>
            </a:r>
            <a:r>
              <a:rPr lang="en-US" altLang="ja-JP" sz="1800" dirty="0" smtClean="0"/>
              <a:t>19-7</a:t>
            </a:r>
            <a:r>
              <a:rPr lang="ja-JP" altLang="ja-JP" sz="1800" dirty="0" smtClean="0"/>
              <a:t>図　ヒックスの玉突き台の理論　　</a:t>
            </a:r>
            <a:r>
              <a:rPr lang="ja-JP" altLang="en-US" sz="1800" dirty="0" smtClean="0"/>
              <a:t>　　　</a:t>
            </a:r>
            <a:r>
              <a:rPr lang="en-US" altLang="ja-JP" sz="1800" dirty="0" smtClean="0"/>
              <a:t>19-8</a:t>
            </a:r>
            <a:r>
              <a:rPr lang="ja-JP" altLang="ja-JP" sz="1800" dirty="0" smtClean="0"/>
              <a:t>図　ヒックスの循環的成長</a:t>
            </a:r>
            <a:endParaRPr lang="ja-JP" altLang="ja-JP" sz="1800" dirty="0"/>
          </a:p>
        </p:txBody>
      </p:sp>
      <p:pic>
        <p:nvPicPr>
          <p:cNvPr id="4" name="図 3"/>
          <p:cNvPicPr/>
          <p:nvPr/>
        </p:nvPicPr>
        <p:blipFill>
          <a:blip r:embed="rId2" cstate="print"/>
          <a:srcRect/>
          <a:stretch>
            <a:fillRect/>
          </a:stretch>
        </p:blipFill>
        <p:spPr bwMode="auto">
          <a:xfrm>
            <a:off x="179512" y="4293096"/>
            <a:ext cx="3528392" cy="2564904"/>
          </a:xfrm>
          <a:prstGeom prst="rect">
            <a:avLst/>
          </a:prstGeom>
          <a:noFill/>
          <a:ln w="9525">
            <a:noFill/>
            <a:miter lim="800000"/>
            <a:headEnd/>
            <a:tailEnd/>
          </a:ln>
        </p:spPr>
      </p:pic>
      <p:pic>
        <p:nvPicPr>
          <p:cNvPr id="5" name="図 4"/>
          <p:cNvPicPr/>
          <p:nvPr/>
        </p:nvPicPr>
        <p:blipFill>
          <a:blip r:embed="rId3" cstate="print"/>
          <a:srcRect/>
          <a:stretch>
            <a:fillRect/>
          </a:stretch>
        </p:blipFill>
        <p:spPr bwMode="auto">
          <a:xfrm>
            <a:off x="5076056" y="4365104"/>
            <a:ext cx="3875924" cy="249289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360039"/>
          </a:xfrm>
        </p:spPr>
        <p:txBody>
          <a:bodyPr>
            <a:normAutofit fontScale="90000"/>
          </a:bodyPr>
          <a:lstStyle/>
          <a:p>
            <a:r>
              <a:rPr lang="ja-JP" altLang="ja-JP" sz="2800" b="1" dirty="0" smtClean="0"/>
              <a:t>６．カルドアの単振動の理論</a:t>
            </a:r>
            <a:endParaRPr lang="ja-JP" altLang="ja-JP" sz="2800" dirty="0"/>
          </a:p>
        </p:txBody>
      </p:sp>
      <p:sp>
        <p:nvSpPr>
          <p:cNvPr id="9219" name="Rectangle 3"/>
          <p:cNvSpPr>
            <a:spLocks noGrp="1" noChangeArrowheads="1"/>
          </p:cNvSpPr>
          <p:nvPr>
            <p:ph idx="1"/>
          </p:nvPr>
        </p:nvSpPr>
        <p:spPr>
          <a:xfrm>
            <a:off x="107504" y="620688"/>
            <a:ext cx="8807896" cy="5932512"/>
          </a:xfrm>
        </p:spPr>
        <p:txBody>
          <a:bodyPr>
            <a:normAutofit lnSpcReduction="10000"/>
          </a:bodyPr>
          <a:lstStyle/>
          <a:p>
            <a:r>
              <a:rPr lang="ja-JP" altLang="ja-JP" sz="1800" i="1" dirty="0" smtClean="0"/>
              <a:t>　</a:t>
            </a:r>
            <a:r>
              <a:rPr lang="ja-JP" altLang="ja-JP" sz="1800" dirty="0" smtClean="0"/>
              <a:t>誘発投資</a:t>
            </a:r>
            <a:r>
              <a:rPr lang="en-US" altLang="ja-JP" sz="1800" i="1" dirty="0" smtClean="0"/>
              <a:t>I</a:t>
            </a:r>
            <a:r>
              <a:rPr lang="ja-JP" altLang="ja-JP" sz="1800" dirty="0" smtClean="0"/>
              <a:t>をもたらす投資関数、加速度原理、所得水準</a:t>
            </a:r>
            <a:r>
              <a:rPr lang="en-US" altLang="ja-JP" sz="1800" i="1" dirty="0" smtClean="0"/>
              <a:t>Y</a:t>
            </a:r>
            <a:r>
              <a:rPr lang="ja-JP" altLang="ja-JP" sz="1800" dirty="0" smtClean="0"/>
              <a:t>そのものに依存する利潤原理。国民生産物</a:t>
            </a:r>
            <a:r>
              <a:rPr lang="en-US" altLang="ja-JP" sz="1800" i="1" dirty="0" smtClean="0"/>
              <a:t>Y</a:t>
            </a:r>
            <a:r>
              <a:rPr lang="ja-JP" altLang="ja-JP" sz="1800" dirty="0" smtClean="0"/>
              <a:t>が増加⇒売上高も利潤も増⇒誘発投資</a:t>
            </a:r>
            <a:r>
              <a:rPr lang="en-US" altLang="ja-JP" sz="1800" i="1" dirty="0" smtClean="0"/>
              <a:t>I</a:t>
            </a:r>
            <a:r>
              <a:rPr lang="ja-JP" altLang="ja-JP" sz="1800" dirty="0" err="1" smtClean="0"/>
              <a:t>も増。</a:t>
            </a:r>
            <a:r>
              <a:rPr lang="ja-JP" altLang="ja-JP" sz="1800" dirty="0" smtClean="0"/>
              <a:t>資本ストックの増加</a:t>
            </a:r>
            <a:r>
              <a:rPr lang="en-US" altLang="ja-JP" sz="1800" i="1" dirty="0" smtClean="0"/>
              <a:t>ΔK</a:t>
            </a:r>
            <a:r>
              <a:rPr lang="ja-JP" altLang="ja-JP" sz="1800" dirty="0" smtClean="0"/>
              <a:t>をもたらす長期では、資本利潤率が低下、投資機会が減る⇒誘発投資</a:t>
            </a:r>
            <a:r>
              <a:rPr lang="en-US" altLang="ja-JP" sz="1800" i="1" dirty="0" smtClean="0"/>
              <a:t>I</a:t>
            </a:r>
            <a:r>
              <a:rPr lang="ja-JP" altLang="ja-JP" sz="1800" dirty="0" err="1" smtClean="0"/>
              <a:t>は減。</a:t>
            </a:r>
            <a:r>
              <a:rPr lang="ja-JP" altLang="ja-JP" sz="1800" dirty="0" smtClean="0"/>
              <a:t>利潤原理の投資関数は、所得</a:t>
            </a:r>
            <a:r>
              <a:rPr lang="en-US" altLang="ja-JP" sz="1800" i="1" dirty="0" smtClean="0"/>
              <a:t>Y</a:t>
            </a:r>
            <a:r>
              <a:rPr lang="ja-JP" altLang="ja-JP" sz="1800" dirty="0" smtClean="0"/>
              <a:t>の増加関数、資本</a:t>
            </a:r>
            <a:r>
              <a:rPr lang="en-US" altLang="ja-JP" sz="1800" i="1" dirty="0" smtClean="0"/>
              <a:t>K</a:t>
            </a:r>
            <a:r>
              <a:rPr lang="ja-JP" altLang="ja-JP" sz="1800" dirty="0" smtClean="0"/>
              <a:t>の減少関数。</a:t>
            </a:r>
          </a:p>
          <a:p>
            <a:r>
              <a:rPr lang="ja-JP" altLang="ja-JP" sz="1800" dirty="0" smtClean="0"/>
              <a:t>　　</a:t>
            </a:r>
            <a:r>
              <a:rPr lang="en-US" altLang="ja-JP" sz="1800" i="1" dirty="0" smtClean="0"/>
              <a:t>I</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 </a:t>
            </a:r>
            <a:r>
              <a:rPr lang="en-US" altLang="ja-JP" sz="1800" i="1" dirty="0" smtClean="0"/>
              <a:t>K</a:t>
            </a:r>
            <a:r>
              <a:rPr lang="en-US" altLang="ja-JP" sz="1800" dirty="0" smtClean="0"/>
              <a:t>)</a:t>
            </a:r>
            <a:r>
              <a:rPr lang="ja-JP" altLang="ja-JP" sz="1800" dirty="0" smtClean="0"/>
              <a:t>　　</a:t>
            </a:r>
            <a:r>
              <a:rPr lang="en-US" altLang="ja-JP" sz="1800" i="1" dirty="0" smtClean="0"/>
              <a:t>∂I</a:t>
            </a:r>
            <a:r>
              <a:rPr lang="en-US" altLang="ja-JP" sz="1800" dirty="0" smtClean="0"/>
              <a:t>/</a:t>
            </a:r>
            <a:r>
              <a:rPr lang="en-US" altLang="ja-JP" sz="1800" i="1" dirty="0" smtClean="0"/>
              <a:t>∂Y</a:t>
            </a:r>
            <a:r>
              <a:rPr lang="ja-JP" altLang="ja-JP" sz="1800" dirty="0" smtClean="0"/>
              <a:t>＞</a:t>
            </a:r>
            <a:r>
              <a:rPr lang="en-US" altLang="ja-JP" sz="1800" dirty="0" smtClean="0"/>
              <a:t>0</a:t>
            </a:r>
            <a:r>
              <a:rPr lang="ja-JP" altLang="ja-JP" sz="1800" dirty="0" smtClean="0"/>
              <a:t>　　</a:t>
            </a:r>
            <a:r>
              <a:rPr lang="en-US" altLang="ja-JP" sz="1800" i="1" dirty="0" smtClean="0"/>
              <a:t>∂I</a:t>
            </a:r>
            <a:r>
              <a:rPr lang="en-US" altLang="ja-JP" sz="1800" dirty="0" smtClean="0"/>
              <a:t>/</a:t>
            </a:r>
            <a:r>
              <a:rPr lang="en-US" altLang="ja-JP" sz="1800" i="1" dirty="0" smtClean="0"/>
              <a:t>∂K</a:t>
            </a:r>
            <a:r>
              <a:rPr lang="ja-JP" altLang="ja-JP" sz="1800" dirty="0" smtClean="0"/>
              <a:t>＜</a:t>
            </a:r>
            <a:r>
              <a:rPr lang="en-US" altLang="ja-JP" sz="1800" dirty="0" smtClean="0"/>
              <a:t>0</a:t>
            </a:r>
            <a:endParaRPr lang="ja-JP" altLang="ja-JP" sz="1800" dirty="0" smtClean="0"/>
          </a:p>
          <a:p>
            <a:r>
              <a:rPr lang="ja-JP" altLang="ja-JP" sz="1800" dirty="0" smtClean="0"/>
              <a:t>　</a:t>
            </a:r>
            <a:r>
              <a:rPr lang="en-US" altLang="ja-JP" sz="1800" i="1" dirty="0" smtClean="0"/>
              <a:t>∂I</a:t>
            </a:r>
            <a:r>
              <a:rPr lang="en-US" altLang="ja-JP" sz="1800" dirty="0" smtClean="0"/>
              <a:t>/</a:t>
            </a:r>
            <a:r>
              <a:rPr lang="en-US" altLang="ja-JP" sz="1800" i="1" dirty="0" smtClean="0"/>
              <a:t>∂Y</a:t>
            </a:r>
            <a:r>
              <a:rPr lang="ja-JP" altLang="ja-JP" sz="1800" dirty="0" smtClean="0"/>
              <a:t>は</a:t>
            </a:r>
            <a:r>
              <a:rPr lang="ja-JP" altLang="ja-JP" sz="1800" b="1" dirty="0" smtClean="0"/>
              <a:t>限界投資性向</a:t>
            </a:r>
            <a:r>
              <a:rPr lang="ja-JP" altLang="ja-JP" sz="1800" dirty="0" smtClean="0"/>
              <a:t>（</a:t>
            </a:r>
            <a:r>
              <a:rPr lang="en-US" altLang="ja-JP" sz="1800" dirty="0" smtClean="0"/>
              <a:t>marginal propensity to invest</a:t>
            </a:r>
            <a:r>
              <a:rPr lang="ja-JP" altLang="ja-JP" sz="1800" dirty="0" smtClean="0"/>
              <a:t>）、</a:t>
            </a:r>
            <a:r>
              <a:rPr lang="en-US" altLang="ja-JP" sz="1800" dirty="0" smtClean="0"/>
              <a:t>19-10</a:t>
            </a:r>
            <a:r>
              <a:rPr lang="ja-JP" altLang="ja-JP" sz="1800" dirty="0" smtClean="0"/>
              <a:t>図のように右上がりの投資曲線の勾配。資本</a:t>
            </a:r>
            <a:r>
              <a:rPr lang="en-US" altLang="ja-JP" sz="1800" dirty="0" smtClean="0"/>
              <a:t>K</a:t>
            </a:r>
            <a:r>
              <a:rPr lang="ja-JP" altLang="ja-JP" sz="1800" dirty="0" smtClean="0"/>
              <a:t>が一定の短期⇒不況の時には投資は低迷、限界投資性向は低、投資曲線</a:t>
            </a:r>
            <a:r>
              <a:rPr lang="en-US" altLang="ja-JP" sz="1800" dirty="0" smtClean="0"/>
              <a:t>I</a:t>
            </a:r>
            <a:r>
              <a:rPr lang="ja-JP" altLang="ja-JP" sz="1800" dirty="0" smtClean="0"/>
              <a:t>の勾配も小。景気回復から好況、投資が上向く、限界投資性向は次第に高、投資曲線の勾配も次第に大。完全雇用、景気が過熱⇒限界投資性向は低下、投資曲線の勾配も小。⇒投資曲線は非線型の</a:t>
            </a:r>
            <a:r>
              <a:rPr lang="en-US" altLang="ja-JP" sz="1800" dirty="0" smtClean="0"/>
              <a:t>S</a:t>
            </a:r>
            <a:r>
              <a:rPr lang="ja-JP" altLang="ja-JP" sz="1800" dirty="0" smtClean="0"/>
              <a:t>字型。</a:t>
            </a:r>
          </a:p>
          <a:p>
            <a:r>
              <a:rPr lang="ja-JP" altLang="ja-JP" sz="1800" dirty="0" smtClean="0"/>
              <a:t>　他方で貯蓄関数</a:t>
            </a:r>
            <a:r>
              <a:rPr lang="en-US" altLang="ja-JP" sz="1800" dirty="0" smtClean="0"/>
              <a:t>S</a:t>
            </a:r>
            <a:r>
              <a:rPr lang="ja-JP" altLang="ja-JP" sz="1800" dirty="0" smtClean="0"/>
              <a:t>は所得の増加関数。</a:t>
            </a:r>
          </a:p>
          <a:p>
            <a:r>
              <a:rPr lang="ja-JP" altLang="ja-JP" sz="1800" dirty="0" smtClean="0"/>
              <a:t>　　</a:t>
            </a:r>
            <a:r>
              <a:rPr lang="en-US" altLang="ja-JP" sz="1800" dirty="0" smtClean="0"/>
              <a:t>S</a:t>
            </a:r>
            <a:r>
              <a:rPr lang="ja-JP" altLang="ja-JP" sz="1800" dirty="0" smtClean="0"/>
              <a:t>＝</a:t>
            </a:r>
            <a:r>
              <a:rPr lang="en-US" altLang="ja-JP" sz="1800" dirty="0" smtClean="0"/>
              <a:t>S(Y)</a:t>
            </a:r>
            <a:r>
              <a:rPr lang="ja-JP" altLang="ja-JP" sz="1800" dirty="0" smtClean="0"/>
              <a:t>　　</a:t>
            </a:r>
            <a:r>
              <a:rPr lang="en-US" altLang="ja-JP" sz="1800" dirty="0" smtClean="0"/>
              <a:t>∂S/∂Y</a:t>
            </a:r>
            <a:r>
              <a:rPr lang="ja-JP" altLang="ja-JP" sz="1800" dirty="0" smtClean="0"/>
              <a:t>＞</a:t>
            </a:r>
            <a:r>
              <a:rPr lang="en-US" altLang="ja-JP" sz="1800" dirty="0" smtClean="0"/>
              <a:t>0</a:t>
            </a:r>
            <a:endParaRPr lang="ja-JP" altLang="ja-JP" sz="1800" dirty="0" smtClean="0"/>
          </a:p>
          <a:p>
            <a:r>
              <a:rPr lang="ja-JP" altLang="ja-JP" sz="1800" dirty="0" smtClean="0"/>
              <a:t>　</a:t>
            </a:r>
            <a:r>
              <a:rPr lang="en-US" altLang="ja-JP" sz="1800" dirty="0" smtClean="0"/>
              <a:t>∂S/∂Y</a:t>
            </a:r>
            <a:r>
              <a:rPr lang="ja-JP" altLang="ja-JP" sz="1800" dirty="0" smtClean="0"/>
              <a:t>は</a:t>
            </a:r>
            <a:r>
              <a:rPr lang="ja-JP" altLang="ja-JP" sz="1800" b="1" dirty="0" smtClean="0"/>
              <a:t>限界貯蓄性向</a:t>
            </a:r>
            <a:r>
              <a:rPr lang="ja-JP" altLang="ja-JP" sz="1800" dirty="0" smtClean="0"/>
              <a:t>（</a:t>
            </a:r>
            <a:r>
              <a:rPr lang="en-US" altLang="ja-JP" sz="1800" dirty="0" smtClean="0"/>
              <a:t>marginal propensity to save</a:t>
            </a:r>
            <a:r>
              <a:rPr lang="ja-JP" altLang="ja-JP" sz="1800" dirty="0" smtClean="0"/>
              <a:t>）、</a:t>
            </a:r>
            <a:r>
              <a:rPr lang="en-US" altLang="ja-JP" sz="1800" dirty="0" smtClean="0"/>
              <a:t>19-9</a:t>
            </a:r>
            <a:r>
              <a:rPr lang="ja-JP" altLang="ja-JP" sz="1800" dirty="0" smtClean="0"/>
              <a:t>図のように右上がりの貯蓄曲線の勾配。限界貯蓄性向は景気の各局面で不変や貯蓄曲線の勾配も一定</a:t>
            </a:r>
          </a:p>
          <a:p>
            <a:r>
              <a:rPr lang="ja-JP" altLang="ja-JP" sz="1800" dirty="0" smtClean="0"/>
              <a:t>貯蓄</a:t>
            </a:r>
            <a:r>
              <a:rPr lang="en-US" altLang="ja-JP" sz="1800" i="1" dirty="0" smtClean="0"/>
              <a:t>S</a:t>
            </a:r>
            <a:r>
              <a:rPr lang="ja-JP" altLang="ja-JP" sz="1800" dirty="0" smtClean="0"/>
              <a:t>＝投資</a:t>
            </a:r>
            <a:r>
              <a:rPr lang="en-US" altLang="ja-JP" sz="1800" i="1" dirty="0" smtClean="0"/>
              <a:t>I</a:t>
            </a:r>
            <a:r>
              <a:rPr lang="ja-JP" altLang="ja-JP" sz="1800" dirty="0" smtClean="0"/>
              <a:t>の生産物市場均衡⇒</a:t>
            </a:r>
            <a:r>
              <a:rPr lang="en-US" altLang="ja-JP" sz="1800" i="1" dirty="0" smtClean="0"/>
              <a:t>E</a:t>
            </a:r>
            <a:r>
              <a:rPr lang="en-US" altLang="ja-JP" sz="1800" baseline="-25000" dirty="0" smtClean="0"/>
              <a:t>0</a:t>
            </a:r>
            <a:r>
              <a:rPr lang="ja-JP" altLang="ja-JP" sz="1800" dirty="0" err="1" smtClean="0"/>
              <a:t>、</a:t>
            </a:r>
            <a:r>
              <a:rPr lang="en-US" altLang="ja-JP" sz="1800" i="1" dirty="0" smtClean="0"/>
              <a:t>E</a:t>
            </a:r>
            <a:r>
              <a:rPr lang="en-US" altLang="ja-JP" sz="1800" baseline="-25000" dirty="0" smtClean="0"/>
              <a:t>1</a:t>
            </a:r>
            <a:r>
              <a:rPr lang="ja-JP" altLang="ja-JP" sz="1800" dirty="0" err="1" smtClean="0"/>
              <a:t>、</a:t>
            </a:r>
            <a:r>
              <a:rPr lang="en-US" altLang="ja-JP" sz="1800" i="1" dirty="0" smtClean="0"/>
              <a:t>E</a:t>
            </a:r>
            <a:r>
              <a:rPr lang="en-US" altLang="ja-JP" sz="1800" baseline="-25000" dirty="0" smtClean="0"/>
              <a:t>2</a:t>
            </a:r>
            <a:r>
              <a:rPr lang="ja-JP" altLang="ja-JP" sz="1800" dirty="0" smtClean="0"/>
              <a:t>と</a:t>
            </a:r>
            <a:r>
              <a:rPr lang="en-US" altLang="ja-JP" sz="1800" dirty="0" smtClean="0"/>
              <a:t>3</a:t>
            </a:r>
            <a:r>
              <a:rPr lang="ja-JP" altLang="ja-JP" sz="1800" dirty="0" smtClean="0"/>
              <a:t>つ。不況時の均衡点</a:t>
            </a:r>
            <a:r>
              <a:rPr lang="en-US" altLang="ja-JP" sz="1800" i="1" dirty="0" smtClean="0"/>
              <a:t>E</a:t>
            </a:r>
            <a:r>
              <a:rPr lang="en-US" altLang="ja-JP" sz="1800" baseline="-25000" dirty="0" smtClean="0"/>
              <a:t>0</a:t>
            </a:r>
            <a:r>
              <a:rPr lang="ja-JP" altLang="ja-JP" sz="1800" dirty="0" smtClean="0"/>
              <a:t>の近傍では、左側の</a:t>
            </a:r>
            <a:r>
              <a:rPr lang="en-US" altLang="ja-JP" sz="1800" i="1" dirty="0" smtClean="0"/>
              <a:t>Y</a:t>
            </a:r>
            <a:r>
              <a:rPr lang="ja-JP" altLang="ja-JP" sz="1800" dirty="0" smtClean="0"/>
              <a:t>＜</a:t>
            </a:r>
            <a:r>
              <a:rPr lang="en-US" altLang="ja-JP" sz="1800" i="1" dirty="0" smtClean="0"/>
              <a:t>Y</a:t>
            </a:r>
            <a:r>
              <a:rPr lang="en-US" altLang="ja-JP" sz="1800" baseline="-25000" dirty="0" smtClean="0"/>
              <a:t>0</a:t>
            </a:r>
            <a:r>
              <a:rPr lang="ja-JP" altLang="ja-JP" sz="1800" dirty="0" smtClean="0"/>
              <a:t>の場合、</a:t>
            </a:r>
            <a:r>
              <a:rPr lang="en-US" altLang="ja-JP" sz="1800" i="1" dirty="0" smtClean="0"/>
              <a:t>I</a:t>
            </a:r>
            <a:r>
              <a:rPr lang="ja-JP" altLang="ja-JP" sz="1800" dirty="0" smtClean="0"/>
              <a:t>＞</a:t>
            </a:r>
            <a:r>
              <a:rPr lang="en-US" altLang="ja-JP" sz="1800" i="1" dirty="0" smtClean="0"/>
              <a:t>S</a:t>
            </a:r>
            <a:r>
              <a:rPr lang="ja-JP" altLang="ja-JP" sz="1800" dirty="0" smtClean="0"/>
              <a:t>で所得</a:t>
            </a:r>
            <a:r>
              <a:rPr lang="en-US" altLang="ja-JP" sz="1800" i="1" dirty="0" smtClean="0"/>
              <a:t>Y</a:t>
            </a:r>
            <a:r>
              <a:rPr lang="ja-JP" altLang="ja-JP" sz="1800" dirty="0" smtClean="0"/>
              <a:t>は増え、右側の</a:t>
            </a:r>
            <a:r>
              <a:rPr lang="en-US" altLang="ja-JP" sz="1800" i="1" dirty="0" smtClean="0"/>
              <a:t>Y</a:t>
            </a:r>
            <a:r>
              <a:rPr lang="en-US" altLang="ja-JP" sz="1800" baseline="-25000" dirty="0" smtClean="0"/>
              <a:t>0</a:t>
            </a:r>
            <a:r>
              <a:rPr lang="ja-JP" altLang="ja-JP" sz="1800" dirty="0" smtClean="0"/>
              <a:t>＜</a:t>
            </a:r>
            <a:r>
              <a:rPr lang="en-US" altLang="ja-JP" sz="1800" i="1" dirty="0" smtClean="0"/>
              <a:t>Y</a:t>
            </a:r>
            <a:r>
              <a:rPr lang="ja-JP" altLang="ja-JP" sz="1800" dirty="0" smtClean="0"/>
              <a:t>の場合、</a:t>
            </a:r>
            <a:r>
              <a:rPr lang="en-US" altLang="ja-JP" sz="1800" i="1" dirty="0" smtClean="0"/>
              <a:t>I</a:t>
            </a:r>
            <a:r>
              <a:rPr lang="ja-JP" altLang="ja-JP" sz="1800" dirty="0" smtClean="0"/>
              <a:t>＜</a:t>
            </a:r>
            <a:r>
              <a:rPr lang="en-US" altLang="ja-JP" sz="1800" i="1" dirty="0" smtClean="0"/>
              <a:t>S</a:t>
            </a:r>
            <a:r>
              <a:rPr lang="ja-JP" altLang="ja-JP" sz="1800" dirty="0" smtClean="0"/>
              <a:t>で所得</a:t>
            </a:r>
            <a:r>
              <a:rPr lang="en-US" altLang="ja-JP" sz="1800" i="1" dirty="0" smtClean="0"/>
              <a:t>Y</a:t>
            </a:r>
            <a:r>
              <a:rPr lang="ja-JP" altLang="ja-JP" sz="1800" dirty="0" smtClean="0"/>
              <a:t>は減る⇒均衡点</a:t>
            </a:r>
            <a:r>
              <a:rPr lang="en-US" altLang="ja-JP" sz="1800" i="1" dirty="0" smtClean="0"/>
              <a:t>E</a:t>
            </a:r>
            <a:r>
              <a:rPr lang="en-US" altLang="ja-JP" sz="1800" baseline="-25000" dirty="0" smtClean="0"/>
              <a:t>0</a:t>
            </a:r>
            <a:r>
              <a:rPr lang="ja-JP" altLang="ja-JP" sz="1800" dirty="0" smtClean="0"/>
              <a:t>へ向かって安定的に収束。景気過熱時の均衡点</a:t>
            </a:r>
            <a:r>
              <a:rPr lang="en-US" altLang="ja-JP" sz="1800" i="1" dirty="0" smtClean="0"/>
              <a:t>E</a:t>
            </a:r>
            <a:r>
              <a:rPr lang="en-US" altLang="ja-JP" sz="1800" baseline="-25000" dirty="0" smtClean="0"/>
              <a:t>2</a:t>
            </a:r>
            <a:r>
              <a:rPr lang="ja-JP" altLang="ja-JP" sz="1800" dirty="0" smtClean="0"/>
              <a:t>の近傍、同様に均衡点</a:t>
            </a:r>
            <a:r>
              <a:rPr lang="en-US" altLang="ja-JP" sz="1800" i="1" dirty="0" smtClean="0"/>
              <a:t>E</a:t>
            </a:r>
            <a:r>
              <a:rPr lang="en-US" altLang="ja-JP" sz="1800" baseline="-25000" dirty="0" smtClean="0"/>
              <a:t>2</a:t>
            </a:r>
            <a:r>
              <a:rPr lang="ja-JP" altLang="ja-JP" sz="1800" dirty="0" smtClean="0"/>
              <a:t>へ向かって安定的に収束。その中間の均衡点</a:t>
            </a:r>
            <a:r>
              <a:rPr lang="en-US" altLang="ja-JP" sz="1800" i="1" dirty="0" smtClean="0"/>
              <a:t>E</a:t>
            </a:r>
            <a:r>
              <a:rPr lang="en-US" altLang="ja-JP" sz="1800" baseline="-25000" dirty="0" smtClean="0"/>
              <a:t>1</a:t>
            </a:r>
            <a:r>
              <a:rPr lang="ja-JP" altLang="ja-JP" sz="1800" dirty="0" smtClean="0"/>
              <a:t>では、左側の</a:t>
            </a:r>
            <a:r>
              <a:rPr lang="en-US" altLang="ja-JP" sz="1800" i="1" dirty="0" smtClean="0"/>
              <a:t>Y</a:t>
            </a:r>
            <a:r>
              <a:rPr lang="ja-JP" altLang="ja-JP" sz="1800" dirty="0" smtClean="0"/>
              <a:t>＜</a:t>
            </a:r>
            <a:r>
              <a:rPr lang="en-US" altLang="ja-JP" sz="1800" i="1" dirty="0" smtClean="0"/>
              <a:t>Y</a:t>
            </a:r>
            <a:r>
              <a:rPr lang="en-US" altLang="ja-JP" sz="1800" baseline="-25000" dirty="0" smtClean="0"/>
              <a:t>1</a:t>
            </a:r>
            <a:r>
              <a:rPr lang="ja-JP" altLang="ja-JP" sz="1800" dirty="0" smtClean="0"/>
              <a:t>の場合、</a:t>
            </a:r>
            <a:r>
              <a:rPr lang="en-US" altLang="ja-JP" sz="1800" i="1" dirty="0" smtClean="0"/>
              <a:t>I</a:t>
            </a:r>
            <a:r>
              <a:rPr lang="ja-JP" altLang="ja-JP" sz="1800" dirty="0" smtClean="0"/>
              <a:t>＜</a:t>
            </a:r>
            <a:r>
              <a:rPr lang="en-US" altLang="ja-JP" sz="1800" i="1" dirty="0" smtClean="0"/>
              <a:t>S</a:t>
            </a:r>
            <a:r>
              <a:rPr lang="ja-JP" altLang="ja-JP" sz="1800" dirty="0" smtClean="0"/>
              <a:t>で所得</a:t>
            </a:r>
            <a:r>
              <a:rPr lang="en-US" altLang="ja-JP" sz="1800" i="1" dirty="0" smtClean="0"/>
              <a:t>Y</a:t>
            </a:r>
            <a:r>
              <a:rPr lang="ja-JP" altLang="ja-JP" sz="1800" dirty="0" smtClean="0"/>
              <a:t>は減り、右側の</a:t>
            </a:r>
            <a:r>
              <a:rPr lang="en-US" altLang="ja-JP" sz="1800" i="1" dirty="0" smtClean="0"/>
              <a:t>Y</a:t>
            </a:r>
            <a:r>
              <a:rPr lang="en-US" altLang="ja-JP" sz="1800" baseline="-25000" dirty="0" smtClean="0"/>
              <a:t>1</a:t>
            </a:r>
            <a:r>
              <a:rPr lang="ja-JP" altLang="ja-JP" sz="1800" dirty="0" smtClean="0"/>
              <a:t>＜</a:t>
            </a:r>
            <a:r>
              <a:rPr lang="en-US" altLang="ja-JP" sz="1800" i="1" dirty="0" smtClean="0"/>
              <a:t>Y</a:t>
            </a:r>
            <a:r>
              <a:rPr lang="ja-JP" altLang="ja-JP" sz="1800" dirty="0" smtClean="0"/>
              <a:t>の場合、</a:t>
            </a:r>
            <a:r>
              <a:rPr lang="en-US" altLang="ja-JP" sz="1800" i="1" dirty="0" smtClean="0"/>
              <a:t>I</a:t>
            </a:r>
            <a:r>
              <a:rPr lang="ja-JP" altLang="ja-JP" sz="1800" dirty="0" smtClean="0"/>
              <a:t>＞</a:t>
            </a:r>
            <a:r>
              <a:rPr lang="en-US" altLang="ja-JP" sz="1800" i="1" dirty="0" smtClean="0"/>
              <a:t>S</a:t>
            </a:r>
            <a:r>
              <a:rPr lang="ja-JP" altLang="ja-JP" sz="1800" dirty="0" smtClean="0"/>
              <a:t>で所得</a:t>
            </a:r>
            <a:r>
              <a:rPr lang="en-US" altLang="ja-JP" sz="1800" i="1" dirty="0" smtClean="0"/>
              <a:t>Y</a:t>
            </a:r>
            <a:r>
              <a:rPr lang="ja-JP" altLang="ja-JP" sz="1800" dirty="0" smtClean="0"/>
              <a:t>は増える⇒均衡点</a:t>
            </a:r>
            <a:r>
              <a:rPr lang="en-US" altLang="ja-JP" sz="1800" i="1" dirty="0" smtClean="0"/>
              <a:t>E</a:t>
            </a:r>
            <a:r>
              <a:rPr lang="en-US" altLang="ja-JP" sz="1800" baseline="-25000" dirty="0" smtClean="0"/>
              <a:t>1</a:t>
            </a:r>
            <a:r>
              <a:rPr lang="ja-JP" altLang="ja-JP" sz="1800" dirty="0" smtClean="0"/>
              <a:t>から不安定に発散。景気回復時に下から</a:t>
            </a:r>
            <a:r>
              <a:rPr lang="en-US" altLang="ja-JP" sz="1800" i="1" dirty="0" smtClean="0"/>
              <a:t>E</a:t>
            </a:r>
            <a:r>
              <a:rPr lang="en-US" altLang="ja-JP" sz="1800" baseline="-25000" dirty="0" smtClean="0"/>
              <a:t>1</a:t>
            </a:r>
            <a:r>
              <a:rPr lang="ja-JP" altLang="ja-JP" sz="1800" dirty="0" smtClean="0"/>
              <a:t>点を通過すれば、投資も所得もさらに増えて発散。また景気後退時に上から</a:t>
            </a:r>
            <a:r>
              <a:rPr lang="en-US" altLang="ja-JP" sz="1800" i="1" dirty="0" smtClean="0"/>
              <a:t>E</a:t>
            </a:r>
            <a:r>
              <a:rPr lang="en-US" altLang="ja-JP" sz="1800" baseline="-25000" dirty="0" smtClean="0"/>
              <a:t>1</a:t>
            </a:r>
            <a:r>
              <a:rPr lang="ja-JP" altLang="ja-JP" sz="1800" dirty="0" smtClean="0"/>
              <a:t>点を通過すれば、投資も所得もさらに減って発散。</a:t>
            </a:r>
            <a:endParaRPr lang="ja-JP" altLang="ja-JP"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360039"/>
          </a:xfrm>
        </p:spPr>
        <p:txBody>
          <a:bodyPr>
            <a:normAutofit fontScale="90000"/>
          </a:bodyPr>
          <a:lstStyle/>
          <a:p>
            <a:r>
              <a:rPr lang="ja-JP" altLang="ja-JP" sz="2800" b="1" dirty="0" smtClean="0"/>
              <a:t>６</a:t>
            </a:r>
            <a:r>
              <a:rPr lang="en-US" altLang="ja-JP" sz="2800" b="1" dirty="0" smtClean="0"/>
              <a:t>B</a:t>
            </a:r>
            <a:r>
              <a:rPr lang="ja-JP" altLang="ja-JP" sz="2800" b="1" dirty="0" err="1" smtClean="0"/>
              <a:t>．</a:t>
            </a:r>
            <a:r>
              <a:rPr lang="ja-JP" altLang="ja-JP" sz="2800" b="1" dirty="0" smtClean="0"/>
              <a:t>カルドアの単振動の理論</a:t>
            </a:r>
            <a:endParaRPr lang="ja-JP" altLang="ja-JP" sz="2800" dirty="0"/>
          </a:p>
        </p:txBody>
      </p:sp>
      <p:sp>
        <p:nvSpPr>
          <p:cNvPr id="9219" name="Rectangle 3"/>
          <p:cNvSpPr>
            <a:spLocks noGrp="1" noChangeArrowheads="1"/>
          </p:cNvSpPr>
          <p:nvPr>
            <p:ph idx="1"/>
          </p:nvPr>
        </p:nvSpPr>
        <p:spPr>
          <a:xfrm>
            <a:off x="107504" y="620688"/>
            <a:ext cx="8807896" cy="5932512"/>
          </a:xfrm>
        </p:spPr>
        <p:txBody>
          <a:bodyPr>
            <a:normAutofit lnSpcReduction="10000"/>
          </a:bodyPr>
          <a:lstStyle/>
          <a:p>
            <a:r>
              <a:rPr lang="ja-JP" altLang="ja-JP" sz="1800" dirty="0" smtClean="0"/>
              <a:t>　</a:t>
            </a:r>
            <a:r>
              <a:rPr lang="en-US" altLang="ja-JP" sz="1800" dirty="0" smtClean="0"/>
              <a:t>19-9</a:t>
            </a:r>
            <a:r>
              <a:rPr lang="ja-JP" altLang="ja-JP" sz="1800" dirty="0" smtClean="0"/>
              <a:t>図　利潤原理の投資関数　　　　　</a:t>
            </a:r>
            <a:r>
              <a:rPr lang="en-US" altLang="ja-JP" sz="1800" dirty="0" smtClean="0"/>
              <a:t>19-10</a:t>
            </a:r>
            <a:r>
              <a:rPr lang="ja-JP" altLang="ja-JP" sz="1800" dirty="0" smtClean="0"/>
              <a:t>図　カルドアの循環論</a:t>
            </a:r>
            <a:endParaRPr lang="en-US" altLang="ja-JP" sz="1800" dirty="0" smtClean="0"/>
          </a:p>
          <a:p>
            <a:endParaRPr lang="en-US" altLang="ja-JP" sz="1800" dirty="0" smtClean="0"/>
          </a:p>
          <a:p>
            <a:endParaRPr lang="en-US" altLang="ja-JP" sz="1800" dirty="0" smtClean="0"/>
          </a:p>
          <a:p>
            <a:endParaRPr lang="en-US" altLang="ja-JP" sz="1800" dirty="0" smtClean="0"/>
          </a:p>
          <a:p>
            <a:endParaRPr lang="en-US" altLang="ja-JP" sz="1800" dirty="0" smtClean="0"/>
          </a:p>
          <a:p>
            <a:endParaRPr lang="en-US" altLang="ja-JP" sz="1800" dirty="0" smtClean="0"/>
          </a:p>
          <a:p>
            <a:endParaRPr lang="en-US" altLang="ja-JP" sz="1800" dirty="0" smtClean="0"/>
          </a:p>
          <a:p>
            <a:endParaRPr lang="en-US" altLang="ja-JP" sz="1800" dirty="0" smtClean="0"/>
          </a:p>
          <a:p>
            <a:endParaRPr lang="en-US" altLang="ja-JP" sz="1800" dirty="0" smtClean="0"/>
          </a:p>
          <a:p>
            <a:r>
              <a:rPr lang="ja-JP" altLang="ja-JP" sz="1800" dirty="0" smtClean="0"/>
              <a:t>　</a:t>
            </a:r>
            <a:r>
              <a:rPr lang="ja-JP" altLang="ja-JP" sz="1800" b="1" dirty="0" smtClean="0"/>
              <a:t>カルドア</a:t>
            </a:r>
            <a:r>
              <a:rPr lang="ja-JP" altLang="ja-JP" sz="1800" dirty="0" smtClean="0"/>
              <a:t>（</a:t>
            </a:r>
            <a:r>
              <a:rPr lang="en-US" altLang="ja-JP" sz="1800" dirty="0" smtClean="0"/>
              <a:t>Nicholas </a:t>
            </a:r>
            <a:r>
              <a:rPr lang="en-US" altLang="ja-JP" sz="1800" dirty="0" err="1" smtClean="0"/>
              <a:t>Kaldor</a:t>
            </a:r>
            <a:r>
              <a:rPr lang="ja-JP" altLang="ja-JP" sz="1800" dirty="0" smtClean="0"/>
              <a:t>）は利潤原理の投資関数に基づく景気循環を説明</a:t>
            </a:r>
          </a:p>
          <a:p>
            <a:r>
              <a:rPr lang="ja-JP" altLang="ja-JP" sz="1800" dirty="0" smtClean="0"/>
              <a:t>貯蓄</a:t>
            </a:r>
            <a:r>
              <a:rPr lang="en-US" altLang="ja-JP" sz="1800" i="1" dirty="0" smtClean="0"/>
              <a:t>S</a:t>
            </a:r>
            <a:r>
              <a:rPr lang="ja-JP" altLang="ja-JP" sz="1800" dirty="0" smtClean="0"/>
              <a:t>と投資</a:t>
            </a:r>
            <a:r>
              <a:rPr lang="en-US" altLang="ja-JP" sz="1800" i="1" dirty="0" smtClean="0"/>
              <a:t>I</a:t>
            </a:r>
            <a:r>
              <a:rPr lang="ja-JP" altLang="ja-JP" sz="1800" dirty="0" err="1" smtClean="0"/>
              <a:t>とが均</a:t>
            </a:r>
            <a:r>
              <a:rPr lang="ja-JP" altLang="ja-JP" sz="1800" dirty="0" smtClean="0"/>
              <a:t>等する均衡点</a:t>
            </a:r>
            <a:r>
              <a:rPr lang="en-US" altLang="ja-JP" sz="1800" i="1" dirty="0" smtClean="0"/>
              <a:t>E</a:t>
            </a:r>
            <a:r>
              <a:rPr lang="en-US" altLang="ja-JP" sz="1800" baseline="-25000" dirty="0" smtClean="0"/>
              <a:t>0</a:t>
            </a:r>
            <a:r>
              <a:rPr lang="ja-JP" altLang="ja-JP" sz="1800" dirty="0" smtClean="0"/>
              <a:t>からスタート⇒右側では投資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投資が増えて所得</a:t>
            </a:r>
            <a:r>
              <a:rPr lang="en-US" altLang="ja-JP" sz="1800" i="1" dirty="0" smtClean="0"/>
              <a:t>Y</a:t>
            </a:r>
            <a:r>
              <a:rPr lang="ja-JP" altLang="ja-JP" sz="1800" dirty="0" smtClean="0"/>
              <a:t>が増加、投資曲線</a:t>
            </a:r>
            <a:r>
              <a:rPr lang="en-US" altLang="ja-JP" sz="1800" i="1" dirty="0" smtClean="0"/>
              <a:t>I</a:t>
            </a:r>
            <a:r>
              <a:rPr lang="ja-JP" altLang="ja-JP" sz="1800" dirty="0" smtClean="0"/>
              <a:t>上を景気回復。好況となって均衡点</a:t>
            </a:r>
            <a:r>
              <a:rPr lang="en-US" altLang="ja-JP" sz="1800" i="1" dirty="0" smtClean="0"/>
              <a:t>E</a:t>
            </a:r>
            <a:r>
              <a:rPr lang="en-US" altLang="ja-JP" sz="1800" baseline="-25000" dirty="0" smtClean="0"/>
              <a:t>1</a:t>
            </a:r>
            <a:r>
              <a:rPr lang="ja-JP" altLang="ja-JP" sz="1800" dirty="0" smtClean="0"/>
              <a:t>に到達、その右側では投資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投資が減って所得</a:t>
            </a:r>
            <a:r>
              <a:rPr lang="en-US" altLang="ja-JP" sz="1800" i="1" dirty="0" smtClean="0"/>
              <a:t>Y</a:t>
            </a:r>
            <a:r>
              <a:rPr lang="ja-JP" altLang="ja-JP" sz="1800" dirty="0" smtClean="0"/>
              <a:t>が減少、均衡点</a:t>
            </a:r>
            <a:r>
              <a:rPr lang="en-US" altLang="ja-JP" sz="1800" i="1" dirty="0" smtClean="0"/>
              <a:t>E</a:t>
            </a:r>
            <a:r>
              <a:rPr lang="en-US" altLang="ja-JP" sz="1800" baseline="-25000" dirty="0" smtClean="0"/>
              <a:t>1</a:t>
            </a:r>
            <a:r>
              <a:rPr lang="ja-JP" altLang="ja-JP" sz="1800" dirty="0" smtClean="0"/>
              <a:t>が上限の</a:t>
            </a:r>
            <a:r>
              <a:rPr lang="ja-JP" altLang="ja-JP" sz="1800" b="1" dirty="0" smtClean="0"/>
              <a:t>天井、</a:t>
            </a:r>
            <a:r>
              <a:rPr lang="ja-JP" altLang="ja-JP" sz="1800" dirty="0" smtClean="0"/>
              <a:t>ここに留まる。</a:t>
            </a:r>
          </a:p>
          <a:p>
            <a:r>
              <a:rPr lang="ja-JP" altLang="ja-JP" sz="1800" dirty="0" smtClean="0"/>
              <a:t>長期的には投資</a:t>
            </a:r>
            <a:r>
              <a:rPr lang="en-US" altLang="ja-JP" sz="1800" i="1" dirty="0" smtClean="0"/>
              <a:t>I</a:t>
            </a:r>
            <a:r>
              <a:rPr lang="ja-JP" altLang="ja-JP" sz="1800" dirty="0" err="1" smtClean="0"/>
              <a:t>は資</a:t>
            </a:r>
            <a:r>
              <a:rPr lang="ja-JP" altLang="ja-JP" sz="1800" dirty="0" smtClean="0"/>
              <a:t>本ストックの増加</a:t>
            </a:r>
            <a:r>
              <a:rPr lang="en-US" altLang="ja-JP" sz="1800" i="1" dirty="0" smtClean="0"/>
              <a:t>ΔK</a:t>
            </a:r>
            <a:r>
              <a:rPr lang="ja-JP" altLang="ja-JP" sz="1800" dirty="0" err="1" smtClean="0"/>
              <a:t>、</a:t>
            </a:r>
            <a:r>
              <a:rPr lang="ja-JP" altLang="ja-JP" sz="1800" dirty="0" smtClean="0"/>
              <a:t>売上高がそれ以上に増えない限りは資本利潤率が低下、</a:t>
            </a:r>
            <a:r>
              <a:rPr lang="en-US" altLang="ja-JP" sz="1800" dirty="0" smtClean="0"/>
              <a:t>19-10</a:t>
            </a:r>
            <a:r>
              <a:rPr lang="ja-JP" altLang="ja-JP" sz="1800" dirty="0" smtClean="0"/>
              <a:t>図のように投資曲線は</a:t>
            </a:r>
            <a:r>
              <a:rPr lang="en-US" altLang="ja-JP" sz="1800" i="1" dirty="0" smtClean="0"/>
              <a:t>I</a:t>
            </a:r>
            <a:r>
              <a:rPr lang="en-US" altLang="ja-JP" sz="1800" baseline="-25000" dirty="0" smtClean="0"/>
              <a:t>0</a:t>
            </a:r>
            <a:r>
              <a:rPr lang="ja-JP" altLang="ja-JP" sz="1800" dirty="0" smtClean="0"/>
              <a:t>から</a:t>
            </a:r>
            <a:r>
              <a:rPr lang="en-US" altLang="ja-JP" sz="1800" i="1" dirty="0" smtClean="0"/>
              <a:t>I</a:t>
            </a:r>
            <a:r>
              <a:rPr lang="en-US" altLang="ja-JP" sz="1800" baseline="-25000" dirty="0" smtClean="0"/>
              <a:t>1</a:t>
            </a:r>
            <a:r>
              <a:rPr lang="ja-JP" altLang="ja-JP" sz="1800" dirty="0" err="1" smtClean="0"/>
              <a:t>へと</a:t>
            </a:r>
            <a:r>
              <a:rPr lang="ja-JP" altLang="ja-JP" sz="1800" dirty="0" smtClean="0"/>
              <a:t>下方シフト。均衡点</a:t>
            </a:r>
            <a:r>
              <a:rPr lang="en-US" altLang="ja-JP" sz="1800" i="1" dirty="0" smtClean="0"/>
              <a:t>E</a:t>
            </a:r>
            <a:r>
              <a:rPr lang="en-US" altLang="ja-JP" sz="1800" baseline="-25000" dirty="0" smtClean="0"/>
              <a:t>2</a:t>
            </a:r>
            <a:r>
              <a:rPr lang="ja-JP" altLang="ja-JP" sz="1800" dirty="0" smtClean="0"/>
              <a:t>の右側では投資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投資が減って所得</a:t>
            </a:r>
            <a:r>
              <a:rPr lang="en-US" altLang="ja-JP" sz="1800" i="1" dirty="0" smtClean="0"/>
              <a:t>Y</a:t>
            </a:r>
            <a:r>
              <a:rPr lang="ja-JP" altLang="ja-JP" sz="1800" dirty="0" smtClean="0"/>
              <a:t>が減少、均衡点</a:t>
            </a:r>
            <a:r>
              <a:rPr lang="en-US" altLang="ja-JP" sz="1800" i="1" dirty="0" smtClean="0"/>
              <a:t>E</a:t>
            </a:r>
            <a:r>
              <a:rPr lang="en-US" altLang="ja-JP" sz="1800" baseline="-25000" dirty="0" smtClean="0"/>
              <a:t>2</a:t>
            </a:r>
            <a:r>
              <a:rPr lang="ja-JP" altLang="ja-JP" sz="1800" dirty="0" err="1" smtClean="0"/>
              <a:t>まで</a:t>
            </a:r>
            <a:r>
              <a:rPr lang="ja-JP" altLang="ja-JP" sz="1800" dirty="0" smtClean="0"/>
              <a:t>景気後退。左側では、やはり投資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投資が減って所得</a:t>
            </a:r>
            <a:r>
              <a:rPr lang="en-US" altLang="ja-JP" sz="1800" i="1" dirty="0" smtClean="0"/>
              <a:t>Y</a:t>
            </a:r>
            <a:r>
              <a:rPr lang="ja-JP" altLang="ja-JP" sz="1800" dirty="0" smtClean="0"/>
              <a:t>が減少、さらに不況となって均衡点</a:t>
            </a:r>
            <a:r>
              <a:rPr lang="en-US" altLang="ja-JP" sz="1800" i="1" dirty="0" smtClean="0"/>
              <a:t>E</a:t>
            </a:r>
            <a:r>
              <a:rPr lang="en-US" altLang="ja-JP" sz="1800" baseline="-25000" dirty="0" smtClean="0"/>
              <a:t>3</a:t>
            </a:r>
            <a:r>
              <a:rPr lang="ja-JP" altLang="ja-JP" sz="1800" dirty="0" err="1" smtClean="0"/>
              <a:t>まで</a:t>
            </a:r>
            <a:r>
              <a:rPr lang="ja-JP" altLang="ja-JP" sz="1800" dirty="0" smtClean="0"/>
              <a:t>到達。右側では投資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投資が増えて所得</a:t>
            </a:r>
            <a:r>
              <a:rPr lang="en-US" altLang="ja-JP" sz="1800" i="1" dirty="0" smtClean="0"/>
              <a:t>Y</a:t>
            </a:r>
            <a:r>
              <a:rPr lang="ja-JP" altLang="ja-JP" sz="1800" dirty="0" smtClean="0"/>
              <a:t>が増加、均衡点</a:t>
            </a:r>
            <a:r>
              <a:rPr lang="en-US" altLang="ja-JP" sz="1800" i="1" dirty="0" smtClean="0"/>
              <a:t>E</a:t>
            </a:r>
            <a:r>
              <a:rPr lang="en-US" altLang="ja-JP" sz="1800" baseline="-25000" dirty="0" smtClean="0"/>
              <a:t>3</a:t>
            </a:r>
            <a:r>
              <a:rPr lang="ja-JP" altLang="ja-JP" sz="1800" dirty="0" smtClean="0"/>
              <a:t>が下限の</a:t>
            </a:r>
            <a:r>
              <a:rPr lang="ja-JP" altLang="ja-JP" sz="1800" b="1" dirty="0" smtClean="0"/>
              <a:t>床、</a:t>
            </a:r>
            <a:r>
              <a:rPr lang="ja-JP" altLang="ja-JP" sz="1800" dirty="0" smtClean="0"/>
              <a:t>ここに留まる。</a:t>
            </a:r>
          </a:p>
          <a:p>
            <a:endParaRPr lang="ja-JP" altLang="ja-JP" sz="1800" dirty="0"/>
          </a:p>
        </p:txBody>
      </p:sp>
      <p:pic>
        <p:nvPicPr>
          <p:cNvPr id="4" name="図 3"/>
          <p:cNvPicPr/>
          <p:nvPr/>
        </p:nvPicPr>
        <p:blipFill>
          <a:blip r:embed="rId2" cstate="print"/>
          <a:srcRect/>
          <a:stretch>
            <a:fillRect/>
          </a:stretch>
        </p:blipFill>
        <p:spPr bwMode="auto">
          <a:xfrm>
            <a:off x="179512" y="1196752"/>
            <a:ext cx="7056784" cy="237626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360039"/>
          </a:xfrm>
        </p:spPr>
        <p:txBody>
          <a:bodyPr>
            <a:normAutofit fontScale="90000"/>
          </a:bodyPr>
          <a:lstStyle/>
          <a:p>
            <a:r>
              <a:rPr lang="ja-JP" altLang="ja-JP" sz="2800" b="1" dirty="0" smtClean="0"/>
              <a:t>６</a:t>
            </a:r>
            <a:r>
              <a:rPr lang="en-US" altLang="ja-JP" sz="2800" b="1" dirty="0" smtClean="0"/>
              <a:t>C</a:t>
            </a:r>
            <a:r>
              <a:rPr lang="ja-JP" altLang="ja-JP" sz="2800" b="1" dirty="0" err="1" smtClean="0"/>
              <a:t>．</a:t>
            </a:r>
            <a:r>
              <a:rPr lang="ja-JP" altLang="ja-JP" sz="2800" b="1" dirty="0" smtClean="0"/>
              <a:t>カルドアの単振動の理論</a:t>
            </a:r>
            <a:endParaRPr lang="ja-JP" altLang="ja-JP" sz="2800" dirty="0"/>
          </a:p>
        </p:txBody>
      </p:sp>
      <p:sp>
        <p:nvSpPr>
          <p:cNvPr id="9219" name="Rectangle 3"/>
          <p:cNvSpPr>
            <a:spLocks noGrp="1" noChangeArrowheads="1"/>
          </p:cNvSpPr>
          <p:nvPr>
            <p:ph idx="1"/>
          </p:nvPr>
        </p:nvSpPr>
        <p:spPr>
          <a:xfrm>
            <a:off x="107504" y="620688"/>
            <a:ext cx="8807896" cy="5932512"/>
          </a:xfrm>
        </p:spPr>
        <p:txBody>
          <a:bodyPr/>
          <a:lstStyle/>
          <a:p>
            <a:r>
              <a:rPr lang="ja-JP" altLang="ja-JP" sz="1800" dirty="0" smtClean="0"/>
              <a:t>資本減耗</a:t>
            </a:r>
            <a:r>
              <a:rPr lang="en-US" altLang="ja-JP" sz="1800" i="1" dirty="0" smtClean="0"/>
              <a:t>D</a:t>
            </a:r>
            <a:r>
              <a:rPr lang="ja-JP" altLang="ja-JP" sz="1800" dirty="0" smtClean="0"/>
              <a:t>が進んで資本ストックが減少、売上高がそれ以上に減らない限りは資本利潤率が上昇、投資曲線は</a:t>
            </a:r>
            <a:r>
              <a:rPr lang="en-US" altLang="ja-JP" sz="1800" i="1" dirty="0" smtClean="0"/>
              <a:t>I</a:t>
            </a:r>
            <a:r>
              <a:rPr lang="en-US" altLang="ja-JP" sz="1800" baseline="-25000" dirty="0" smtClean="0"/>
              <a:t>1</a:t>
            </a:r>
            <a:r>
              <a:rPr lang="ja-JP" altLang="ja-JP" sz="1800" dirty="0" smtClean="0"/>
              <a:t>から</a:t>
            </a:r>
            <a:r>
              <a:rPr lang="en-US" altLang="ja-JP" sz="1800" i="1" dirty="0" smtClean="0"/>
              <a:t>I</a:t>
            </a:r>
            <a:r>
              <a:rPr lang="en-US" altLang="ja-JP" sz="1800" baseline="-25000" dirty="0" smtClean="0"/>
              <a:t>0</a:t>
            </a:r>
            <a:r>
              <a:rPr lang="ja-JP" altLang="ja-JP" sz="1800" dirty="0" err="1" smtClean="0"/>
              <a:t>へと</a:t>
            </a:r>
            <a:r>
              <a:rPr lang="ja-JP" altLang="ja-JP" sz="1800" dirty="0" smtClean="0"/>
              <a:t>上方シフト。均衡点</a:t>
            </a:r>
            <a:r>
              <a:rPr lang="en-US" altLang="ja-JP" sz="1800" i="1" dirty="0" smtClean="0"/>
              <a:t>E</a:t>
            </a:r>
            <a:r>
              <a:rPr lang="en-US" altLang="ja-JP" sz="1800" baseline="-25000" dirty="0" smtClean="0"/>
              <a:t>0</a:t>
            </a:r>
            <a:r>
              <a:rPr lang="ja-JP" altLang="ja-JP" sz="1800" dirty="0" smtClean="0"/>
              <a:t>の左側では投資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投資が増えて所得</a:t>
            </a:r>
            <a:r>
              <a:rPr lang="en-US" altLang="ja-JP" sz="1800" i="1" dirty="0" smtClean="0"/>
              <a:t>Y</a:t>
            </a:r>
            <a:r>
              <a:rPr lang="ja-JP" altLang="ja-JP" sz="1800" dirty="0" smtClean="0"/>
              <a:t>が増加、均衡点</a:t>
            </a:r>
            <a:r>
              <a:rPr lang="en-US" altLang="ja-JP" sz="1800" i="1" dirty="0" smtClean="0"/>
              <a:t>E</a:t>
            </a:r>
            <a:r>
              <a:rPr lang="en-US" altLang="ja-JP" sz="1800" baseline="-25000" dirty="0" smtClean="0"/>
              <a:t>0</a:t>
            </a:r>
            <a:r>
              <a:rPr lang="ja-JP" altLang="ja-JP" sz="1800" dirty="0" err="1" smtClean="0"/>
              <a:t>まで</a:t>
            </a:r>
            <a:r>
              <a:rPr lang="ja-JP" altLang="ja-JP" sz="1800" dirty="0" smtClean="0"/>
              <a:t>景気回復。右側では、やはり投資</a:t>
            </a:r>
            <a:r>
              <a:rPr lang="en-US" altLang="ja-JP" sz="1800" i="1" dirty="0" smtClean="0"/>
              <a:t>I</a:t>
            </a:r>
            <a:r>
              <a:rPr lang="ja-JP" altLang="ja-JP" sz="1800" dirty="0" smtClean="0"/>
              <a:t>＞貯蓄</a:t>
            </a:r>
            <a:r>
              <a:rPr lang="en-US" altLang="ja-JP" sz="1800" i="1" dirty="0" smtClean="0"/>
              <a:t>S</a:t>
            </a:r>
            <a:r>
              <a:rPr lang="ja-JP" altLang="ja-JP" sz="1800" dirty="0" err="1" smtClean="0"/>
              <a:t>、</a:t>
            </a:r>
            <a:r>
              <a:rPr lang="ja-JP" altLang="ja-JP" sz="1800" dirty="0" smtClean="0"/>
              <a:t>投資が増えて所得</a:t>
            </a:r>
            <a:r>
              <a:rPr lang="en-US" altLang="ja-JP" sz="1800" i="1" dirty="0" smtClean="0"/>
              <a:t>Y</a:t>
            </a:r>
            <a:r>
              <a:rPr lang="ja-JP" altLang="ja-JP" sz="1800" dirty="0" smtClean="0"/>
              <a:t>が増加、さらに景気回復、均衡点</a:t>
            </a:r>
            <a:r>
              <a:rPr lang="en-US" altLang="ja-JP" sz="1800" i="1" dirty="0" smtClean="0"/>
              <a:t>E</a:t>
            </a:r>
            <a:r>
              <a:rPr lang="en-US" altLang="ja-JP" sz="1800" baseline="-25000" dirty="0" smtClean="0"/>
              <a:t>1</a:t>
            </a:r>
            <a:r>
              <a:rPr lang="ja-JP" altLang="ja-JP" sz="1800" dirty="0" err="1" smtClean="0"/>
              <a:t>まで</a:t>
            </a:r>
            <a:r>
              <a:rPr lang="ja-JP" altLang="ja-JP" sz="1800" dirty="0" smtClean="0"/>
              <a:t>到達。</a:t>
            </a:r>
          </a:p>
          <a:p>
            <a:r>
              <a:rPr lang="en-US" altLang="ja-JP" sz="1800" dirty="0" smtClean="0"/>
              <a:t>19-11</a:t>
            </a:r>
            <a:r>
              <a:rPr lang="ja-JP" altLang="ja-JP" sz="1800" dirty="0" smtClean="0"/>
              <a:t>図のように、上限の天井と下限の床との間を一定の振幅で、単振り子のように単振動。均衡投資や均衡所得が成長する経済成長では、上限の天井と下限の床が次第に高⇒景気循環をしながら成長をしていくという</a:t>
            </a:r>
            <a:r>
              <a:rPr lang="ja-JP" altLang="ja-JP" sz="1800" b="1" dirty="0" smtClean="0"/>
              <a:t>循環的成長</a:t>
            </a:r>
            <a:endParaRPr lang="en-US" altLang="ja-JP" sz="1800" b="1" dirty="0" smtClean="0"/>
          </a:p>
          <a:p>
            <a:endParaRPr lang="en-US" altLang="ja-JP" sz="1800" b="1" dirty="0" smtClean="0"/>
          </a:p>
          <a:p>
            <a:r>
              <a:rPr lang="en-US" altLang="ja-JP" sz="1800" dirty="0" smtClean="0"/>
              <a:t>19-11</a:t>
            </a:r>
            <a:r>
              <a:rPr lang="ja-JP" altLang="ja-JP" sz="1800" dirty="0" smtClean="0"/>
              <a:t>図　単振動の循環　　　　</a:t>
            </a:r>
            <a:r>
              <a:rPr lang="en-US" altLang="ja-JP" sz="1800" dirty="0" smtClean="0"/>
              <a:t>19-12</a:t>
            </a:r>
            <a:r>
              <a:rPr lang="ja-JP" altLang="ja-JP" sz="1800" dirty="0" smtClean="0"/>
              <a:t>図　カルドアの循環的成長</a:t>
            </a:r>
          </a:p>
          <a:p>
            <a:endParaRPr lang="ja-JP" altLang="ja-JP" sz="1800" dirty="0" smtClean="0"/>
          </a:p>
          <a:p>
            <a:endParaRPr lang="ja-JP" altLang="ja-JP" sz="1800" dirty="0"/>
          </a:p>
        </p:txBody>
      </p:sp>
      <p:pic>
        <p:nvPicPr>
          <p:cNvPr id="5" name="図 4"/>
          <p:cNvPicPr/>
          <p:nvPr/>
        </p:nvPicPr>
        <p:blipFill>
          <a:blip r:embed="rId2" cstate="print"/>
          <a:srcRect/>
          <a:stretch>
            <a:fillRect/>
          </a:stretch>
        </p:blipFill>
        <p:spPr bwMode="auto">
          <a:xfrm>
            <a:off x="179512" y="3573016"/>
            <a:ext cx="7272808" cy="3130719"/>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ja-JP" sz="2800" b="1" dirty="0" smtClean="0"/>
              <a:t>７．グッドウィンのカオス循環論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ヒックスやカルドアの景気循環論⇒規則的循環変動が経済内部で内生的に発生する仕組みを説明。</a:t>
            </a:r>
            <a:r>
              <a:rPr lang="ja-JP" altLang="ja-JP" sz="1800" b="1" dirty="0" smtClean="0"/>
              <a:t>グッドウィン</a:t>
            </a:r>
            <a:r>
              <a:rPr lang="ja-JP" altLang="ja-JP" sz="1800" dirty="0" smtClean="0"/>
              <a:t>（</a:t>
            </a:r>
            <a:r>
              <a:rPr lang="en-US" altLang="ja-JP" sz="1800" dirty="0" smtClean="0"/>
              <a:t>R. M. Goodwin</a:t>
            </a:r>
            <a:r>
              <a:rPr lang="ja-JP" altLang="ja-JP" sz="1800" dirty="0" smtClean="0"/>
              <a:t>）の</a:t>
            </a:r>
            <a:r>
              <a:rPr lang="ja-JP" altLang="ja-JP" sz="1800" b="1" dirty="0" smtClean="0"/>
              <a:t>カオス循環論</a:t>
            </a:r>
            <a:r>
              <a:rPr lang="ja-JP" altLang="ja-JP" sz="1800" dirty="0" smtClean="0"/>
              <a:t>（</a:t>
            </a:r>
            <a:r>
              <a:rPr lang="en-US" altLang="ja-JP" sz="1800" dirty="0" smtClean="0"/>
              <a:t>chaotic cycle theory</a:t>
            </a:r>
            <a:r>
              <a:rPr lang="ja-JP" altLang="ja-JP" sz="1800" dirty="0" smtClean="0"/>
              <a:t>）⇒経済内部から不規則な循環変動が内生的に起こる仕組みを説明。カオス＝外部から不規則な衝撃を与えなくても、体系の内部から生まれる不規則な運動。消費関数や投資関数に非線型な動きが含まる⇒国民所得</a:t>
            </a:r>
            <a:r>
              <a:rPr lang="en-US" altLang="ja-JP" sz="1800" i="1" dirty="0" smtClean="0"/>
              <a:t>Y</a:t>
            </a:r>
            <a:r>
              <a:rPr lang="ja-JP" altLang="ja-JP" sz="1800" dirty="0" smtClean="0"/>
              <a:t>の動きにも非線型性が含まれ、今期の所得</a:t>
            </a:r>
            <a:r>
              <a:rPr lang="en-US" altLang="ja-JP" sz="1800" i="1" dirty="0" err="1" smtClean="0"/>
              <a:t>Y</a:t>
            </a:r>
            <a:r>
              <a:rPr lang="en-US" altLang="ja-JP" sz="1800" i="1" baseline="-25000" dirty="0" err="1" smtClean="0"/>
              <a:t>t</a:t>
            </a:r>
            <a:r>
              <a:rPr lang="ja-JP" altLang="ja-JP" sz="1800" dirty="0" smtClean="0"/>
              <a:t>と来期の所得</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との間の関係は非線型の差分方程式。</a:t>
            </a:r>
          </a:p>
          <a:p>
            <a:r>
              <a:rPr lang="ja-JP" altLang="ja-JP" sz="1800" dirty="0" smtClean="0"/>
              <a:t>　　</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smtClean="0"/>
              <a:t>f</a:t>
            </a:r>
            <a:r>
              <a:rPr lang="en-US" altLang="ja-JP" sz="1800" dirty="0" smtClean="0"/>
              <a:t>(</a:t>
            </a:r>
            <a:r>
              <a:rPr lang="en-US" altLang="ja-JP" sz="1800" i="1" dirty="0" err="1" smtClean="0"/>
              <a:t>Y</a:t>
            </a:r>
            <a:r>
              <a:rPr lang="en-US" altLang="ja-JP" sz="1800" i="1" baseline="-25000" dirty="0" err="1" smtClean="0"/>
              <a:t>t</a:t>
            </a:r>
            <a:r>
              <a:rPr lang="en-US" altLang="ja-JP" sz="1800" dirty="0" smtClean="0"/>
              <a:t>)</a:t>
            </a:r>
            <a:endParaRPr lang="ja-JP" altLang="ja-JP" sz="1800" dirty="0" smtClean="0"/>
          </a:p>
          <a:p>
            <a:r>
              <a:rPr lang="en-US" altLang="ja-JP" sz="1800" dirty="0" smtClean="0"/>
              <a:t>19-13</a:t>
            </a:r>
            <a:r>
              <a:rPr lang="ja-JP" altLang="ja-JP" sz="1800" dirty="0" smtClean="0"/>
              <a:t>図の所得曲線</a:t>
            </a:r>
            <a:r>
              <a:rPr lang="en-US" altLang="ja-JP" sz="1800" i="1" dirty="0" smtClean="0"/>
              <a:t>Y</a:t>
            </a:r>
            <a:r>
              <a:rPr lang="ja-JP" altLang="ja-JP" sz="1800" dirty="0" err="1" smtClean="0"/>
              <a:t>、</a:t>
            </a:r>
            <a:endParaRPr lang="ja-JP" altLang="ja-JP" sz="1800" dirty="0" smtClean="0"/>
          </a:p>
          <a:p>
            <a:r>
              <a:rPr lang="ja-JP" altLang="ja-JP" sz="1800" dirty="0" smtClean="0"/>
              <a:t>　　</a:t>
            </a:r>
            <a:r>
              <a:rPr lang="en-US" altLang="ja-JP" sz="1800" i="1" dirty="0" smtClean="0"/>
              <a:t>Y</a:t>
            </a:r>
            <a:r>
              <a:rPr lang="en-US" altLang="ja-JP" sz="1800" baseline="-25000" dirty="0" smtClean="0"/>
              <a:t>1</a:t>
            </a:r>
            <a:r>
              <a:rPr lang="ja-JP" altLang="ja-JP" sz="1800" dirty="0" smtClean="0"/>
              <a:t>＝</a:t>
            </a:r>
            <a:r>
              <a:rPr lang="en-US" altLang="ja-JP" sz="1800" i="1" dirty="0" smtClean="0"/>
              <a:t>f</a:t>
            </a:r>
            <a:r>
              <a:rPr lang="en-US" altLang="ja-JP" sz="1800" dirty="0" smtClean="0"/>
              <a:t>(</a:t>
            </a:r>
            <a:r>
              <a:rPr lang="en-US" altLang="ja-JP" sz="1800" i="1" dirty="0" smtClean="0"/>
              <a:t>Y</a:t>
            </a:r>
            <a:r>
              <a:rPr lang="en-US" altLang="ja-JP" sz="1800" baseline="-25000" dirty="0" smtClean="0"/>
              <a:t>0</a:t>
            </a:r>
            <a:r>
              <a:rPr lang="en-US" altLang="ja-JP" sz="1800" dirty="0" smtClean="0"/>
              <a:t>)</a:t>
            </a:r>
            <a:endParaRPr lang="ja-JP" altLang="ja-JP" sz="1800" dirty="0" smtClean="0"/>
          </a:p>
          <a:p>
            <a:r>
              <a:rPr lang="ja-JP" altLang="ja-JP" sz="1800" dirty="0" smtClean="0"/>
              <a:t>　　</a:t>
            </a:r>
            <a:r>
              <a:rPr lang="en-US" altLang="ja-JP" sz="1800" i="1" dirty="0" smtClean="0"/>
              <a:t>Y</a:t>
            </a:r>
            <a:r>
              <a:rPr lang="en-US" altLang="ja-JP" sz="1800" baseline="-25000" dirty="0" smtClean="0"/>
              <a:t>2</a:t>
            </a:r>
            <a:r>
              <a:rPr lang="ja-JP" altLang="ja-JP" sz="1800" dirty="0" smtClean="0"/>
              <a:t>＝</a:t>
            </a:r>
            <a:r>
              <a:rPr lang="en-US" altLang="ja-JP" sz="1800" i="1" dirty="0" smtClean="0"/>
              <a:t>f</a:t>
            </a:r>
            <a:r>
              <a:rPr lang="en-US" altLang="ja-JP" sz="1800" dirty="0" smtClean="0"/>
              <a:t>(</a:t>
            </a:r>
            <a:r>
              <a:rPr lang="en-US" altLang="ja-JP" sz="1800" i="1" dirty="0" smtClean="0"/>
              <a:t>Y</a:t>
            </a:r>
            <a:r>
              <a:rPr lang="en-US" altLang="ja-JP" sz="1800" baseline="-25000" dirty="0" smtClean="0"/>
              <a:t>1</a:t>
            </a:r>
            <a:r>
              <a:rPr lang="en-US" altLang="ja-JP" sz="1800" dirty="0" smtClean="0"/>
              <a:t>)</a:t>
            </a:r>
            <a:r>
              <a:rPr lang="ja-JP" altLang="ja-JP" sz="1800" dirty="0" smtClean="0"/>
              <a:t>＝</a:t>
            </a:r>
            <a:r>
              <a:rPr lang="en-US" altLang="ja-JP" sz="1800" i="1" dirty="0" smtClean="0"/>
              <a:t>f</a:t>
            </a:r>
            <a:r>
              <a:rPr lang="en-US" altLang="ja-JP" sz="1800" dirty="0" smtClean="0"/>
              <a:t>(</a:t>
            </a:r>
            <a:r>
              <a:rPr lang="en-US" altLang="ja-JP" sz="1800" i="1" dirty="0" smtClean="0"/>
              <a:t>f</a:t>
            </a:r>
            <a:r>
              <a:rPr lang="en-US" altLang="ja-JP" sz="1800" dirty="0" smtClean="0"/>
              <a:t>(</a:t>
            </a:r>
            <a:r>
              <a:rPr lang="en-US" altLang="ja-JP" sz="1800" i="1" dirty="0" smtClean="0"/>
              <a:t>Y</a:t>
            </a:r>
            <a:r>
              <a:rPr lang="en-US" altLang="ja-JP" sz="1800" baseline="-25000" dirty="0" smtClean="0"/>
              <a:t>0</a:t>
            </a:r>
            <a:r>
              <a:rPr lang="en-US" altLang="ja-JP" sz="1800" dirty="0" smtClean="0"/>
              <a:t>))</a:t>
            </a:r>
            <a:r>
              <a:rPr lang="ja-JP" altLang="ja-JP" sz="1800" dirty="0" smtClean="0"/>
              <a:t>＝</a:t>
            </a:r>
            <a:r>
              <a:rPr lang="en-US" altLang="ja-JP" sz="1800" i="1" dirty="0" smtClean="0"/>
              <a:t>f</a:t>
            </a:r>
            <a:r>
              <a:rPr lang="en-US" altLang="ja-JP" sz="1800" baseline="30000" dirty="0" smtClean="0"/>
              <a:t>2</a:t>
            </a:r>
            <a:r>
              <a:rPr lang="en-US" altLang="ja-JP" sz="1800" dirty="0" smtClean="0"/>
              <a:t>(</a:t>
            </a:r>
            <a:r>
              <a:rPr lang="en-US" altLang="ja-JP" sz="1800" i="1" dirty="0" smtClean="0"/>
              <a:t>Y</a:t>
            </a:r>
            <a:r>
              <a:rPr lang="en-US" altLang="ja-JP" sz="1800" baseline="-25000" dirty="0" smtClean="0"/>
              <a:t>0</a:t>
            </a:r>
            <a:r>
              <a:rPr lang="en-US" altLang="ja-JP" sz="1800" dirty="0" smtClean="0"/>
              <a:t>)</a:t>
            </a:r>
            <a:endParaRPr lang="ja-JP" altLang="ja-JP" sz="1800" dirty="0" smtClean="0"/>
          </a:p>
          <a:p>
            <a:r>
              <a:rPr lang="ja-JP" altLang="ja-JP" sz="1800" dirty="0" smtClean="0"/>
              <a:t>関数</a:t>
            </a:r>
            <a:r>
              <a:rPr lang="en-US" altLang="ja-JP" sz="1800" i="1" dirty="0" smtClean="0"/>
              <a:t>f</a:t>
            </a:r>
            <a:r>
              <a:rPr lang="en-US" altLang="ja-JP" sz="1800" baseline="30000" dirty="0" smtClean="0"/>
              <a:t>2</a:t>
            </a:r>
            <a:r>
              <a:rPr lang="ja-JP" altLang="ja-JP" sz="1800" dirty="0" smtClean="0"/>
              <a:t>は関数</a:t>
            </a:r>
            <a:r>
              <a:rPr lang="en-US" altLang="ja-JP" sz="1800" i="1" dirty="0" smtClean="0"/>
              <a:t>f</a:t>
            </a:r>
            <a:r>
              <a:rPr lang="ja-JP" altLang="ja-JP" sz="1800" dirty="0" smtClean="0"/>
              <a:t>とは別の関数。よって一般に、</a:t>
            </a:r>
          </a:p>
          <a:p>
            <a:r>
              <a:rPr lang="ja-JP" altLang="ja-JP" sz="1800" dirty="0" smtClean="0"/>
              <a:t>　　</a:t>
            </a:r>
            <a:r>
              <a:rPr lang="en-US" altLang="ja-JP" sz="1800" i="1" dirty="0" err="1" smtClean="0"/>
              <a:t>Y</a:t>
            </a:r>
            <a:r>
              <a:rPr lang="en-US" altLang="ja-JP" sz="1800" i="1" baseline="-25000" dirty="0" err="1" smtClean="0"/>
              <a:t>m</a:t>
            </a:r>
            <a:r>
              <a:rPr lang="ja-JP" altLang="ja-JP" sz="1800" dirty="0" smtClean="0"/>
              <a:t>＝</a:t>
            </a:r>
            <a:r>
              <a:rPr lang="en-US" altLang="ja-JP" sz="1800" i="1" dirty="0" smtClean="0"/>
              <a:t>f</a:t>
            </a:r>
            <a:r>
              <a:rPr lang="en-US" altLang="ja-JP" sz="1800" i="1" baseline="30000" dirty="0" smtClean="0"/>
              <a:t>m</a:t>
            </a:r>
            <a:r>
              <a:rPr lang="en-US" altLang="ja-JP" sz="1800" dirty="0" smtClean="0"/>
              <a:t>(</a:t>
            </a:r>
            <a:r>
              <a:rPr lang="en-US" altLang="ja-JP" sz="1800" i="1" dirty="0" smtClean="0"/>
              <a:t>Y</a:t>
            </a:r>
            <a:r>
              <a:rPr lang="en-US" altLang="ja-JP" sz="1800" baseline="-25000" dirty="0" smtClean="0"/>
              <a:t>0</a:t>
            </a:r>
            <a:r>
              <a:rPr lang="en-US" altLang="ja-JP" sz="1800" dirty="0" smtClean="0"/>
              <a:t>)</a:t>
            </a:r>
            <a:endParaRPr lang="ja-JP" altLang="ja-JP" sz="1800" dirty="0" smtClean="0"/>
          </a:p>
          <a:p>
            <a:r>
              <a:rPr lang="ja-JP" altLang="ja-JP" sz="1800" dirty="0" smtClean="0"/>
              <a:t>初期（</a:t>
            </a:r>
            <a:r>
              <a:rPr lang="en-US" altLang="ja-JP" sz="1800" dirty="0" smtClean="0"/>
              <a:t>0</a:t>
            </a:r>
            <a:r>
              <a:rPr lang="ja-JP" altLang="ja-JP" sz="1800" dirty="0" smtClean="0"/>
              <a:t>期）の所得</a:t>
            </a:r>
            <a:r>
              <a:rPr lang="en-US" altLang="ja-JP" sz="1800" i="1" dirty="0" smtClean="0"/>
              <a:t>Y</a:t>
            </a:r>
            <a:r>
              <a:rPr lang="en-US" altLang="ja-JP" sz="1800" baseline="-25000" dirty="0" smtClean="0"/>
              <a:t>0</a:t>
            </a:r>
            <a:r>
              <a:rPr lang="ja-JP" altLang="ja-JP" sz="1800" dirty="0" smtClean="0"/>
              <a:t>が決定⇒</a:t>
            </a:r>
            <a:r>
              <a:rPr lang="en-US" altLang="ja-JP" sz="1800" i="1" dirty="0" smtClean="0"/>
              <a:t>m</a:t>
            </a:r>
            <a:r>
              <a:rPr lang="ja-JP" altLang="ja-JP" sz="1800" dirty="0" smtClean="0"/>
              <a:t>期の所得</a:t>
            </a:r>
            <a:r>
              <a:rPr lang="en-US" altLang="ja-JP" sz="1800" i="1" dirty="0" err="1" smtClean="0"/>
              <a:t>Y</a:t>
            </a:r>
            <a:r>
              <a:rPr lang="en-US" altLang="ja-JP" sz="1800" i="1" baseline="-25000" dirty="0" err="1" smtClean="0"/>
              <a:t>m</a:t>
            </a:r>
            <a:r>
              <a:rPr lang="ja-JP" altLang="ja-JP" sz="1800" dirty="0" smtClean="0"/>
              <a:t>は確定的（</a:t>
            </a:r>
            <a:r>
              <a:rPr lang="en-US" altLang="ja-JP" sz="1800" dirty="0" smtClean="0"/>
              <a:t>deterministic</a:t>
            </a:r>
            <a:r>
              <a:rPr lang="ja-JP" altLang="ja-JP" sz="1800" dirty="0" smtClean="0"/>
              <a:t>）に決定。</a:t>
            </a:r>
            <a:r>
              <a:rPr lang="en-US" altLang="ja-JP" sz="1800" i="1" dirty="0" smtClean="0"/>
              <a:t>P</a:t>
            </a:r>
            <a:r>
              <a:rPr lang="ja-JP" altLang="ja-JP" sz="1800" dirty="0" smtClean="0"/>
              <a:t>点から出発する場合、所得の初期値は横軸上の</a:t>
            </a:r>
            <a:r>
              <a:rPr lang="en-US" altLang="ja-JP" sz="1800" i="1" dirty="0" smtClean="0"/>
              <a:t>Y</a:t>
            </a:r>
            <a:r>
              <a:rPr lang="en-US" altLang="ja-JP" sz="1800" baseline="-25000" dirty="0" smtClean="0"/>
              <a:t>0</a:t>
            </a:r>
            <a:r>
              <a:rPr lang="ja-JP" altLang="ja-JP" sz="1800" dirty="0" err="1" smtClean="0"/>
              <a:t>、</a:t>
            </a:r>
            <a:r>
              <a:rPr lang="ja-JP" altLang="ja-JP" sz="1800" dirty="0" smtClean="0"/>
              <a:t>それに対応する</a:t>
            </a:r>
            <a:r>
              <a:rPr lang="en-US" altLang="ja-JP" sz="1800" dirty="0" smtClean="0"/>
              <a:t>1</a:t>
            </a:r>
            <a:r>
              <a:rPr lang="ja-JP" altLang="ja-JP" sz="1800" dirty="0" smtClean="0"/>
              <a:t>期の所得</a:t>
            </a:r>
            <a:r>
              <a:rPr lang="en-US" altLang="ja-JP" sz="1800" i="1" dirty="0" smtClean="0"/>
              <a:t>Y</a:t>
            </a:r>
            <a:r>
              <a:rPr lang="en-US" altLang="ja-JP" sz="1800" baseline="-25000" dirty="0" smtClean="0"/>
              <a:t>1</a:t>
            </a:r>
            <a:r>
              <a:rPr lang="ja-JP" altLang="ja-JP" sz="1800" dirty="0" smtClean="0"/>
              <a:t>は縦軸上の</a:t>
            </a:r>
            <a:r>
              <a:rPr lang="en-US" altLang="ja-JP" sz="1800" i="1" dirty="0" smtClean="0"/>
              <a:t>Y</a:t>
            </a:r>
            <a:r>
              <a:rPr lang="en-US" altLang="ja-JP" sz="1800" baseline="-25000" dirty="0" smtClean="0"/>
              <a:t>1</a:t>
            </a:r>
            <a:r>
              <a:rPr lang="ja-JP" altLang="ja-JP" sz="1800" dirty="0" err="1" smtClean="0"/>
              <a:t>、</a:t>
            </a:r>
            <a:r>
              <a:rPr lang="ja-JP" altLang="ja-JP" sz="1800" dirty="0" smtClean="0"/>
              <a:t>それは</a:t>
            </a:r>
            <a:r>
              <a:rPr lang="en-US" altLang="ja-JP" sz="1800" dirty="0" smtClean="0"/>
              <a:t>45</a:t>
            </a:r>
            <a:r>
              <a:rPr lang="ja-JP" altLang="ja-JP" sz="1800" dirty="0" smtClean="0"/>
              <a:t>°線と交わる点に対応する横軸上の</a:t>
            </a:r>
            <a:r>
              <a:rPr lang="en-US" altLang="ja-JP" sz="1800" i="1" dirty="0" smtClean="0"/>
              <a:t>Y</a:t>
            </a:r>
            <a:r>
              <a:rPr lang="en-US" altLang="ja-JP" sz="1800" baseline="-25000" dirty="0" smtClean="0"/>
              <a:t>1</a:t>
            </a:r>
            <a:r>
              <a:rPr lang="ja-JP" altLang="ja-JP" sz="1800" dirty="0" err="1" smtClean="0"/>
              <a:t>。</a:t>
            </a:r>
            <a:r>
              <a:rPr lang="en-US" altLang="ja-JP" sz="1800" dirty="0" smtClean="0"/>
              <a:t>2</a:t>
            </a:r>
            <a:r>
              <a:rPr lang="ja-JP" altLang="ja-JP" sz="1800" dirty="0" smtClean="0"/>
              <a:t>期の所得</a:t>
            </a:r>
            <a:r>
              <a:rPr lang="en-US" altLang="ja-JP" sz="1800" i="1" dirty="0" smtClean="0"/>
              <a:t>Y</a:t>
            </a:r>
            <a:r>
              <a:rPr lang="en-US" altLang="ja-JP" sz="1800" baseline="-25000" dirty="0" smtClean="0"/>
              <a:t>2</a:t>
            </a:r>
            <a:r>
              <a:rPr lang="ja-JP" altLang="ja-JP" sz="1800" dirty="0" smtClean="0"/>
              <a:t>は、</a:t>
            </a:r>
            <a:r>
              <a:rPr lang="en-US" altLang="ja-JP" sz="1800" dirty="0" smtClean="0"/>
              <a:t>45</a:t>
            </a:r>
            <a:r>
              <a:rPr lang="ja-JP" altLang="ja-JP" sz="1800" dirty="0" smtClean="0"/>
              <a:t>°線と交わる点に対応する横軸上の</a:t>
            </a:r>
            <a:r>
              <a:rPr lang="en-US" altLang="ja-JP" sz="1800" i="1" dirty="0" smtClean="0"/>
              <a:t>Y</a:t>
            </a:r>
            <a:r>
              <a:rPr lang="en-US" altLang="ja-JP" sz="1800" baseline="-25000" dirty="0" smtClean="0"/>
              <a:t>2</a:t>
            </a:r>
            <a:r>
              <a:rPr lang="ja-JP" altLang="ja-JP" sz="1800" dirty="0" err="1" smtClean="0"/>
              <a:t>。</a:t>
            </a:r>
            <a:r>
              <a:rPr lang="ja-JP" altLang="ja-JP" sz="1800" dirty="0" smtClean="0"/>
              <a:t>以下同様に</a:t>
            </a:r>
            <a:r>
              <a:rPr lang="en-US" altLang="ja-JP" sz="1800" i="1" dirty="0" smtClean="0"/>
              <a:t>m</a:t>
            </a:r>
            <a:r>
              <a:rPr lang="ja-JP" altLang="ja-JP" sz="1800" dirty="0" smtClean="0"/>
              <a:t>期の所得</a:t>
            </a:r>
            <a:r>
              <a:rPr lang="en-US" altLang="ja-JP" sz="1800" i="1" dirty="0" err="1" smtClean="0"/>
              <a:t>Y</a:t>
            </a:r>
            <a:r>
              <a:rPr lang="en-US" altLang="ja-JP" sz="1800" i="1" baseline="-25000" dirty="0" err="1" smtClean="0"/>
              <a:t>m</a:t>
            </a:r>
            <a:r>
              <a:rPr lang="ja-JP" altLang="ja-JP" sz="1800" dirty="0" smtClean="0"/>
              <a:t>も確定。</a:t>
            </a:r>
            <a:r>
              <a:rPr lang="en-US" altLang="ja-JP" sz="1800" dirty="0" smtClean="0"/>
              <a:t>19-13</a:t>
            </a:r>
            <a:r>
              <a:rPr lang="ja-JP" altLang="ja-JP" sz="1800" dirty="0" smtClean="0"/>
              <a:t>図にこのプロセス。その変動を、横軸に時間</a:t>
            </a:r>
            <a:r>
              <a:rPr lang="en-US" altLang="ja-JP" sz="1800" i="1" dirty="0" smtClean="0"/>
              <a:t>t</a:t>
            </a:r>
            <a:r>
              <a:rPr lang="ja-JP" altLang="ja-JP" sz="1800" dirty="0" err="1" smtClean="0"/>
              <a:t>、</a:t>
            </a:r>
            <a:r>
              <a:rPr lang="ja-JP" altLang="ja-JP" sz="1800" dirty="0" smtClean="0"/>
              <a:t>縦軸に所得</a:t>
            </a:r>
            <a:r>
              <a:rPr lang="en-US" altLang="ja-JP" sz="1800" i="1" dirty="0" smtClean="0"/>
              <a:t>Y</a:t>
            </a:r>
            <a:r>
              <a:rPr lang="ja-JP" altLang="ja-JP" sz="1800" dirty="0" smtClean="0"/>
              <a:t>をとった</a:t>
            </a:r>
            <a:r>
              <a:rPr lang="en-US" altLang="ja-JP" sz="1800" dirty="0" smtClean="0"/>
              <a:t>19-14</a:t>
            </a:r>
            <a:r>
              <a:rPr lang="ja-JP" altLang="ja-JP" sz="1800" dirty="0" smtClean="0"/>
              <a:t>図に表す⇒不規則な循環的変動が発生。</a:t>
            </a:r>
            <a:endParaRPr lang="ja-JP" altLang="ja-JP"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ja-JP" sz="2800" b="1" dirty="0" smtClean="0"/>
              <a:t>７</a:t>
            </a:r>
            <a:r>
              <a:rPr lang="en-US" altLang="ja-JP" sz="2800" b="1" dirty="0" smtClean="0"/>
              <a:t>B</a:t>
            </a:r>
            <a:r>
              <a:rPr lang="ja-JP" altLang="ja-JP" sz="2800" b="1" dirty="0" err="1" smtClean="0"/>
              <a:t>．</a:t>
            </a:r>
            <a:r>
              <a:rPr lang="ja-JP" altLang="ja-JP" sz="2800" b="1" dirty="0" smtClean="0"/>
              <a:t>グッドウィンのカオス循環論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高度成長時代の景気循環から低成長時代の景気循環への構造的な変化は、所得曲線</a:t>
            </a:r>
            <a:r>
              <a:rPr lang="en-US" altLang="ja-JP" sz="1800" i="1" dirty="0" smtClean="0"/>
              <a:t>Y</a:t>
            </a:r>
            <a:r>
              <a:rPr lang="ja-JP" altLang="ja-JP" sz="1800" dirty="0" smtClean="0"/>
              <a:t>が構造変化によって左方にシフトすることにより説明。</a:t>
            </a:r>
          </a:p>
          <a:p>
            <a:r>
              <a:rPr lang="ja-JP" altLang="ja-JP" sz="1800" b="1" dirty="0" smtClean="0"/>
              <a:t>カオス動学</a:t>
            </a:r>
            <a:r>
              <a:rPr lang="ja-JP" altLang="ja-JP" sz="1800" dirty="0" smtClean="0"/>
              <a:t>（</a:t>
            </a:r>
            <a:r>
              <a:rPr lang="en-US" altLang="ja-JP" sz="1800" dirty="0" smtClean="0"/>
              <a:t>chaotic dynamics</a:t>
            </a:r>
            <a:r>
              <a:rPr lang="ja-JP" altLang="ja-JP" sz="1800" dirty="0" smtClean="0"/>
              <a:t>）は、経済変動だけでなく人口などの社会変動や気温などの気象変動を説明するためにも応用。</a:t>
            </a:r>
          </a:p>
          <a:p>
            <a:r>
              <a:rPr lang="en-US" altLang="ja-JP" sz="1800" dirty="0" smtClean="0"/>
              <a:t>19-13</a:t>
            </a:r>
            <a:r>
              <a:rPr lang="ja-JP" altLang="ja-JP" sz="1800" dirty="0" smtClean="0"/>
              <a:t>図　グッドウィンのカオス循環論　</a:t>
            </a:r>
            <a:r>
              <a:rPr lang="ja-JP" altLang="en-US" sz="1800" dirty="0" smtClean="0"/>
              <a:t>　　　</a:t>
            </a:r>
            <a:r>
              <a:rPr lang="en-US" altLang="ja-JP" sz="1800" dirty="0" smtClean="0"/>
              <a:t>19-14</a:t>
            </a:r>
            <a:r>
              <a:rPr lang="ja-JP" altLang="ja-JP" sz="1800" dirty="0" smtClean="0"/>
              <a:t>図　カオス循環</a:t>
            </a:r>
            <a:endParaRPr lang="en-US" altLang="ja-JP" sz="1800" dirty="0" smtClean="0"/>
          </a:p>
          <a:p>
            <a:endParaRPr lang="ja-JP" altLang="ja-JP" sz="1800" dirty="0"/>
          </a:p>
        </p:txBody>
      </p:sp>
      <p:pic>
        <p:nvPicPr>
          <p:cNvPr id="4" name="図 3"/>
          <p:cNvPicPr/>
          <p:nvPr/>
        </p:nvPicPr>
        <p:blipFill>
          <a:blip r:embed="rId2" cstate="print"/>
          <a:srcRect/>
          <a:stretch>
            <a:fillRect/>
          </a:stretch>
        </p:blipFill>
        <p:spPr bwMode="auto">
          <a:xfrm>
            <a:off x="899592" y="2420888"/>
            <a:ext cx="7056784" cy="345638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381000" y="908720"/>
            <a:ext cx="8534400" cy="5616624"/>
          </a:xfrm>
        </p:spPr>
        <p:txBody>
          <a:bodyPr/>
          <a:lstStyle/>
          <a:p>
            <a:r>
              <a:rPr lang="en-US" altLang="ja-JP" sz="1800" dirty="0" smtClean="0"/>
              <a:t>17</a:t>
            </a:r>
            <a:r>
              <a:rPr lang="ja-JP" altLang="ja-JP" sz="1800" dirty="0" smtClean="0"/>
              <a:t>章までは</a:t>
            </a:r>
            <a:r>
              <a:rPr lang="ja-JP" altLang="ja-JP" sz="1800" b="1" dirty="0" smtClean="0"/>
              <a:t>静学</a:t>
            </a:r>
            <a:r>
              <a:rPr lang="ja-JP" altLang="ja-JP" sz="1800" dirty="0" smtClean="0"/>
              <a:t>（</a:t>
            </a:r>
            <a:r>
              <a:rPr lang="en-US" altLang="ja-JP" sz="1800" dirty="0" smtClean="0"/>
              <a:t>statics</a:t>
            </a:r>
            <a:r>
              <a:rPr lang="ja-JP" altLang="ja-JP" sz="1800" dirty="0" smtClean="0"/>
              <a:t>）＝時間軸をある１時点で切って分析、時間を静止して分析する。</a:t>
            </a:r>
            <a:r>
              <a:rPr lang="ja-JP" altLang="ja-JP" sz="1800" b="1" dirty="0" smtClean="0"/>
              <a:t>比較静学</a:t>
            </a:r>
            <a:r>
              <a:rPr lang="ja-JP" altLang="ja-JP" sz="1800" dirty="0" smtClean="0"/>
              <a:t>（</a:t>
            </a:r>
            <a:r>
              <a:rPr lang="en-US" altLang="ja-JP" sz="1800" dirty="0" smtClean="0"/>
              <a:t>comparative statics</a:t>
            </a:r>
            <a:r>
              <a:rPr lang="ja-JP" altLang="ja-JP" sz="1800" dirty="0" smtClean="0"/>
              <a:t>）＝</a:t>
            </a:r>
            <a:r>
              <a:rPr lang="en-US" altLang="ja-JP" sz="1800" dirty="0" smtClean="0"/>
              <a:t>1</a:t>
            </a:r>
            <a:r>
              <a:rPr lang="ja-JP" altLang="ja-JP" sz="1800" dirty="0" err="1" smtClean="0"/>
              <a:t>つの</a:t>
            </a:r>
            <a:r>
              <a:rPr lang="ja-JP" altLang="ja-JP" sz="1800" dirty="0" smtClean="0"/>
              <a:t>均衡から別の均衡への変化を分析。</a:t>
            </a:r>
          </a:p>
          <a:p>
            <a:r>
              <a:rPr lang="en-US" altLang="ja-JP" sz="1800" dirty="0" smtClean="0"/>
              <a:t>18</a:t>
            </a:r>
            <a:r>
              <a:rPr lang="ja-JP" altLang="ja-JP" sz="1800" dirty="0" smtClean="0"/>
              <a:t>章では時間を通じて変化するインフレーションやデフレーション、将来時点の予想形成をする合理的期待など、時間軸に沿った分析を導入⇒時間の関数として捉え、分析すること＝</a:t>
            </a:r>
            <a:r>
              <a:rPr lang="ja-JP" altLang="ja-JP" sz="1800" b="1" dirty="0" smtClean="0"/>
              <a:t>動学</a:t>
            </a:r>
            <a:r>
              <a:rPr lang="ja-JP" altLang="ja-JP" sz="1800" dirty="0" smtClean="0"/>
              <a:t>（</a:t>
            </a:r>
            <a:r>
              <a:rPr lang="en-US" altLang="ja-JP" sz="1800" dirty="0" smtClean="0"/>
              <a:t>dynamics</a:t>
            </a:r>
            <a:r>
              <a:rPr lang="ja-JP" altLang="ja-JP" sz="1800" dirty="0" smtClean="0"/>
              <a:t>）</a:t>
            </a:r>
          </a:p>
          <a:p>
            <a:r>
              <a:rPr lang="en-US" altLang="ja-JP" sz="1800" dirty="0" smtClean="0"/>
              <a:t>19</a:t>
            </a:r>
            <a:r>
              <a:rPr lang="ja-JP" altLang="ja-JP" sz="1800" dirty="0" smtClean="0"/>
              <a:t>章から扱う経済活動の循環的な変化や趨勢的な成長は、時間を通じて起こる⇒</a:t>
            </a:r>
            <a:r>
              <a:rPr lang="ja-JP" altLang="ja-JP" sz="1800" b="1" dirty="0" smtClean="0"/>
              <a:t>本格的な動学分析</a:t>
            </a:r>
            <a:endParaRPr lang="ja-JP" altLang="ja-JP"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８</a:t>
            </a:r>
            <a:r>
              <a:rPr lang="ja-JP" altLang="ja-JP" sz="2800" b="1" dirty="0" smtClean="0"/>
              <a:t>．不規則衝撃の理論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b="1" dirty="0" smtClean="0"/>
              <a:t>不規則衝撃</a:t>
            </a:r>
            <a:r>
              <a:rPr lang="ja-JP" altLang="ja-JP" sz="1800" dirty="0" smtClean="0"/>
              <a:t>（</a:t>
            </a:r>
            <a:r>
              <a:rPr lang="en-US" altLang="ja-JP" sz="1800" dirty="0" smtClean="0"/>
              <a:t>random shock</a:t>
            </a:r>
            <a:r>
              <a:rPr lang="ja-JP" altLang="ja-JP" sz="1800" dirty="0" smtClean="0"/>
              <a:t>）ないし</a:t>
            </a:r>
            <a:r>
              <a:rPr lang="ja-JP" altLang="ja-JP" sz="1800" b="1" dirty="0" smtClean="0"/>
              <a:t>確率的ショック</a:t>
            </a:r>
            <a:r>
              <a:rPr lang="ja-JP" altLang="ja-JP" sz="1800" dirty="0" smtClean="0"/>
              <a:t>（</a:t>
            </a:r>
            <a:r>
              <a:rPr lang="en-US" altLang="ja-JP" sz="1800" dirty="0" smtClean="0"/>
              <a:t>stochastic shock</a:t>
            </a:r>
            <a:r>
              <a:rPr lang="ja-JP" altLang="ja-JP" sz="1800" dirty="0" smtClean="0"/>
              <a:t>）の循環理論⇒その系譜をヴィクセル、スルツキー、フリッシュに遡る。確率的ショックが経済に外生的に生起⇒その影響は減衰、確率的ショックが次々と継続して生起⇒不規則な衝撃の合成として循環運動が生成。現実の景気循環は、</a:t>
            </a:r>
            <a:r>
              <a:rPr lang="ja-JP" altLang="ja-JP" sz="1800" b="1" dirty="0" smtClean="0"/>
              <a:t>循環</a:t>
            </a:r>
            <a:r>
              <a:rPr lang="ja-JP" altLang="ja-JP" sz="1800" dirty="0" smtClean="0"/>
              <a:t>（</a:t>
            </a:r>
            <a:r>
              <a:rPr lang="en-US" altLang="ja-JP" sz="1800" dirty="0" smtClean="0"/>
              <a:t>cycle</a:t>
            </a:r>
            <a:r>
              <a:rPr lang="ja-JP" altLang="ja-JP" sz="1800" dirty="0" smtClean="0"/>
              <a:t>）はするが、単振動のような一定の</a:t>
            </a:r>
            <a:r>
              <a:rPr lang="ja-JP" altLang="ja-JP" sz="1800" b="1" dirty="0" smtClean="0"/>
              <a:t>周期</a:t>
            </a:r>
            <a:r>
              <a:rPr lang="ja-JP" altLang="ja-JP" sz="1800" dirty="0" smtClean="0"/>
              <a:t>（</a:t>
            </a:r>
            <a:r>
              <a:rPr lang="en-US" altLang="ja-JP" sz="1800" dirty="0" smtClean="0"/>
              <a:t>period, frequency</a:t>
            </a:r>
            <a:r>
              <a:rPr lang="ja-JP" altLang="ja-JP" sz="1800" dirty="0" smtClean="0"/>
              <a:t>）や</a:t>
            </a:r>
            <a:r>
              <a:rPr lang="ja-JP" altLang="ja-JP" sz="1800" b="1" dirty="0" smtClean="0"/>
              <a:t>振幅</a:t>
            </a:r>
            <a:r>
              <a:rPr lang="ja-JP" altLang="ja-JP" sz="1800" dirty="0" smtClean="0"/>
              <a:t>（</a:t>
            </a:r>
            <a:r>
              <a:rPr lang="en-US" altLang="ja-JP" sz="1800" dirty="0" smtClean="0"/>
              <a:t>amplitude</a:t>
            </a:r>
            <a:r>
              <a:rPr lang="ja-JP" altLang="ja-JP" sz="1800" dirty="0" smtClean="0"/>
              <a:t>）を必ずしも持たない。ヴィクセルは、不規則ショックが経済に与える影響を、揺れ木馬に例えて説明。同様の着想から、</a:t>
            </a:r>
            <a:r>
              <a:rPr lang="en-US" altLang="ja-JP" sz="1800" dirty="0" smtClean="0"/>
              <a:t>1927</a:t>
            </a:r>
            <a:r>
              <a:rPr lang="ja-JP" altLang="ja-JP" sz="1800" dirty="0" smtClean="0"/>
              <a:t>年に</a:t>
            </a:r>
            <a:r>
              <a:rPr lang="ja-JP" altLang="ja-JP" sz="1800" b="1" dirty="0" smtClean="0"/>
              <a:t>スルツキー</a:t>
            </a:r>
            <a:r>
              <a:rPr lang="ja-JP" altLang="ja-JP" sz="1800" dirty="0" smtClean="0"/>
              <a:t>（</a:t>
            </a:r>
            <a:r>
              <a:rPr lang="en-US" altLang="ja-JP" sz="1800" dirty="0" smtClean="0"/>
              <a:t>E. </a:t>
            </a:r>
            <a:r>
              <a:rPr lang="en-US" altLang="ja-JP" sz="1800" dirty="0" err="1" smtClean="0"/>
              <a:t>Slutsky</a:t>
            </a:r>
            <a:r>
              <a:rPr lang="ja-JP" altLang="ja-JP" sz="1800" dirty="0" smtClean="0"/>
              <a:t>）は、偶然の確率的なショックが重なると循環運動を生成するという理論。ラグナー・</a:t>
            </a:r>
            <a:r>
              <a:rPr lang="ja-JP" altLang="ja-JP" sz="1800" b="1" dirty="0" smtClean="0"/>
              <a:t>フリッシュ</a:t>
            </a:r>
            <a:r>
              <a:rPr lang="ja-JP" altLang="ja-JP" sz="1800" dirty="0" smtClean="0"/>
              <a:t>（</a:t>
            </a:r>
            <a:r>
              <a:rPr lang="en-US" altLang="ja-JP" sz="1800" dirty="0" smtClean="0"/>
              <a:t>R. Frisch</a:t>
            </a:r>
            <a:r>
              <a:rPr lang="ja-JP" altLang="ja-JP" sz="1800" dirty="0" smtClean="0"/>
              <a:t>）は</a:t>
            </a:r>
            <a:r>
              <a:rPr lang="en-US" altLang="ja-JP" sz="1800" dirty="0" smtClean="0"/>
              <a:t>1933</a:t>
            </a:r>
            <a:r>
              <a:rPr lang="ja-JP" altLang="ja-JP" sz="1800" dirty="0" smtClean="0"/>
              <a:t>年に、不規則なショックは影響が減衰するが重なると循環運動を生み出すという理論を提唱。</a:t>
            </a:r>
            <a:r>
              <a:rPr lang="ja-JP" altLang="ja-JP" sz="1800" b="1" dirty="0" smtClean="0"/>
              <a:t>不規則衝撃の理論</a:t>
            </a:r>
            <a:r>
              <a:rPr lang="ja-JP" altLang="ja-JP" sz="1800" dirty="0" smtClean="0"/>
              <a:t>（</a:t>
            </a:r>
            <a:r>
              <a:rPr lang="en-US" altLang="ja-JP" sz="1800" dirty="0" smtClean="0"/>
              <a:t>random shock theory</a:t>
            </a:r>
            <a:r>
              <a:rPr lang="ja-JP" altLang="ja-JP" sz="1800" dirty="0" smtClean="0"/>
              <a:t>）。</a:t>
            </a:r>
          </a:p>
          <a:p>
            <a:r>
              <a:rPr lang="ja-JP" altLang="ja-JP" sz="1800" dirty="0" smtClean="0"/>
              <a:t>　スルツキーの確率的ショック・モデルは、国民所得</a:t>
            </a:r>
            <a:r>
              <a:rPr lang="en-US" altLang="ja-JP" sz="1800" i="1" dirty="0" smtClean="0"/>
              <a:t>Y</a:t>
            </a:r>
            <a:r>
              <a:rPr lang="ja-JP" altLang="ja-JP" sz="1800" dirty="0" smtClean="0"/>
              <a:t>の１次の</a:t>
            </a:r>
            <a:r>
              <a:rPr lang="ja-JP" altLang="ja-JP" sz="1800" b="1" dirty="0" smtClean="0"/>
              <a:t>確率的な自己回帰過程</a:t>
            </a:r>
            <a:r>
              <a:rPr lang="ja-JP" altLang="ja-JP" sz="1800" dirty="0" smtClean="0"/>
              <a:t>（</a:t>
            </a:r>
            <a:r>
              <a:rPr lang="en-US" altLang="ja-JP" sz="1800" dirty="0" smtClean="0"/>
              <a:t>stochastic autoregressive process</a:t>
            </a:r>
            <a:r>
              <a:rPr lang="ja-JP" altLang="ja-JP" sz="1800" dirty="0" smtClean="0"/>
              <a:t>）</a:t>
            </a:r>
            <a:r>
              <a:rPr lang="en-US" altLang="ja-JP" sz="1800" dirty="0" smtClean="0"/>
              <a:t>AR(1)</a:t>
            </a:r>
            <a:r>
              <a:rPr lang="ja-JP" altLang="ja-JP" sz="1800" dirty="0" smtClean="0"/>
              <a:t>で表す。</a:t>
            </a:r>
          </a:p>
          <a:p>
            <a:r>
              <a:rPr lang="en-US" altLang="ja-JP" sz="1800" dirty="0" smtClean="0"/>
              <a:t>    </a:t>
            </a:r>
            <a:r>
              <a:rPr lang="en-US" altLang="ja-JP" sz="1800" i="1" dirty="0" smtClean="0"/>
              <a:t>Y</a:t>
            </a:r>
            <a:r>
              <a:rPr lang="en-US" altLang="ja-JP" sz="1800" i="1" baseline="-25000" dirty="0" smtClean="0"/>
              <a:t> t</a:t>
            </a:r>
            <a:r>
              <a:rPr lang="ja-JP" altLang="ja-JP" sz="1800" dirty="0" smtClean="0"/>
              <a:t>＝</a:t>
            </a:r>
            <a:r>
              <a:rPr lang="en-US" altLang="ja-JP" sz="1800" i="1" dirty="0" err="1" smtClean="0"/>
              <a:t>aY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ε</a:t>
            </a:r>
            <a:r>
              <a:rPr lang="en-US" altLang="ja-JP" sz="1800" i="1" baseline="-25000" dirty="0" err="1" smtClean="0"/>
              <a:t>t</a:t>
            </a:r>
            <a:endParaRPr lang="ja-JP" altLang="ja-JP" sz="1800" dirty="0" smtClean="0"/>
          </a:p>
          <a:p>
            <a:r>
              <a:rPr lang="en-US" altLang="ja-JP" sz="1800" i="1" dirty="0" smtClean="0"/>
              <a:t>ε</a:t>
            </a:r>
            <a:r>
              <a:rPr lang="ja-JP" altLang="ja-JP" sz="1800" dirty="0" smtClean="0"/>
              <a:t>は攪乱項（</a:t>
            </a:r>
            <a:r>
              <a:rPr lang="en-US" altLang="ja-JP" sz="1800" dirty="0" smtClean="0"/>
              <a:t>random disturbance</a:t>
            </a:r>
            <a:r>
              <a:rPr lang="ja-JP" altLang="ja-JP" sz="1800" dirty="0" smtClean="0"/>
              <a:t>）、平均</a:t>
            </a:r>
            <a:r>
              <a:rPr lang="en-US" altLang="ja-JP" sz="1800" i="1" dirty="0" smtClean="0"/>
              <a:t>μ</a:t>
            </a:r>
            <a:r>
              <a:rPr lang="ja-JP" altLang="ja-JP" sz="1800" dirty="0" smtClean="0"/>
              <a:t>＝</a:t>
            </a:r>
            <a:r>
              <a:rPr lang="en-US" altLang="ja-JP" sz="1800" dirty="0" smtClean="0"/>
              <a:t>0</a:t>
            </a:r>
            <a:r>
              <a:rPr lang="ja-JP" altLang="ja-JP" sz="1800" dirty="0" err="1" smtClean="0"/>
              <a:t>、</a:t>
            </a:r>
            <a:r>
              <a:rPr lang="ja-JP" altLang="ja-JP" sz="1800" dirty="0" smtClean="0"/>
              <a:t>標準偏差</a:t>
            </a:r>
            <a:r>
              <a:rPr lang="en-US" altLang="ja-JP" sz="1800" i="1" dirty="0" smtClean="0"/>
              <a:t>σ</a:t>
            </a:r>
            <a:r>
              <a:rPr lang="ja-JP" altLang="ja-JP" sz="1800" dirty="0" smtClean="0"/>
              <a:t>＝一定の正規分布（ホワイトノイズという）。標準偏差はバラツキの平均的大きさ。</a:t>
            </a:r>
            <a:endParaRPr lang="ja-JP" altLang="ja-JP"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８</a:t>
            </a:r>
            <a:r>
              <a:rPr lang="en-US" altLang="ja-JP" sz="2800" b="1" dirty="0" smtClean="0"/>
              <a:t>B</a:t>
            </a:r>
            <a:r>
              <a:rPr lang="ja-JP" altLang="ja-JP" sz="2800" b="1" dirty="0" err="1" smtClean="0"/>
              <a:t>．</a:t>
            </a:r>
            <a:r>
              <a:rPr lang="ja-JP" altLang="ja-JP" sz="2800" b="1" dirty="0" smtClean="0"/>
              <a:t>不規則衝撃の理論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en-US" altLang="ja-JP" sz="1800" i="1" dirty="0" smtClean="0"/>
              <a:t>a</a:t>
            </a:r>
            <a:r>
              <a:rPr lang="ja-JP" altLang="ja-JP" sz="1800" dirty="0" smtClean="0"/>
              <a:t>＝１のとき期待値</a:t>
            </a:r>
            <a:r>
              <a:rPr lang="ja-JP" altLang="en-US" sz="1800" dirty="0" smtClean="0"/>
              <a:t>は</a:t>
            </a:r>
            <a:r>
              <a:rPr lang="ja-JP" altLang="ja-JP" sz="1800" dirty="0" smtClean="0"/>
              <a:t>、</a:t>
            </a:r>
          </a:p>
          <a:p>
            <a:r>
              <a:rPr lang="ja-JP" altLang="ja-JP" sz="1800" dirty="0" smtClean="0"/>
              <a:t>　　</a:t>
            </a:r>
            <a:r>
              <a:rPr lang="en-US" altLang="ja-JP" sz="1800" i="1" dirty="0" smtClean="0"/>
              <a:t>E</a:t>
            </a:r>
            <a:r>
              <a:rPr lang="en-US" altLang="ja-JP" sz="1800" dirty="0" smtClean="0"/>
              <a:t>(</a:t>
            </a:r>
            <a:r>
              <a:rPr lang="en-US" altLang="ja-JP" sz="1800" i="1" dirty="0" err="1" smtClean="0"/>
              <a:t>ε</a:t>
            </a:r>
            <a:r>
              <a:rPr lang="en-US" altLang="ja-JP" sz="1800" i="1" baseline="-25000" dirty="0" err="1" smtClean="0"/>
              <a:t>t</a:t>
            </a:r>
            <a:r>
              <a:rPr lang="en-US" altLang="ja-JP" sz="1800" dirty="0" smtClean="0"/>
              <a:t>)</a:t>
            </a:r>
            <a:r>
              <a:rPr lang="ja-JP" altLang="ja-JP" sz="1800" dirty="0" smtClean="0"/>
              <a:t>＝</a:t>
            </a:r>
            <a:r>
              <a:rPr lang="en-US" altLang="ja-JP" sz="1800" dirty="0" smtClean="0"/>
              <a:t>0</a:t>
            </a:r>
            <a:r>
              <a:rPr lang="ja-JP" altLang="ja-JP" sz="1800" dirty="0" err="1" smtClean="0"/>
              <a:t>、</a:t>
            </a:r>
            <a:endParaRPr lang="ja-JP" altLang="ja-JP" sz="1800" dirty="0" smtClean="0"/>
          </a:p>
          <a:p>
            <a:r>
              <a:rPr lang="ja-JP" altLang="ja-JP" sz="1800" dirty="0" smtClean="0"/>
              <a:t>　　</a:t>
            </a:r>
            <a:r>
              <a:rPr lang="en-US" altLang="ja-JP" sz="1800" i="1" dirty="0" smtClean="0"/>
              <a:t>E(</a:t>
            </a:r>
            <a:r>
              <a:rPr lang="en-US" altLang="ja-JP" sz="1800" i="1" dirty="0" err="1" smtClean="0"/>
              <a:t>Y</a:t>
            </a:r>
            <a:r>
              <a:rPr lang="en-US" altLang="ja-JP" sz="1800" i="1" baseline="-25000" dirty="0" err="1" smtClean="0"/>
              <a:t>t</a:t>
            </a:r>
            <a:r>
              <a:rPr lang="en-US" altLang="ja-JP" sz="1800" dirty="0" smtClean="0"/>
              <a:t>)</a:t>
            </a:r>
            <a:r>
              <a:rPr lang="ja-JP" altLang="ja-JP" sz="1800" dirty="0" smtClean="0"/>
              <a:t>＝</a:t>
            </a:r>
            <a:r>
              <a:rPr lang="en-US" altLang="ja-JP" sz="1800" dirty="0" smtClean="0"/>
              <a:t>E(</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a:t>
            </a:r>
            <a:r>
              <a:rPr lang="en-US" altLang="ja-JP" sz="1800" i="1" dirty="0" smtClean="0"/>
              <a:t>Y</a:t>
            </a:r>
            <a:r>
              <a:rPr lang="en-US" altLang="ja-JP" sz="1800" dirty="0" smtClean="0"/>
              <a:t>*</a:t>
            </a:r>
            <a:endParaRPr lang="ja-JP" altLang="ja-JP" sz="1800" dirty="0" smtClean="0"/>
          </a:p>
          <a:p>
            <a:r>
              <a:rPr lang="ja-JP" altLang="ja-JP" sz="1800" dirty="0" smtClean="0"/>
              <a:t>長期的には国民所得はその「正常」水準</a:t>
            </a:r>
            <a:r>
              <a:rPr lang="en-US" altLang="ja-JP" sz="1800" i="1" dirty="0" smtClean="0"/>
              <a:t>Y</a:t>
            </a:r>
            <a:r>
              <a:rPr lang="en-US" altLang="ja-JP" sz="1800" dirty="0" smtClean="0"/>
              <a:t>*</a:t>
            </a:r>
            <a:r>
              <a:rPr lang="ja-JP" altLang="ja-JP" sz="1800" dirty="0" smtClean="0"/>
              <a:t>に定常均衡として収束、短期ではその回りを攪乱項</a:t>
            </a:r>
            <a:r>
              <a:rPr lang="en-US" altLang="ja-JP" sz="1800" i="1" dirty="0" smtClean="0"/>
              <a:t>ε</a:t>
            </a:r>
            <a:r>
              <a:rPr lang="ja-JP" altLang="ja-JP" sz="1800" dirty="0" smtClean="0"/>
              <a:t>の分だけ上下に循環。</a:t>
            </a:r>
            <a:r>
              <a:rPr lang="en-US" altLang="ja-JP" sz="1800" i="1" dirty="0" smtClean="0"/>
              <a:t>a</a:t>
            </a:r>
            <a:r>
              <a:rPr lang="ja-JP" altLang="ja-JP" sz="1800" dirty="0" smtClean="0"/>
              <a:t>＞</a:t>
            </a:r>
            <a:r>
              <a:rPr lang="en-US" altLang="ja-JP" sz="1800" dirty="0" smtClean="0"/>
              <a:t>1</a:t>
            </a:r>
            <a:r>
              <a:rPr lang="ja-JP" altLang="ja-JP" sz="1800" dirty="0" smtClean="0"/>
              <a:t>のときは上昇トレンド、</a:t>
            </a:r>
            <a:r>
              <a:rPr lang="en-US" altLang="ja-JP" sz="1800" i="1" dirty="0" smtClean="0"/>
              <a:t>a</a:t>
            </a:r>
            <a:r>
              <a:rPr lang="ja-JP" altLang="ja-JP" sz="1800" dirty="0" smtClean="0"/>
              <a:t>＜</a:t>
            </a:r>
            <a:r>
              <a:rPr lang="en-US" altLang="ja-JP" sz="1800" dirty="0" smtClean="0"/>
              <a:t>1</a:t>
            </a:r>
            <a:r>
              <a:rPr lang="ja-JP" altLang="ja-JP" sz="1800" dirty="0" smtClean="0"/>
              <a:t>のときは下降トレンド、同様の循環運動。国民所得の初期値を</a:t>
            </a:r>
            <a:r>
              <a:rPr lang="en-US" altLang="ja-JP" sz="1800" i="1" dirty="0" smtClean="0"/>
              <a:t>Y</a:t>
            </a:r>
            <a:r>
              <a:rPr lang="en-US" altLang="ja-JP" sz="1800" baseline="-25000" dirty="0" smtClean="0"/>
              <a:t>1</a:t>
            </a:r>
            <a:r>
              <a:rPr lang="ja-JP" altLang="ja-JP" sz="1800" dirty="0" smtClean="0"/>
              <a:t>＝</a:t>
            </a:r>
            <a:r>
              <a:rPr lang="en-US" altLang="ja-JP" sz="1800" dirty="0" smtClean="0"/>
              <a:t>500</a:t>
            </a:r>
            <a:r>
              <a:rPr lang="ja-JP" altLang="ja-JP" sz="1800" dirty="0" smtClean="0"/>
              <a:t>兆円とし、</a:t>
            </a:r>
            <a:r>
              <a:rPr lang="en-US" altLang="ja-JP" sz="1800" i="1" dirty="0" smtClean="0"/>
              <a:t>a</a:t>
            </a:r>
            <a:r>
              <a:rPr lang="ja-JP" altLang="ja-JP" sz="1800" dirty="0" smtClean="0"/>
              <a:t>＝</a:t>
            </a:r>
            <a:r>
              <a:rPr lang="en-US" altLang="ja-JP" sz="1800" dirty="0" smtClean="0"/>
              <a:t>1</a:t>
            </a:r>
            <a:r>
              <a:rPr lang="ja-JP" altLang="ja-JP" sz="1800" dirty="0" err="1" smtClean="0"/>
              <a:t>、</a:t>
            </a:r>
            <a:r>
              <a:rPr lang="en-US" altLang="ja-JP" sz="1800" i="1" dirty="0" smtClean="0"/>
              <a:t>σ</a:t>
            </a:r>
            <a:r>
              <a:rPr lang="ja-JP" altLang="ja-JP" sz="1800" dirty="0" smtClean="0"/>
              <a:t>＝</a:t>
            </a:r>
            <a:r>
              <a:rPr lang="en-US" altLang="ja-JP" sz="1800" dirty="0" smtClean="0"/>
              <a:t>25</a:t>
            </a:r>
            <a:r>
              <a:rPr lang="ja-JP" altLang="ja-JP" sz="1800" dirty="0" smtClean="0"/>
              <a:t>兆円となるようにコンピューターで</a:t>
            </a:r>
            <a:r>
              <a:rPr lang="en-US" altLang="ja-JP" sz="1800" i="1" dirty="0" smtClean="0"/>
              <a:t>ε</a:t>
            </a:r>
            <a:r>
              <a:rPr lang="ja-JP" altLang="ja-JP" sz="1800" dirty="0" smtClean="0"/>
              <a:t>の確率的乱数を</a:t>
            </a:r>
            <a:r>
              <a:rPr lang="en-US" altLang="ja-JP" sz="1800" dirty="0" smtClean="0"/>
              <a:t>100</a:t>
            </a:r>
            <a:r>
              <a:rPr lang="ja-JP" altLang="ja-JP" sz="1800" dirty="0" smtClean="0"/>
              <a:t>個発生させ、</a:t>
            </a:r>
            <a:r>
              <a:rPr lang="en-US" altLang="ja-JP" sz="1800" i="1" dirty="0" err="1" smtClean="0"/>
              <a:t>Y</a:t>
            </a:r>
            <a:r>
              <a:rPr lang="en-US" altLang="ja-JP" sz="1800" i="1" baseline="-25000" dirty="0" err="1" smtClean="0"/>
              <a:t>t</a:t>
            </a:r>
            <a:r>
              <a:rPr lang="ja-JP" altLang="ja-JP" sz="1800" dirty="0" smtClean="0"/>
              <a:t>の時系列運動軌跡⇒</a:t>
            </a:r>
            <a:r>
              <a:rPr lang="en-US" altLang="ja-JP" sz="1800" dirty="0" smtClean="0"/>
              <a:t>19-15</a:t>
            </a:r>
            <a:r>
              <a:rPr lang="ja-JP" altLang="ja-JP" sz="1800" dirty="0" smtClean="0"/>
              <a:t>図のように定常均衡</a:t>
            </a:r>
            <a:r>
              <a:rPr lang="en-US" altLang="ja-JP" sz="1800" i="1" dirty="0" smtClean="0"/>
              <a:t>Y</a:t>
            </a:r>
            <a:r>
              <a:rPr lang="en-US" altLang="ja-JP" sz="1800" dirty="0" smtClean="0"/>
              <a:t>*</a:t>
            </a:r>
            <a:r>
              <a:rPr lang="ja-JP" altLang="ja-JP" sz="1800" dirty="0" smtClean="0"/>
              <a:t>を巡る確率ショック循環。循環はあるが、内生的循環論のように周期も振幅も一定値ではない。</a:t>
            </a:r>
          </a:p>
          <a:p>
            <a:r>
              <a:rPr lang="ja-JP" altLang="ja-JP" sz="1800" dirty="0" smtClean="0"/>
              <a:t>　　</a:t>
            </a:r>
            <a:r>
              <a:rPr lang="en-US" altLang="ja-JP" sz="1800" dirty="0" smtClean="0"/>
              <a:t>19-15</a:t>
            </a:r>
            <a:r>
              <a:rPr lang="ja-JP" altLang="ja-JP" sz="1800" dirty="0" smtClean="0"/>
              <a:t>図　スルツキーの確率ショック循環</a:t>
            </a:r>
            <a:endParaRPr lang="en-US" altLang="ja-JP" sz="1800" dirty="0" smtClean="0"/>
          </a:p>
          <a:p>
            <a:endParaRPr lang="ja-JP" altLang="ja-JP" sz="1800" dirty="0"/>
          </a:p>
        </p:txBody>
      </p:sp>
      <p:graphicFrame>
        <p:nvGraphicFramePr>
          <p:cNvPr id="4" name="グラフ 3"/>
          <p:cNvGraphicFramePr/>
          <p:nvPr/>
        </p:nvGraphicFramePr>
        <p:xfrm>
          <a:off x="611560" y="3717032"/>
          <a:ext cx="7344816" cy="30243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近年の合理的期待学派・新しい古典派による均衡景気循環論やリアル・ビジネス・サイクル理論⇒貨幣的ショックや実物的なショックが経済変動に影響を与え、その影響は次第に減衰、次々とショックの合成の効果として景気循環が生成。…スルツキーやフリッシュの不規則衝撃の理論を現代的に継承。</a:t>
            </a:r>
          </a:p>
          <a:p>
            <a:r>
              <a:rPr lang="ja-JP" altLang="ja-JP" sz="1800" dirty="0" smtClean="0"/>
              <a:t>合理的期待学派が古典的な確率ショック論と違うのは、</a:t>
            </a:r>
            <a:r>
              <a:rPr lang="ja-JP" altLang="ja-JP" sz="1800" b="1" dirty="0" smtClean="0"/>
              <a:t>不完全情報</a:t>
            </a:r>
            <a:r>
              <a:rPr lang="ja-JP" altLang="ja-JP" sz="1800" dirty="0" smtClean="0"/>
              <a:t>（</a:t>
            </a:r>
            <a:r>
              <a:rPr lang="en-US" altLang="ja-JP" sz="1800" dirty="0" smtClean="0"/>
              <a:t>imperfect information</a:t>
            </a:r>
            <a:r>
              <a:rPr lang="ja-JP" altLang="ja-JP" sz="1800" dirty="0" smtClean="0"/>
              <a:t>）と合理的期待のもとで、消費者が効用最大化、企業が利潤最大化の主体的最適をする結果、一時的・短期的には貨幣錯覚、予想誤差、不均衡などが存在することを認めるものの、長期平均的にはそれらが相殺し、市場均衡と完全雇用が達成されるという均衡アプローチ。一時的・短期的にも完全情報と完全予見を仮定し、貨幣錯覚、予想誤差、不均衡の存在を認めないという解釈は間違い。</a:t>
            </a:r>
          </a:p>
          <a:p>
            <a:r>
              <a:rPr lang="ja-JP" altLang="ja-JP" sz="1800" dirty="0" smtClean="0"/>
              <a:t>一時的・短期的には、外生的な貨幣・金融ショックや実物ショックが、景気循環をもたらし、均衡は必ずしも成立せず、完全雇用均衡所得</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ja-JP" altLang="ja-JP" sz="1800" dirty="0" smtClean="0"/>
              <a:t>から乖離、長期平均的に見ると、プラス・マイナス相殺し合って均衡が成立、完全雇用均衡所得</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ja-JP" altLang="ja-JP" sz="1800" dirty="0" smtClean="0"/>
              <a:t>が達成。合理的期待を取り入れているので</a:t>
            </a:r>
            <a:r>
              <a:rPr lang="ja-JP" altLang="ja-JP" sz="1800" b="1" dirty="0" smtClean="0"/>
              <a:t>合理的期待学派</a:t>
            </a:r>
            <a:r>
              <a:rPr lang="ja-JP" altLang="ja-JP" sz="1800" dirty="0" smtClean="0"/>
              <a:t>（</a:t>
            </a:r>
            <a:r>
              <a:rPr lang="en-US" altLang="ja-JP" sz="1800" dirty="0" smtClean="0"/>
              <a:t>Rational </a:t>
            </a:r>
            <a:r>
              <a:rPr lang="en-US" altLang="ja-JP" sz="1800" dirty="0" err="1" smtClean="0"/>
              <a:t>Expectationists</a:t>
            </a:r>
            <a:r>
              <a:rPr lang="ja-JP" altLang="ja-JP" sz="1800" dirty="0" smtClean="0"/>
              <a:t>）と呼ばれ、また短期的にはともあれ長期平均的には古典派的・新古典派的な均衡理論を核心⇒</a:t>
            </a:r>
            <a:r>
              <a:rPr lang="ja-JP" altLang="ja-JP" sz="1800" b="1" dirty="0" smtClean="0"/>
              <a:t>新しい古典派</a:t>
            </a:r>
            <a:r>
              <a:rPr lang="ja-JP" altLang="ja-JP" sz="1800" dirty="0" smtClean="0"/>
              <a:t>（</a:t>
            </a:r>
            <a:r>
              <a:rPr lang="en-US" altLang="ja-JP" sz="1800" dirty="0" smtClean="0"/>
              <a:t>New </a:t>
            </a:r>
            <a:r>
              <a:rPr lang="en-US" altLang="ja-JP" sz="1800" dirty="0" err="1" smtClean="0"/>
              <a:t>Classicals</a:t>
            </a:r>
            <a:r>
              <a:rPr lang="ja-JP" altLang="ja-JP" sz="1800" dirty="0" smtClean="0"/>
              <a:t>）。</a:t>
            </a:r>
            <a:endParaRPr lang="ja-JP" altLang="ja-JP"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B</a:t>
            </a:r>
            <a:r>
              <a:rPr lang="ja-JP" altLang="ja-JP" sz="2800" b="1" dirty="0" err="1" smtClean="0"/>
              <a:t>．</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normAutofit lnSpcReduction="10000"/>
          </a:bodyPr>
          <a:lstStyle/>
          <a:p>
            <a:r>
              <a:rPr lang="ja-JP" altLang="ja-JP" sz="1800" dirty="0" smtClean="0"/>
              <a:t>　不完全情報と合理的期待⇒合理的消費者が効用最大化をする結果得られる生産物市場のインフレ総需要関数は、国民所得</a:t>
            </a:r>
            <a:r>
              <a:rPr lang="en-US" altLang="ja-JP" sz="1800" i="1" dirty="0" smtClean="0"/>
              <a:t>Y</a:t>
            </a:r>
            <a:r>
              <a:rPr lang="ja-JP" altLang="ja-JP" sz="1800" dirty="0" smtClean="0"/>
              <a:t>を完全雇用国民所得</a:t>
            </a:r>
            <a:r>
              <a:rPr lang="en-US" altLang="ja-JP" sz="1800" i="1" dirty="0" smtClean="0"/>
              <a:t>Y</a:t>
            </a:r>
            <a:r>
              <a:rPr lang="en-US" altLang="ja-JP" sz="1800" i="1" baseline="-25000" dirty="0" smtClean="0"/>
              <a:t>F</a:t>
            </a:r>
            <a:r>
              <a:rPr lang="ja-JP" altLang="ja-JP" sz="1800" dirty="0" err="1" smtClean="0"/>
              <a:t>、</a:t>
            </a:r>
            <a:r>
              <a:rPr lang="ja-JP" altLang="ja-JP" sz="1800" dirty="0" smtClean="0"/>
              <a:t>貨幣供給増加率</a:t>
            </a:r>
            <a:r>
              <a:rPr lang="en-US" altLang="ja-JP" sz="1800" i="1" dirty="0" smtClean="0"/>
              <a:t>ΔM</a:t>
            </a:r>
            <a:r>
              <a:rPr lang="en-US" altLang="ja-JP" sz="1800" dirty="0" smtClean="0"/>
              <a:t>/</a:t>
            </a:r>
            <a:r>
              <a:rPr lang="en-US" altLang="ja-JP" sz="1800" i="1" dirty="0" smtClean="0"/>
              <a:t>M</a:t>
            </a:r>
            <a:r>
              <a:rPr lang="ja-JP" altLang="ja-JP" sz="1800" dirty="0" smtClean="0"/>
              <a:t>＝</a:t>
            </a:r>
            <a:r>
              <a:rPr lang="en-US" altLang="ja-JP" sz="1800" i="1" dirty="0" smtClean="0"/>
              <a:t>m</a:t>
            </a:r>
            <a:r>
              <a:rPr lang="ja-JP" altLang="ja-JP" sz="1800" dirty="0" err="1" smtClean="0"/>
              <a:t>、</a:t>
            </a:r>
            <a:r>
              <a:rPr lang="ja-JP" altLang="ja-JP" sz="1800" dirty="0" smtClean="0"/>
              <a:t>物価上昇率</a:t>
            </a:r>
            <a:r>
              <a:rPr lang="en-US" altLang="ja-JP" sz="1800" i="1" dirty="0" smtClean="0"/>
              <a:t>ΔP</a:t>
            </a:r>
            <a:r>
              <a:rPr lang="en-US" altLang="ja-JP" sz="1800" dirty="0" smtClean="0"/>
              <a:t>/</a:t>
            </a:r>
            <a:r>
              <a:rPr lang="en-US" altLang="ja-JP" sz="1800" i="1" dirty="0" smtClean="0"/>
              <a:t>P</a:t>
            </a:r>
            <a:r>
              <a:rPr lang="ja-JP" altLang="ja-JP" sz="1800" dirty="0" smtClean="0"/>
              <a:t>＝</a:t>
            </a:r>
            <a:r>
              <a:rPr lang="en-US" altLang="ja-JP" sz="1800" i="1" dirty="0" smtClean="0"/>
              <a:t>π</a:t>
            </a:r>
            <a:r>
              <a:rPr lang="ja-JP" altLang="ja-JP" sz="1800" dirty="0" err="1" smtClean="0"/>
              <a:t>、</a:t>
            </a:r>
            <a:r>
              <a:rPr lang="ja-JP" altLang="ja-JP" sz="1800" dirty="0" smtClean="0"/>
              <a:t>マーシャルの</a:t>
            </a:r>
            <a:r>
              <a:rPr lang="en-US" altLang="ja-JP" sz="1800" i="1" dirty="0" smtClean="0"/>
              <a:t>k</a:t>
            </a:r>
            <a:r>
              <a:rPr lang="ja-JP" altLang="ja-JP" sz="1800" dirty="0" smtClean="0"/>
              <a:t>の逆数</a:t>
            </a:r>
            <a:r>
              <a:rPr lang="en-US" altLang="ja-JP" sz="1800" i="1" dirty="0" smtClean="0"/>
              <a:t>κ</a:t>
            </a:r>
            <a:r>
              <a:rPr lang="ja-JP" altLang="ja-JP" sz="1800" dirty="0" err="1" smtClean="0"/>
              <a:t>、</a:t>
            </a:r>
            <a:r>
              <a:rPr lang="ja-JP" altLang="ja-JP" sz="1800" dirty="0" smtClean="0"/>
              <a:t>需要ショック</a:t>
            </a:r>
            <a:r>
              <a:rPr lang="en-US" altLang="ja-JP" sz="1800" i="1" dirty="0" smtClean="0"/>
              <a:t>μ</a:t>
            </a:r>
            <a:r>
              <a:rPr lang="ja-JP" altLang="ja-JP" sz="1800" dirty="0" smtClean="0"/>
              <a:t>の関数として、次のように表せる。</a:t>
            </a:r>
            <a:r>
              <a:rPr lang="en-US" altLang="ja-JP" sz="1800" i="1" dirty="0" smtClean="0"/>
              <a:t>μ</a:t>
            </a:r>
            <a:r>
              <a:rPr lang="ja-JP" altLang="ja-JP" sz="1800" dirty="0" smtClean="0"/>
              <a:t>はホワイトノイズ。</a:t>
            </a:r>
          </a:p>
          <a:p>
            <a:r>
              <a:rPr lang="ja-JP" altLang="ja-JP" sz="1800" dirty="0" smtClean="0"/>
              <a:t>　　</a:t>
            </a:r>
            <a:r>
              <a:rPr lang="en-US" altLang="ja-JP" sz="1800" i="1" dirty="0" smtClean="0"/>
              <a:t>Y</a:t>
            </a:r>
            <a:r>
              <a:rPr lang="ja-JP" altLang="ja-JP" sz="1800" dirty="0" smtClean="0"/>
              <a:t>＝</a:t>
            </a:r>
            <a:r>
              <a:rPr lang="en-US" altLang="ja-JP" sz="1800" i="1" dirty="0" smtClean="0"/>
              <a:t>Y</a:t>
            </a:r>
            <a:r>
              <a:rPr lang="en-US" altLang="ja-JP" sz="1800" i="1" baseline="-25000" dirty="0" smtClean="0"/>
              <a:t>F</a:t>
            </a:r>
            <a:r>
              <a:rPr lang="ja-JP" altLang="ja-JP" sz="1800" dirty="0" smtClean="0"/>
              <a:t>＋</a:t>
            </a:r>
            <a:r>
              <a:rPr lang="en-US" altLang="ja-JP" sz="1800" i="1" dirty="0" smtClean="0"/>
              <a:t>κ</a:t>
            </a:r>
            <a:r>
              <a:rPr lang="en-US" altLang="ja-JP" sz="1800" dirty="0" smtClean="0"/>
              <a:t>(</a:t>
            </a:r>
            <a:r>
              <a:rPr lang="en-US" altLang="ja-JP" sz="1800" i="1" dirty="0" smtClean="0"/>
              <a:t>ΔM</a:t>
            </a:r>
            <a:r>
              <a:rPr lang="en-US" altLang="ja-JP" sz="1800" dirty="0" smtClean="0"/>
              <a:t>/</a:t>
            </a:r>
            <a:r>
              <a:rPr lang="en-US" altLang="ja-JP" sz="1800" i="1" dirty="0" smtClean="0"/>
              <a:t>M</a:t>
            </a:r>
            <a:r>
              <a:rPr lang="ja-JP" altLang="ja-JP" sz="1800" dirty="0" smtClean="0"/>
              <a:t>－</a:t>
            </a:r>
            <a:r>
              <a:rPr lang="en-US" altLang="ja-JP" sz="1800" i="1" dirty="0" smtClean="0"/>
              <a:t>ΔP</a:t>
            </a:r>
            <a:r>
              <a:rPr lang="en-US" altLang="ja-JP" sz="1800" dirty="0" smtClean="0"/>
              <a:t>/</a:t>
            </a:r>
            <a:r>
              <a:rPr lang="en-US" altLang="ja-JP" sz="1800" i="1" dirty="0" smtClean="0"/>
              <a:t>P</a:t>
            </a:r>
            <a:r>
              <a:rPr lang="en-US" altLang="ja-JP" sz="1800" dirty="0" smtClean="0"/>
              <a:t>)</a:t>
            </a:r>
            <a:r>
              <a:rPr lang="ja-JP" altLang="ja-JP" sz="1800" dirty="0" smtClean="0"/>
              <a:t>＋</a:t>
            </a:r>
            <a:r>
              <a:rPr lang="en-US" altLang="ja-JP" sz="1800" i="1" dirty="0" smtClean="0"/>
              <a:t>μ</a:t>
            </a:r>
            <a:r>
              <a:rPr lang="ja-JP" altLang="ja-JP" sz="1800" dirty="0" smtClean="0"/>
              <a:t>＝</a:t>
            </a:r>
            <a:r>
              <a:rPr lang="en-US" altLang="ja-JP" sz="1800" i="1" dirty="0" smtClean="0"/>
              <a:t>Y</a:t>
            </a:r>
            <a:r>
              <a:rPr lang="en-US" altLang="ja-JP" sz="1800" i="1" baseline="-25000" dirty="0" smtClean="0"/>
              <a:t>F</a:t>
            </a:r>
            <a:r>
              <a:rPr lang="ja-JP" altLang="ja-JP" sz="1800" dirty="0" smtClean="0"/>
              <a:t>＋</a:t>
            </a:r>
            <a:r>
              <a:rPr lang="en-US" altLang="ja-JP" sz="1800" i="1" dirty="0" smtClean="0"/>
              <a:t>κ</a:t>
            </a:r>
            <a:r>
              <a:rPr lang="en-US" altLang="ja-JP" sz="1800" dirty="0" smtClean="0"/>
              <a:t>(</a:t>
            </a:r>
            <a:r>
              <a:rPr lang="en-US" altLang="ja-JP" sz="1800" i="1" dirty="0" smtClean="0"/>
              <a:t>m</a:t>
            </a:r>
            <a:r>
              <a:rPr lang="ja-JP" altLang="ja-JP" sz="1800" dirty="0" smtClean="0"/>
              <a:t>－</a:t>
            </a:r>
            <a:r>
              <a:rPr lang="en-US" altLang="ja-JP" sz="1800" i="1" dirty="0" smtClean="0"/>
              <a:t>π</a:t>
            </a:r>
            <a:r>
              <a:rPr lang="en-US" altLang="ja-JP" sz="1800" dirty="0" smtClean="0"/>
              <a:t>)</a:t>
            </a:r>
            <a:r>
              <a:rPr lang="ja-JP" altLang="ja-JP" sz="1800" dirty="0" smtClean="0"/>
              <a:t>＋</a:t>
            </a:r>
            <a:r>
              <a:rPr lang="en-US" altLang="ja-JP" sz="1800" i="1" dirty="0" smtClean="0"/>
              <a:t>μ</a:t>
            </a:r>
            <a:endParaRPr lang="ja-JP" altLang="ja-JP" sz="1800" dirty="0" smtClean="0"/>
          </a:p>
          <a:p>
            <a:r>
              <a:rPr lang="ja-JP" altLang="ja-JP" sz="1800" dirty="0" smtClean="0"/>
              <a:t>　合理的企業が利潤最大化をする結果得られるインフレ総供給関数すなわちルーカス供給関数は、国民所得</a:t>
            </a:r>
            <a:r>
              <a:rPr lang="en-US" altLang="ja-JP" sz="1800" i="1" dirty="0" smtClean="0"/>
              <a:t>Y</a:t>
            </a:r>
            <a:r>
              <a:rPr lang="ja-JP" altLang="ja-JP" sz="1800" dirty="0" smtClean="0"/>
              <a:t>を完全雇用国民所得</a:t>
            </a:r>
            <a:r>
              <a:rPr lang="en-US" altLang="ja-JP" sz="1800" i="1" dirty="0" smtClean="0"/>
              <a:t>Y</a:t>
            </a:r>
            <a:r>
              <a:rPr lang="en-US" altLang="ja-JP" sz="1800" i="1" baseline="-25000" dirty="0" smtClean="0"/>
              <a:t>F</a:t>
            </a:r>
            <a:r>
              <a:rPr lang="ja-JP" altLang="ja-JP" sz="1800" dirty="0" err="1" smtClean="0"/>
              <a:t>、</a:t>
            </a:r>
            <a:r>
              <a:rPr lang="ja-JP" altLang="ja-JP" sz="1800" dirty="0" smtClean="0"/>
              <a:t>物価上昇率</a:t>
            </a:r>
            <a:r>
              <a:rPr lang="en-US" altLang="ja-JP" sz="1800" i="1" dirty="0" smtClean="0"/>
              <a:t>ΔP</a:t>
            </a:r>
            <a:r>
              <a:rPr lang="en-US" altLang="ja-JP" sz="1800" dirty="0" smtClean="0"/>
              <a:t>/</a:t>
            </a:r>
            <a:r>
              <a:rPr lang="en-US" altLang="ja-JP" sz="1800" i="1" dirty="0" smtClean="0"/>
              <a:t>P</a:t>
            </a:r>
            <a:r>
              <a:rPr lang="ja-JP" altLang="ja-JP" sz="1800" dirty="0" smtClean="0"/>
              <a:t>＝</a:t>
            </a:r>
            <a:r>
              <a:rPr lang="en-US" altLang="ja-JP" sz="1800" i="1" dirty="0" smtClean="0"/>
              <a:t>π</a:t>
            </a:r>
            <a:r>
              <a:rPr lang="ja-JP" altLang="ja-JP" sz="1800" dirty="0" err="1" smtClean="0"/>
              <a:t>、</a:t>
            </a:r>
            <a:r>
              <a:rPr lang="ja-JP" altLang="ja-JP" sz="1800" dirty="0" smtClean="0"/>
              <a:t>期待物価上昇率</a:t>
            </a:r>
            <a:r>
              <a:rPr lang="en-US" altLang="ja-JP" sz="1800" i="1" dirty="0" err="1" smtClean="0"/>
              <a:t>π</a:t>
            </a:r>
            <a:r>
              <a:rPr lang="en-US" altLang="ja-JP" sz="1800" i="1" baseline="30000" dirty="0" err="1" smtClean="0"/>
              <a:t>e</a:t>
            </a:r>
            <a:r>
              <a:rPr lang="ja-JP" altLang="ja-JP" sz="1800" dirty="0" err="1" smtClean="0"/>
              <a:t>、</a:t>
            </a:r>
            <a:r>
              <a:rPr lang="ja-JP" altLang="ja-JP" sz="1800" dirty="0" smtClean="0"/>
              <a:t>貨幣錯覚パラメーター</a:t>
            </a:r>
            <a:r>
              <a:rPr lang="en-US" altLang="ja-JP" sz="1800" i="1" dirty="0" smtClean="0"/>
              <a:t>α</a:t>
            </a:r>
            <a:r>
              <a:rPr lang="ja-JP" altLang="ja-JP" sz="1800" dirty="0" err="1" smtClean="0"/>
              <a:t>、</a:t>
            </a:r>
            <a:r>
              <a:rPr lang="ja-JP" altLang="ja-JP" sz="1800" dirty="0" smtClean="0"/>
              <a:t>供給ショック</a:t>
            </a:r>
            <a:r>
              <a:rPr lang="en-US" altLang="ja-JP" sz="1800" i="1" dirty="0" smtClean="0"/>
              <a:t>ξ</a:t>
            </a:r>
            <a:r>
              <a:rPr lang="ja-JP" altLang="ja-JP" sz="1800" dirty="0" smtClean="0"/>
              <a:t>の関数、次のように表せる。</a:t>
            </a:r>
            <a:r>
              <a:rPr lang="en-US" altLang="ja-JP" sz="1800" i="1" dirty="0" smtClean="0"/>
              <a:t>ξ</a:t>
            </a:r>
            <a:r>
              <a:rPr lang="ja-JP" altLang="ja-JP" sz="1800" dirty="0" smtClean="0"/>
              <a:t>はホワイトノイズ。</a:t>
            </a:r>
            <a:r>
              <a:rPr lang="en-US" altLang="ja-JP" sz="1800" i="1" dirty="0" smtClean="0"/>
              <a:t>β</a:t>
            </a:r>
            <a:r>
              <a:rPr lang="ja-JP" altLang="ja-JP" sz="1800" dirty="0" smtClean="0"/>
              <a:t>＝</a:t>
            </a:r>
            <a:r>
              <a:rPr lang="en-US" altLang="ja-JP" sz="1800" i="1" dirty="0" err="1" smtClean="0"/>
              <a:t>bν</a:t>
            </a:r>
            <a:r>
              <a:rPr lang="en-US" altLang="ja-JP" sz="1800" dirty="0" smtClean="0"/>
              <a:t>/</a:t>
            </a:r>
            <a:r>
              <a:rPr lang="en-US" altLang="ja-JP" sz="1800" i="1" dirty="0" smtClean="0"/>
              <a:t>LN</a:t>
            </a:r>
            <a:r>
              <a:rPr lang="ja-JP" altLang="ja-JP" sz="1800" dirty="0" smtClean="0"/>
              <a:t>＝</a:t>
            </a:r>
            <a:r>
              <a:rPr lang="en-US" altLang="ja-JP" sz="1800" i="1" dirty="0" smtClean="0"/>
              <a:t>b</a:t>
            </a:r>
            <a:r>
              <a:rPr lang="en-US" altLang="ja-JP" sz="1800" dirty="0" smtClean="0"/>
              <a:t>×</a:t>
            </a:r>
            <a:r>
              <a:rPr lang="ja-JP" altLang="ja-JP" sz="1800" dirty="0" smtClean="0"/>
              <a:t>労働投入係数／労働力人口で、一定。</a:t>
            </a:r>
          </a:p>
          <a:p>
            <a:r>
              <a:rPr lang="ja-JP" altLang="ja-JP" sz="1800" dirty="0" smtClean="0"/>
              <a:t>　　</a:t>
            </a:r>
            <a:r>
              <a:rPr lang="en-US" altLang="ja-JP" sz="1800" i="1" dirty="0" smtClean="0"/>
              <a:t>Y</a:t>
            </a:r>
            <a:r>
              <a:rPr lang="ja-JP" altLang="ja-JP" sz="1800" dirty="0" smtClean="0"/>
              <a:t>＝</a:t>
            </a:r>
            <a:r>
              <a:rPr lang="en-US" altLang="ja-JP" sz="1800" i="1" dirty="0" smtClean="0"/>
              <a:t>Y</a:t>
            </a:r>
            <a:r>
              <a:rPr lang="en-US" altLang="ja-JP" sz="1800" i="1" baseline="-25000" dirty="0" smtClean="0"/>
              <a:t>F</a:t>
            </a:r>
            <a:r>
              <a:rPr lang="ja-JP" altLang="ja-JP" sz="1800" dirty="0" smtClean="0"/>
              <a:t>＋</a:t>
            </a:r>
            <a:r>
              <a:rPr lang="en-US" altLang="ja-JP" sz="1800" dirty="0" smtClean="0"/>
              <a:t>(1/</a:t>
            </a:r>
            <a:r>
              <a:rPr lang="en-US" altLang="ja-JP" sz="1800" i="1" dirty="0" smtClean="0"/>
              <a:t>β</a:t>
            </a:r>
            <a:r>
              <a:rPr lang="en-US" altLang="ja-JP" sz="1800" dirty="0" smtClean="0"/>
              <a:t>)(</a:t>
            </a:r>
            <a:r>
              <a:rPr lang="en-US" altLang="ja-JP" sz="1800" i="1" dirty="0" smtClean="0"/>
              <a:t>π</a:t>
            </a:r>
            <a:r>
              <a:rPr lang="ja-JP" altLang="ja-JP" sz="1800" i="1" dirty="0" smtClean="0"/>
              <a:t>－</a:t>
            </a:r>
            <a:r>
              <a:rPr lang="en-US" altLang="ja-JP" sz="1800" i="1" dirty="0" err="1" smtClean="0"/>
              <a:t>απ</a:t>
            </a:r>
            <a:r>
              <a:rPr lang="en-US" altLang="ja-JP" sz="1800" i="1" baseline="30000" dirty="0" err="1" smtClean="0"/>
              <a:t>e</a:t>
            </a:r>
            <a:r>
              <a:rPr lang="en-US" altLang="ja-JP" sz="1800" dirty="0" smtClean="0"/>
              <a:t>)</a:t>
            </a:r>
            <a:r>
              <a:rPr lang="ja-JP" altLang="ja-JP" sz="1800" dirty="0" smtClean="0"/>
              <a:t>＋</a:t>
            </a:r>
            <a:r>
              <a:rPr lang="en-US" altLang="ja-JP" sz="1800" i="1" dirty="0" smtClean="0"/>
              <a:t>ξ</a:t>
            </a:r>
            <a:endParaRPr lang="ja-JP" altLang="ja-JP" sz="1800" dirty="0" smtClean="0"/>
          </a:p>
          <a:p>
            <a:r>
              <a:rPr lang="ja-JP" altLang="ja-JP" sz="1800" dirty="0" smtClean="0"/>
              <a:t>　生産物市場と貨幣市場の同時均衡、すなわち</a:t>
            </a:r>
            <a:r>
              <a:rPr lang="en-US" altLang="ja-JP" sz="1800" i="1" dirty="0" smtClean="0"/>
              <a:t>IS</a:t>
            </a:r>
            <a:r>
              <a:rPr lang="ja-JP" altLang="ja-JP" sz="1800" dirty="0" smtClean="0"/>
              <a:t>＝</a:t>
            </a:r>
            <a:r>
              <a:rPr lang="en-US" altLang="ja-JP" sz="1800" i="1" dirty="0" smtClean="0"/>
              <a:t>LM</a:t>
            </a:r>
            <a:r>
              <a:rPr lang="ja-JP" altLang="ja-JP" sz="1800" dirty="0" smtClean="0"/>
              <a:t>均衡では、インフレ総需要曲線とインフレ総供給曲線が交わり、均衡インフレ率</a:t>
            </a:r>
            <a:r>
              <a:rPr lang="en-US" altLang="ja-JP" sz="1800" i="1" dirty="0" smtClean="0"/>
              <a:t>π</a:t>
            </a:r>
            <a:r>
              <a:rPr lang="en-US" altLang="ja-JP" sz="1800" dirty="0" smtClean="0"/>
              <a:t>*</a:t>
            </a:r>
            <a:r>
              <a:rPr lang="ja-JP" altLang="ja-JP" sz="1800" dirty="0" smtClean="0"/>
              <a:t>と均衡国民所得</a:t>
            </a:r>
            <a:r>
              <a:rPr lang="en-US" altLang="ja-JP" sz="1800" i="1" dirty="0" smtClean="0"/>
              <a:t>Y</a:t>
            </a:r>
            <a:r>
              <a:rPr lang="en-US" altLang="ja-JP" sz="1800" dirty="0" smtClean="0"/>
              <a:t>*</a:t>
            </a:r>
            <a:r>
              <a:rPr lang="ja-JP" altLang="ja-JP" sz="1800" dirty="0" smtClean="0"/>
              <a:t>が決定、両関数の均衡条件を整理すると、次式。</a:t>
            </a:r>
          </a:p>
          <a:p>
            <a:r>
              <a:rPr lang="ja-JP" altLang="ja-JP" sz="1800" dirty="0" smtClean="0"/>
              <a:t>　　</a:t>
            </a:r>
            <a:r>
              <a:rPr lang="en-US" altLang="ja-JP" sz="1800" i="1" dirty="0" smtClean="0"/>
              <a:t>Y</a:t>
            </a:r>
            <a:r>
              <a:rPr lang="ja-JP" altLang="ja-JP" sz="1800" dirty="0" smtClean="0"/>
              <a:t>＝</a:t>
            </a:r>
            <a:r>
              <a:rPr lang="en-US" altLang="ja-JP" sz="1800" i="1" dirty="0" smtClean="0"/>
              <a:t>Y</a:t>
            </a:r>
            <a:r>
              <a:rPr lang="en-US" altLang="ja-JP" sz="1800" i="1" baseline="-25000" dirty="0" smtClean="0"/>
              <a:t>F</a:t>
            </a:r>
            <a:r>
              <a:rPr lang="ja-JP" altLang="ja-JP" sz="1800" dirty="0" smtClean="0"/>
              <a:t>＋</a:t>
            </a:r>
            <a:r>
              <a:rPr lang="en-US" altLang="ja-JP" sz="1800" dirty="0" smtClean="0"/>
              <a:t>(</a:t>
            </a:r>
            <a:r>
              <a:rPr lang="en-US" altLang="ja-JP" sz="1800" i="1" dirty="0" smtClean="0"/>
              <a:t>κ</a:t>
            </a:r>
            <a:r>
              <a:rPr lang="en-US" altLang="ja-JP" sz="1800" dirty="0" smtClean="0"/>
              <a:t>/(1</a:t>
            </a:r>
            <a:r>
              <a:rPr lang="ja-JP" altLang="ja-JP" sz="1800" dirty="0" smtClean="0"/>
              <a:t>＋</a:t>
            </a:r>
            <a:r>
              <a:rPr lang="en-US" altLang="ja-JP" sz="1800" i="1" dirty="0" err="1" smtClean="0"/>
              <a:t>κβ</a:t>
            </a:r>
            <a:r>
              <a:rPr lang="en-US" altLang="ja-JP" sz="1800" dirty="0" smtClean="0"/>
              <a:t>))(</a:t>
            </a:r>
            <a:r>
              <a:rPr lang="en-US" altLang="ja-JP" sz="1800" i="1" dirty="0" smtClean="0"/>
              <a:t>m</a:t>
            </a:r>
            <a:r>
              <a:rPr lang="ja-JP" altLang="ja-JP" sz="1800" dirty="0" smtClean="0"/>
              <a:t>－</a:t>
            </a:r>
            <a:r>
              <a:rPr lang="en-US" altLang="ja-JP" sz="1800" i="1" dirty="0" err="1" smtClean="0"/>
              <a:t>αE</a:t>
            </a:r>
            <a:r>
              <a:rPr lang="en-US" altLang="ja-JP" sz="1800" dirty="0" smtClean="0"/>
              <a:t>(</a:t>
            </a:r>
            <a:r>
              <a:rPr lang="en-US" altLang="ja-JP" sz="1800" i="1" dirty="0" smtClean="0"/>
              <a:t>m</a:t>
            </a:r>
            <a:r>
              <a:rPr lang="en-US" altLang="ja-JP" sz="1800" dirty="0" smtClean="0"/>
              <a:t>))</a:t>
            </a:r>
            <a:r>
              <a:rPr lang="ja-JP" altLang="ja-JP" sz="1800" dirty="0" smtClean="0"/>
              <a:t>＋</a:t>
            </a:r>
            <a:r>
              <a:rPr lang="en-US" altLang="ja-JP" sz="1800" dirty="0" smtClean="0"/>
              <a:t>(</a:t>
            </a:r>
            <a:r>
              <a:rPr lang="en-US" altLang="ja-JP" sz="1800" i="1" dirty="0" smtClean="0"/>
              <a:t>μ</a:t>
            </a:r>
            <a:r>
              <a:rPr lang="ja-JP" altLang="ja-JP" sz="1800" dirty="0" smtClean="0"/>
              <a:t>－</a:t>
            </a:r>
            <a:r>
              <a:rPr lang="en-US" altLang="ja-JP" sz="1800" i="1" dirty="0" err="1" smtClean="0"/>
              <a:t>κβξ</a:t>
            </a:r>
            <a:r>
              <a:rPr lang="en-US" altLang="ja-JP" sz="1800" dirty="0" smtClean="0"/>
              <a:t>)/ (1</a:t>
            </a:r>
            <a:r>
              <a:rPr lang="ja-JP" altLang="ja-JP" sz="1800" dirty="0" smtClean="0"/>
              <a:t>＋</a:t>
            </a:r>
            <a:r>
              <a:rPr lang="en-US" altLang="ja-JP" sz="1800" i="1" dirty="0" err="1" smtClean="0"/>
              <a:t>κβ</a:t>
            </a:r>
            <a:r>
              <a:rPr lang="en-US" altLang="ja-JP" sz="1800" dirty="0" smtClean="0"/>
              <a:t>)</a:t>
            </a:r>
            <a:endParaRPr lang="ja-JP" altLang="ja-JP" sz="1800" dirty="0" smtClean="0"/>
          </a:p>
          <a:p>
            <a:r>
              <a:rPr lang="ja-JP" altLang="ja-JP" sz="1800" dirty="0" smtClean="0"/>
              <a:t>前章では前期は完全雇用であったと仮定、そうでない場合もあるので一般的には、</a:t>
            </a:r>
            <a:r>
              <a:rPr lang="en-US" altLang="ja-JP" sz="1800" i="1" dirty="0" smtClean="0"/>
              <a:t>Y</a:t>
            </a:r>
            <a:r>
              <a:rPr lang="ja-JP" altLang="ja-JP" sz="1800" dirty="0" err="1" smtClean="0"/>
              <a:t>の動</a:t>
            </a:r>
            <a:r>
              <a:rPr lang="ja-JP" altLang="ja-JP" sz="1800" dirty="0" smtClean="0"/>
              <a:t>学的運動方程式は次の差分方程式。</a:t>
            </a:r>
          </a:p>
          <a:p>
            <a:r>
              <a:rPr lang="ja-JP" altLang="ja-JP" sz="1800" dirty="0" smtClean="0"/>
              <a:t>　　</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dirty="0" smtClean="0"/>
              <a:t>(</a:t>
            </a:r>
            <a:r>
              <a:rPr lang="en-US" altLang="ja-JP" sz="1800" i="1" dirty="0" smtClean="0"/>
              <a:t>κ</a:t>
            </a:r>
            <a:r>
              <a:rPr lang="en-US" altLang="ja-JP" sz="1800" dirty="0" smtClean="0"/>
              <a:t>/(1</a:t>
            </a:r>
            <a:r>
              <a:rPr lang="ja-JP" altLang="ja-JP" sz="1800" dirty="0" smtClean="0"/>
              <a:t>＋</a:t>
            </a:r>
            <a:r>
              <a:rPr lang="en-US" altLang="ja-JP" sz="1800" i="1" dirty="0" err="1" smtClean="0"/>
              <a:t>κβ</a:t>
            </a:r>
            <a:r>
              <a:rPr lang="en-US" altLang="ja-JP" sz="1800" dirty="0" smtClean="0"/>
              <a:t>))(</a:t>
            </a:r>
            <a:r>
              <a:rPr lang="en-US" altLang="ja-JP" sz="1800" i="1" dirty="0" err="1" smtClean="0"/>
              <a:t>m</a:t>
            </a:r>
            <a:r>
              <a:rPr lang="en-US" altLang="ja-JP" sz="1800" i="1" baseline="-25000" dirty="0" err="1" smtClean="0"/>
              <a:t>t</a:t>
            </a:r>
            <a:r>
              <a:rPr lang="ja-JP" altLang="ja-JP" sz="1800" dirty="0" smtClean="0"/>
              <a:t>－</a:t>
            </a:r>
            <a:r>
              <a:rPr lang="en-US" altLang="ja-JP" sz="1800" i="1" dirty="0" err="1" smtClean="0"/>
              <a:t>αE</a:t>
            </a:r>
            <a:r>
              <a:rPr lang="en-US" altLang="ja-JP" sz="1800" dirty="0" smtClean="0"/>
              <a:t>(</a:t>
            </a:r>
            <a:r>
              <a:rPr lang="en-US" altLang="ja-JP" sz="1800" i="1" dirty="0" err="1" smtClean="0"/>
              <a:t>m</a:t>
            </a:r>
            <a:r>
              <a:rPr lang="en-US" altLang="ja-JP" sz="1800" i="1" baseline="-25000" dirty="0" err="1" smtClean="0"/>
              <a:t>t</a:t>
            </a:r>
            <a:r>
              <a:rPr lang="en-US" altLang="ja-JP" sz="1800" dirty="0" smtClean="0"/>
              <a:t>))</a:t>
            </a:r>
            <a:r>
              <a:rPr lang="ja-JP" altLang="ja-JP" sz="1800" dirty="0" smtClean="0"/>
              <a:t>＋</a:t>
            </a:r>
            <a:r>
              <a:rPr lang="en-US" altLang="ja-JP" sz="1800" i="1" dirty="0" smtClean="0"/>
              <a:t>(</a:t>
            </a:r>
            <a:r>
              <a:rPr lang="en-US" altLang="ja-JP" sz="1800" i="1" dirty="0" err="1" smtClean="0"/>
              <a:t>μ</a:t>
            </a:r>
            <a:r>
              <a:rPr lang="en-US" altLang="ja-JP" sz="1800" i="1" baseline="-25000" dirty="0" err="1" smtClean="0"/>
              <a:t>t</a:t>
            </a:r>
            <a:r>
              <a:rPr lang="ja-JP" altLang="ja-JP" sz="1800" dirty="0" smtClean="0"/>
              <a:t>－</a:t>
            </a:r>
            <a:r>
              <a:rPr lang="en-US" altLang="ja-JP" sz="1800" i="1" dirty="0" err="1" smtClean="0"/>
              <a:t>κβξ</a:t>
            </a:r>
            <a:r>
              <a:rPr lang="en-US" altLang="ja-JP" sz="1800" i="1" baseline="-25000" dirty="0" err="1" smtClean="0"/>
              <a:t>t</a:t>
            </a:r>
            <a:r>
              <a:rPr lang="en-US" altLang="ja-JP" sz="1800" dirty="0" smtClean="0"/>
              <a:t>)/ (1</a:t>
            </a:r>
            <a:r>
              <a:rPr lang="ja-JP" altLang="ja-JP" sz="1800" dirty="0" smtClean="0"/>
              <a:t>＋</a:t>
            </a:r>
            <a:r>
              <a:rPr lang="en-US" altLang="ja-JP" sz="1800" i="1" dirty="0" err="1" smtClean="0"/>
              <a:t>κβ</a:t>
            </a:r>
            <a:r>
              <a:rPr lang="en-US" altLang="ja-JP" sz="1800" dirty="0" smtClean="0"/>
              <a:t>)</a:t>
            </a:r>
            <a:endParaRPr lang="ja-JP" altLang="ja-JP" sz="1800" dirty="0" smtClean="0"/>
          </a:p>
          <a:p>
            <a:r>
              <a:rPr lang="ja-JP" altLang="ja-JP" sz="1800" dirty="0" smtClean="0"/>
              <a:t>合理的期待のもとでも一時的･短期的には貨幣錯覚（</a:t>
            </a:r>
            <a:r>
              <a:rPr lang="en-US" altLang="ja-JP" sz="1800" i="1" dirty="0" smtClean="0"/>
              <a:t>α</a:t>
            </a:r>
            <a:r>
              <a:rPr lang="en-US" altLang="ja-JP" sz="1800" dirty="0" smtClean="0"/>
              <a:t>≠1</a:t>
            </a:r>
            <a:r>
              <a:rPr lang="ja-JP" altLang="ja-JP" sz="1800" dirty="0" smtClean="0"/>
              <a:t>）、予想されざるマネーサプライ（</a:t>
            </a:r>
            <a:r>
              <a:rPr lang="en-US" altLang="ja-JP" sz="1800" dirty="0" smtClean="0"/>
              <a:t>unanticipated money supply</a:t>
            </a:r>
            <a:r>
              <a:rPr lang="ja-JP" altLang="ja-JP" sz="1800" dirty="0" smtClean="0"/>
              <a:t>）＝</a:t>
            </a:r>
            <a:r>
              <a:rPr lang="en-US" altLang="ja-JP" sz="1800" dirty="0" smtClean="0"/>
              <a:t>(</a:t>
            </a:r>
            <a:r>
              <a:rPr lang="en-US" altLang="ja-JP" sz="1800" i="1" dirty="0" err="1" smtClean="0"/>
              <a:t>m</a:t>
            </a:r>
            <a:r>
              <a:rPr lang="en-US" altLang="ja-JP" sz="1800" i="1" baseline="-25000" dirty="0" err="1" smtClean="0"/>
              <a:t>t</a:t>
            </a:r>
            <a:r>
              <a:rPr lang="ja-JP" altLang="ja-JP" sz="1800" dirty="0" smtClean="0"/>
              <a:t>－</a:t>
            </a:r>
            <a:r>
              <a:rPr lang="en-US" altLang="ja-JP" sz="1800" i="1" dirty="0" err="1" smtClean="0"/>
              <a:t>αE</a:t>
            </a:r>
            <a:r>
              <a:rPr lang="en-US" altLang="ja-JP" sz="1800" dirty="0" smtClean="0"/>
              <a:t>(</a:t>
            </a:r>
            <a:r>
              <a:rPr lang="en-US" altLang="ja-JP" sz="1800" i="1" dirty="0" err="1" smtClean="0"/>
              <a:t>m</a:t>
            </a:r>
            <a:r>
              <a:rPr lang="en-US" altLang="ja-JP" sz="1800" i="1" baseline="-25000" dirty="0" err="1" smtClean="0"/>
              <a:t>t</a:t>
            </a:r>
            <a:r>
              <a:rPr lang="en-US" altLang="ja-JP" sz="1800" dirty="0" smtClean="0"/>
              <a:t>)) </a:t>
            </a:r>
            <a:r>
              <a:rPr lang="ja-JP" altLang="ja-JP" sz="1800" dirty="0" smtClean="0"/>
              <a:t>＝貨幣供給ショック、需要ショック</a:t>
            </a:r>
            <a:r>
              <a:rPr lang="en-US" altLang="ja-JP" sz="1800" i="1" dirty="0" err="1" smtClean="0"/>
              <a:t>μ</a:t>
            </a:r>
            <a:r>
              <a:rPr lang="en-US" altLang="ja-JP" sz="1800" i="1" baseline="-25000" dirty="0" err="1" smtClean="0"/>
              <a:t>t</a:t>
            </a:r>
            <a:r>
              <a:rPr lang="ja-JP" altLang="ja-JP" sz="1800" dirty="0" err="1" smtClean="0"/>
              <a:t>、</a:t>
            </a:r>
            <a:r>
              <a:rPr lang="ja-JP" altLang="ja-JP" sz="1800" dirty="0" smtClean="0"/>
              <a:t>供給ショッ</a:t>
            </a:r>
            <a:r>
              <a:rPr lang="ja-JP" altLang="ja-JP" sz="1800" i="1" dirty="0" smtClean="0"/>
              <a:t>ク</a:t>
            </a:r>
            <a:r>
              <a:rPr lang="en-US" altLang="ja-JP" sz="1800" i="1" dirty="0" err="1" smtClean="0"/>
              <a:t>ξ</a:t>
            </a:r>
            <a:r>
              <a:rPr lang="en-US" altLang="ja-JP" sz="1800" i="1" baseline="-25000" dirty="0" err="1" smtClean="0"/>
              <a:t>t</a:t>
            </a:r>
            <a:r>
              <a:rPr lang="ja-JP" altLang="ja-JP" sz="1800" dirty="0" smtClean="0"/>
              <a:t>の影響により国民所得</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は変動。</a:t>
            </a:r>
            <a:endParaRPr lang="ja-JP" altLang="ja-JP"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C</a:t>
            </a:r>
            <a:r>
              <a:rPr lang="ja-JP" altLang="ja-JP" sz="2800" b="1" dirty="0" err="1" smtClean="0"/>
              <a:t>．</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ルーカスは、貨幣供給ショックにより一般物価</a:t>
            </a:r>
            <a:r>
              <a:rPr lang="en-US" altLang="ja-JP" sz="1800" i="1" dirty="0" smtClean="0"/>
              <a:t>P</a:t>
            </a:r>
            <a:r>
              <a:rPr lang="ja-JP" altLang="ja-JP" sz="1800" dirty="0" smtClean="0"/>
              <a:t>が上昇する場合、合理的期待のもとでも一時的・短期的には貨幣錯覚や予想誤差はある、各企業</a:t>
            </a:r>
            <a:r>
              <a:rPr lang="en-US" altLang="ja-JP" sz="1800" i="1" dirty="0" err="1" smtClean="0"/>
              <a:t>i</a:t>
            </a:r>
            <a:r>
              <a:rPr lang="ja-JP" altLang="ja-JP" sz="1800" dirty="0" smtClean="0"/>
              <a:t>は自社製品だけの価格</a:t>
            </a:r>
            <a:r>
              <a:rPr lang="en-US" altLang="ja-JP" sz="1800" i="1" dirty="0" smtClean="0"/>
              <a:t>p</a:t>
            </a:r>
            <a:r>
              <a:rPr lang="en-US" altLang="ja-JP" sz="1800" i="1" baseline="-25000" dirty="0" smtClean="0"/>
              <a:t>i</a:t>
            </a:r>
            <a:r>
              <a:rPr lang="ja-JP" altLang="ja-JP" sz="1800" dirty="0" smtClean="0"/>
              <a:t>が上がっていると誤認、生産量を増加、これが生産量を「正常」水準から上へ乖離、景気循環を引き起こす。貨幣供給ショックがマイナスの場合は、下方へ乖離する循環。合理的期待のもとで長期平均的には、</a:t>
            </a:r>
            <a:r>
              <a:rPr lang="en-US" altLang="ja-JP" sz="1800" i="1" dirty="0" smtClean="0"/>
              <a:t>α</a:t>
            </a:r>
            <a:r>
              <a:rPr lang="ja-JP" altLang="ja-JP" sz="1800" dirty="0" smtClean="0"/>
              <a:t>＝</a:t>
            </a:r>
            <a:r>
              <a:rPr lang="en-US" altLang="ja-JP" sz="1800" dirty="0" smtClean="0"/>
              <a:t>1</a:t>
            </a:r>
            <a:r>
              <a:rPr lang="ja-JP" altLang="ja-JP" sz="1800" dirty="0" smtClean="0"/>
              <a:t>で貨幣錯覚がなく、</a:t>
            </a:r>
            <a:r>
              <a:rPr lang="en-US" altLang="ja-JP" sz="1800" i="1" dirty="0" smtClean="0"/>
              <a:t>E</a:t>
            </a:r>
            <a:r>
              <a:rPr lang="en-US" altLang="ja-JP" sz="1800" dirty="0" smtClean="0"/>
              <a:t>(</a:t>
            </a:r>
            <a:r>
              <a:rPr lang="en-US" altLang="ja-JP" sz="1800" i="1" dirty="0" smtClean="0"/>
              <a:t>μ</a:t>
            </a:r>
            <a:r>
              <a:rPr lang="en-US" altLang="ja-JP" sz="1800" dirty="0" smtClean="0"/>
              <a:t>)</a:t>
            </a:r>
            <a:r>
              <a:rPr lang="ja-JP" altLang="ja-JP" sz="1800" dirty="0" smtClean="0"/>
              <a:t>＝</a:t>
            </a:r>
            <a:r>
              <a:rPr lang="en-US" altLang="ja-JP" sz="1800" dirty="0" smtClean="0"/>
              <a:t>0</a:t>
            </a:r>
            <a:r>
              <a:rPr lang="ja-JP" altLang="ja-JP" sz="1800" dirty="0" err="1" smtClean="0"/>
              <a:t>、</a:t>
            </a:r>
            <a:r>
              <a:rPr lang="en-US" altLang="ja-JP" sz="1800" i="1" dirty="0" smtClean="0"/>
              <a:t>E</a:t>
            </a:r>
            <a:r>
              <a:rPr lang="en-US" altLang="ja-JP" sz="1800" dirty="0" smtClean="0"/>
              <a:t>(</a:t>
            </a:r>
            <a:r>
              <a:rPr lang="en-US" altLang="ja-JP" sz="1800" i="1" dirty="0" smtClean="0"/>
              <a:t>ξ</a:t>
            </a:r>
            <a:r>
              <a:rPr lang="en-US" altLang="ja-JP" sz="1800" dirty="0" smtClean="0"/>
              <a:t>)</a:t>
            </a:r>
            <a:r>
              <a:rPr lang="ja-JP" altLang="ja-JP" sz="1800" dirty="0" smtClean="0"/>
              <a:t>＝</a:t>
            </a:r>
            <a:r>
              <a:rPr lang="en-US" altLang="ja-JP" sz="1800" dirty="0" smtClean="0"/>
              <a:t>0</a:t>
            </a:r>
            <a:r>
              <a:rPr lang="ja-JP" altLang="ja-JP" sz="1800" dirty="0" smtClean="0"/>
              <a:t>と攪乱項の平均値はゼロ、</a:t>
            </a:r>
            <a:r>
              <a:rPr lang="en-US" altLang="ja-JP" sz="1800" i="1" dirty="0" smtClean="0"/>
              <a:t>m</a:t>
            </a:r>
            <a:r>
              <a:rPr lang="ja-JP" altLang="ja-JP" sz="1800" dirty="0" smtClean="0"/>
              <a:t>－</a:t>
            </a:r>
            <a:r>
              <a:rPr lang="en-US" altLang="ja-JP" sz="1800" i="1" dirty="0" smtClean="0"/>
              <a:t>E</a:t>
            </a:r>
            <a:r>
              <a:rPr lang="en-US" altLang="ja-JP" sz="1800" dirty="0" smtClean="0"/>
              <a:t>(</a:t>
            </a:r>
            <a:r>
              <a:rPr lang="en-US" altLang="ja-JP" sz="1800" i="1" dirty="0" smtClean="0"/>
              <a:t>m</a:t>
            </a:r>
            <a:r>
              <a:rPr lang="en-US" altLang="ja-JP" sz="1800" dirty="0" smtClean="0"/>
              <a:t>)</a:t>
            </a:r>
            <a:r>
              <a:rPr lang="ja-JP" altLang="ja-JP" sz="1800" dirty="0" smtClean="0"/>
              <a:t>＝</a:t>
            </a:r>
            <a:r>
              <a:rPr lang="en-US" altLang="ja-JP" sz="1800" dirty="0" smtClean="0"/>
              <a:t>0</a:t>
            </a:r>
            <a:r>
              <a:rPr lang="ja-JP" altLang="ja-JP" sz="1800" dirty="0" smtClean="0"/>
              <a:t>と貨幣供給増加率の予想誤差もゼロ、</a:t>
            </a:r>
            <a:r>
              <a:rPr lang="en-US" altLang="ja-JP" sz="1800" i="1" dirty="0" smtClean="0"/>
              <a:t>E</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ja-JP" altLang="ja-JP" sz="1800" dirty="0" smtClean="0"/>
              <a:t>と完全雇用均衡国民所得も成り立つ。長期均衡の回りを循環する、ルーカスの景気循環論は</a:t>
            </a:r>
            <a:r>
              <a:rPr lang="ja-JP" altLang="ja-JP" sz="1800" b="1" dirty="0" smtClean="0"/>
              <a:t>均衡景気循環論</a:t>
            </a:r>
            <a:r>
              <a:rPr lang="ja-JP" altLang="ja-JP" sz="1800" dirty="0" smtClean="0"/>
              <a:t>（</a:t>
            </a:r>
            <a:r>
              <a:rPr lang="en-US" altLang="ja-JP" sz="1800" dirty="0" smtClean="0"/>
              <a:t>equilibrium business cycle</a:t>
            </a:r>
            <a:r>
              <a:rPr lang="ja-JP" altLang="ja-JP" sz="1800" dirty="0" smtClean="0"/>
              <a:t>）一時的・短期的に見られる景気循環は貨幣供給ショックに基づくので、原因から見ると</a:t>
            </a:r>
            <a:r>
              <a:rPr lang="ja-JP" altLang="ja-JP" sz="1800" b="1" dirty="0" smtClean="0"/>
              <a:t>貨幣的ショック循環論</a:t>
            </a:r>
            <a:r>
              <a:rPr lang="ja-JP" altLang="ja-JP" sz="1800" dirty="0" smtClean="0"/>
              <a:t>（</a:t>
            </a:r>
            <a:r>
              <a:rPr lang="en-US" altLang="ja-JP" sz="1800" dirty="0" smtClean="0"/>
              <a:t>monetary shock cycle theory</a:t>
            </a:r>
            <a:r>
              <a:rPr lang="ja-JP" altLang="ja-JP" sz="1800" dirty="0" smtClean="0"/>
              <a:t>）であり、外生的な</a:t>
            </a:r>
            <a:r>
              <a:rPr lang="ja-JP" altLang="ja-JP" sz="1800" b="1" dirty="0" smtClean="0"/>
              <a:t>確率ショック循環論</a:t>
            </a:r>
            <a:r>
              <a:rPr lang="ja-JP" altLang="ja-JP" sz="1800" dirty="0" smtClean="0"/>
              <a:t>に分類。</a:t>
            </a:r>
          </a:p>
          <a:p>
            <a:r>
              <a:rPr lang="ja-JP" altLang="ja-JP" sz="1800" dirty="0" smtClean="0"/>
              <a:t>　日本の</a:t>
            </a:r>
            <a:r>
              <a:rPr lang="en-US" altLang="ja-JP" sz="1800" dirty="0" smtClean="0"/>
              <a:t>2012</a:t>
            </a:r>
            <a:r>
              <a:rPr lang="ja-JP" altLang="ja-JP" sz="1800" dirty="0" smtClean="0"/>
              <a:t>年のデータをもとに、</a:t>
            </a:r>
            <a:r>
              <a:rPr lang="en-US" altLang="ja-JP" sz="1800" i="1" dirty="0" smtClean="0"/>
              <a:t>M</a:t>
            </a:r>
            <a:r>
              <a:rPr lang="en-US" altLang="ja-JP" sz="1800" dirty="0" smtClean="0"/>
              <a:t>1</a:t>
            </a:r>
            <a:r>
              <a:rPr lang="ja-JP" altLang="ja-JP" sz="1800" dirty="0" smtClean="0"/>
              <a:t>についてのマーシャルの</a:t>
            </a:r>
            <a:r>
              <a:rPr lang="en-US" altLang="ja-JP" sz="1800" i="1" dirty="0" smtClean="0"/>
              <a:t>k</a:t>
            </a:r>
            <a:r>
              <a:rPr lang="ja-JP" altLang="ja-JP" sz="1800" dirty="0" smtClean="0"/>
              <a:t>を</a:t>
            </a:r>
            <a:r>
              <a:rPr lang="en-US" altLang="ja-JP" sz="1800" i="1" dirty="0" smtClean="0"/>
              <a:t>M</a:t>
            </a:r>
            <a:r>
              <a:rPr lang="en-US" altLang="ja-JP" sz="1800" dirty="0" smtClean="0"/>
              <a:t>1</a:t>
            </a:r>
            <a:r>
              <a:rPr lang="ja-JP" altLang="ja-JP" sz="1800" dirty="0" smtClean="0"/>
              <a:t>／</a:t>
            </a:r>
            <a:r>
              <a:rPr lang="en-US" altLang="ja-JP" sz="1800" i="1" dirty="0" smtClean="0"/>
              <a:t>Y</a:t>
            </a:r>
            <a:r>
              <a:rPr lang="ja-JP" altLang="ja-JP" sz="1800" dirty="0" smtClean="0"/>
              <a:t>＝</a:t>
            </a:r>
            <a:r>
              <a:rPr lang="en-US" altLang="ja-JP" sz="1800" dirty="0" smtClean="0"/>
              <a:t>540</a:t>
            </a:r>
            <a:r>
              <a:rPr lang="ja-JP" altLang="ja-JP" sz="1800" dirty="0" smtClean="0"/>
              <a:t>兆円／</a:t>
            </a:r>
            <a:r>
              <a:rPr lang="en-US" altLang="ja-JP" sz="1800" dirty="0" smtClean="0"/>
              <a:t>500</a:t>
            </a:r>
            <a:r>
              <a:rPr lang="ja-JP" altLang="ja-JP" sz="1800" dirty="0" smtClean="0"/>
              <a:t>兆円＝</a:t>
            </a:r>
            <a:r>
              <a:rPr lang="en-US" altLang="ja-JP" sz="1800" dirty="0" smtClean="0"/>
              <a:t>1.08</a:t>
            </a:r>
            <a:r>
              <a:rPr lang="ja-JP" altLang="ja-JP" sz="1800" dirty="0" err="1" smtClean="0"/>
              <a:t>、</a:t>
            </a:r>
            <a:r>
              <a:rPr lang="en-US" altLang="ja-JP" sz="1800" i="1" dirty="0" smtClean="0"/>
              <a:t>β</a:t>
            </a:r>
            <a:r>
              <a:rPr lang="ja-JP" altLang="ja-JP" sz="1800" dirty="0" smtClean="0"/>
              <a:t>を</a:t>
            </a:r>
            <a:r>
              <a:rPr lang="en-US" altLang="ja-JP" sz="1800" dirty="0" smtClean="0"/>
              <a:t>6255</a:t>
            </a:r>
            <a:r>
              <a:rPr lang="ja-JP" altLang="ja-JP" sz="1800" dirty="0" smtClean="0"/>
              <a:t>万人／</a:t>
            </a:r>
            <a:r>
              <a:rPr lang="en-US" altLang="ja-JP" sz="1800" dirty="0" smtClean="0"/>
              <a:t>6550</a:t>
            </a:r>
            <a:r>
              <a:rPr lang="ja-JP" altLang="ja-JP" sz="1800" dirty="0" smtClean="0"/>
              <a:t>万人／</a:t>
            </a:r>
            <a:r>
              <a:rPr lang="en-US" altLang="ja-JP" sz="1800" dirty="0" smtClean="0"/>
              <a:t>500</a:t>
            </a:r>
            <a:r>
              <a:rPr lang="ja-JP" altLang="ja-JP" sz="1800" dirty="0" smtClean="0"/>
              <a:t>兆円＝</a:t>
            </a:r>
            <a:r>
              <a:rPr lang="en-US" altLang="ja-JP" sz="1800" dirty="0" smtClean="0"/>
              <a:t>0.0019</a:t>
            </a:r>
            <a:r>
              <a:rPr lang="ja-JP" altLang="ja-JP" sz="1800" dirty="0" smtClean="0"/>
              <a:t>とおき、貨幣的ショックを前節で計算したスルツキーの確率的乱数と同じに設定し、国民所得の初期値を</a:t>
            </a:r>
            <a:r>
              <a:rPr lang="en-US" altLang="ja-JP" sz="1800" i="1" dirty="0" smtClean="0"/>
              <a:t>Y</a:t>
            </a:r>
            <a:r>
              <a:rPr lang="en-US" altLang="ja-JP" sz="1800" baseline="-25000" dirty="0" smtClean="0"/>
              <a:t>1</a:t>
            </a:r>
            <a:r>
              <a:rPr lang="ja-JP" altLang="ja-JP" sz="1800" dirty="0" smtClean="0"/>
              <a:t>＝</a:t>
            </a:r>
            <a:r>
              <a:rPr lang="en-US" altLang="ja-JP" sz="1800" dirty="0" smtClean="0"/>
              <a:t>500</a:t>
            </a:r>
            <a:r>
              <a:rPr lang="ja-JP" altLang="ja-JP" sz="1800" dirty="0" smtClean="0"/>
              <a:t>兆円として数値計算をすると、上の運動方程式の循環変動は</a:t>
            </a:r>
            <a:r>
              <a:rPr lang="en-US" altLang="ja-JP" sz="1800" dirty="0" smtClean="0"/>
              <a:t>19-16</a:t>
            </a:r>
            <a:r>
              <a:rPr lang="ja-JP" altLang="ja-JP" sz="1800" dirty="0" smtClean="0"/>
              <a:t>図のように、スルツキー循環よりやや振幅が大きい。</a:t>
            </a:r>
          </a:p>
          <a:p>
            <a:r>
              <a:rPr lang="ja-JP" altLang="ja-JP" sz="1800" dirty="0" smtClean="0"/>
              <a:t>　</a:t>
            </a:r>
            <a:r>
              <a:rPr lang="en-US" altLang="ja-JP" sz="1800" dirty="0" smtClean="0"/>
              <a:t>19-16</a:t>
            </a:r>
            <a:r>
              <a:rPr lang="ja-JP" altLang="ja-JP" sz="1800" dirty="0" smtClean="0"/>
              <a:t>図　ルーカスの貨幣的ショック循環</a:t>
            </a:r>
            <a:endParaRPr lang="ja-JP" altLang="ja-JP"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D</a:t>
            </a:r>
            <a:r>
              <a:rPr lang="ja-JP" altLang="ja-JP" sz="2800" b="1" dirty="0" err="1" smtClean="0"/>
              <a:t>．</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日本の</a:t>
            </a:r>
            <a:r>
              <a:rPr lang="en-US" altLang="ja-JP" sz="1800" dirty="0" smtClean="0"/>
              <a:t>2012</a:t>
            </a:r>
            <a:r>
              <a:rPr lang="ja-JP" altLang="ja-JP" sz="1800" dirty="0" smtClean="0"/>
              <a:t>年のデータをもとに、</a:t>
            </a:r>
            <a:r>
              <a:rPr lang="en-US" altLang="ja-JP" sz="1800" i="1" dirty="0" smtClean="0"/>
              <a:t>M</a:t>
            </a:r>
            <a:r>
              <a:rPr lang="en-US" altLang="ja-JP" sz="1800" dirty="0" smtClean="0"/>
              <a:t>1</a:t>
            </a:r>
            <a:r>
              <a:rPr lang="ja-JP" altLang="ja-JP" sz="1800" dirty="0" smtClean="0"/>
              <a:t>についてのマーシャルの</a:t>
            </a:r>
            <a:r>
              <a:rPr lang="en-US" altLang="ja-JP" sz="1800" i="1" dirty="0" smtClean="0"/>
              <a:t>k</a:t>
            </a:r>
            <a:r>
              <a:rPr lang="ja-JP" altLang="ja-JP" sz="1800" dirty="0" smtClean="0"/>
              <a:t>を</a:t>
            </a:r>
            <a:r>
              <a:rPr lang="en-US" altLang="ja-JP" sz="1800" i="1" dirty="0" smtClean="0"/>
              <a:t>M</a:t>
            </a:r>
            <a:r>
              <a:rPr lang="en-US" altLang="ja-JP" sz="1800" dirty="0" smtClean="0"/>
              <a:t>1</a:t>
            </a:r>
            <a:r>
              <a:rPr lang="ja-JP" altLang="ja-JP" sz="1800" dirty="0" smtClean="0"/>
              <a:t>／</a:t>
            </a:r>
            <a:r>
              <a:rPr lang="en-US" altLang="ja-JP" sz="1800" i="1" dirty="0" smtClean="0"/>
              <a:t>Y</a:t>
            </a:r>
            <a:r>
              <a:rPr lang="ja-JP" altLang="ja-JP" sz="1800" dirty="0" smtClean="0"/>
              <a:t>＝</a:t>
            </a:r>
            <a:r>
              <a:rPr lang="en-US" altLang="ja-JP" sz="1800" dirty="0" smtClean="0"/>
              <a:t>540</a:t>
            </a:r>
            <a:r>
              <a:rPr lang="ja-JP" altLang="ja-JP" sz="1800" dirty="0" smtClean="0"/>
              <a:t>兆円／</a:t>
            </a:r>
            <a:r>
              <a:rPr lang="en-US" altLang="ja-JP" sz="1800" dirty="0" smtClean="0"/>
              <a:t>500</a:t>
            </a:r>
            <a:r>
              <a:rPr lang="ja-JP" altLang="ja-JP" sz="1800" dirty="0" smtClean="0"/>
              <a:t>兆円＝</a:t>
            </a:r>
            <a:r>
              <a:rPr lang="en-US" altLang="ja-JP" sz="1800" dirty="0" smtClean="0"/>
              <a:t>1.08</a:t>
            </a:r>
            <a:r>
              <a:rPr lang="ja-JP" altLang="ja-JP" sz="1800" dirty="0" err="1" smtClean="0"/>
              <a:t>、</a:t>
            </a:r>
            <a:r>
              <a:rPr lang="en-US" altLang="ja-JP" sz="1800" i="1" dirty="0" smtClean="0"/>
              <a:t>β</a:t>
            </a:r>
            <a:r>
              <a:rPr lang="ja-JP" altLang="ja-JP" sz="1800" dirty="0" smtClean="0"/>
              <a:t>を</a:t>
            </a:r>
            <a:r>
              <a:rPr lang="en-US" altLang="ja-JP" sz="1800" dirty="0" smtClean="0"/>
              <a:t>6255</a:t>
            </a:r>
            <a:r>
              <a:rPr lang="ja-JP" altLang="ja-JP" sz="1800" dirty="0" smtClean="0"/>
              <a:t>万人／</a:t>
            </a:r>
            <a:r>
              <a:rPr lang="en-US" altLang="ja-JP" sz="1800" dirty="0" smtClean="0"/>
              <a:t>6550</a:t>
            </a:r>
            <a:r>
              <a:rPr lang="ja-JP" altLang="ja-JP" sz="1800" dirty="0" smtClean="0"/>
              <a:t>万人／</a:t>
            </a:r>
            <a:r>
              <a:rPr lang="en-US" altLang="ja-JP" sz="1800" dirty="0" smtClean="0"/>
              <a:t>500</a:t>
            </a:r>
            <a:r>
              <a:rPr lang="ja-JP" altLang="ja-JP" sz="1800" dirty="0" smtClean="0"/>
              <a:t>兆円＝</a:t>
            </a:r>
            <a:r>
              <a:rPr lang="en-US" altLang="ja-JP" sz="1800" dirty="0" smtClean="0"/>
              <a:t>0.0019</a:t>
            </a:r>
            <a:r>
              <a:rPr lang="ja-JP" altLang="ja-JP" sz="1800" dirty="0" smtClean="0"/>
              <a:t>とおき、貨幣的ショックを前節で計算したスルツキーの確率的乱数と同じに設定し、国民所得の初期値を</a:t>
            </a:r>
            <a:r>
              <a:rPr lang="en-US" altLang="ja-JP" sz="1800" i="1" dirty="0" smtClean="0"/>
              <a:t>Y</a:t>
            </a:r>
            <a:r>
              <a:rPr lang="en-US" altLang="ja-JP" sz="1800" baseline="-25000" dirty="0" smtClean="0"/>
              <a:t>1</a:t>
            </a:r>
            <a:r>
              <a:rPr lang="ja-JP" altLang="ja-JP" sz="1800" dirty="0" smtClean="0"/>
              <a:t>＝</a:t>
            </a:r>
            <a:r>
              <a:rPr lang="en-US" altLang="ja-JP" sz="1800" dirty="0" smtClean="0"/>
              <a:t>500</a:t>
            </a:r>
            <a:r>
              <a:rPr lang="ja-JP" altLang="ja-JP" sz="1800" dirty="0" smtClean="0"/>
              <a:t>兆円として数値計算をすると、上の運動方程式の循環変動は</a:t>
            </a:r>
            <a:r>
              <a:rPr lang="en-US" altLang="ja-JP" sz="1800" dirty="0" smtClean="0"/>
              <a:t>19-16</a:t>
            </a:r>
            <a:r>
              <a:rPr lang="ja-JP" altLang="ja-JP" sz="1800" dirty="0" smtClean="0"/>
              <a:t>図のように、スルツキー循環よりやや振幅が大きい。</a:t>
            </a:r>
          </a:p>
          <a:p>
            <a:r>
              <a:rPr lang="ja-JP" altLang="ja-JP" sz="1800" dirty="0" smtClean="0"/>
              <a:t>　</a:t>
            </a:r>
            <a:r>
              <a:rPr lang="en-US" altLang="ja-JP" sz="1800" dirty="0" smtClean="0"/>
              <a:t>19-16</a:t>
            </a:r>
            <a:r>
              <a:rPr lang="ja-JP" altLang="ja-JP" sz="1800" dirty="0" smtClean="0"/>
              <a:t>図　ルーカスの貨幣的ショック循環</a:t>
            </a:r>
            <a:endParaRPr lang="en-US" altLang="ja-JP" sz="1800" dirty="0" smtClean="0"/>
          </a:p>
          <a:p>
            <a:endParaRPr lang="ja-JP" altLang="ja-JP" sz="1800" dirty="0"/>
          </a:p>
        </p:txBody>
      </p:sp>
      <p:graphicFrame>
        <p:nvGraphicFramePr>
          <p:cNvPr id="4" name="グラフ 3"/>
          <p:cNvGraphicFramePr/>
          <p:nvPr/>
        </p:nvGraphicFramePr>
        <p:xfrm>
          <a:off x="899592" y="2420888"/>
          <a:ext cx="6912767" cy="3600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E</a:t>
            </a:r>
            <a:r>
              <a:rPr lang="ja-JP" altLang="ja-JP" sz="2800" b="1" dirty="0" err="1" smtClean="0"/>
              <a:t>．</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107504" y="620688"/>
            <a:ext cx="8928992" cy="5932513"/>
          </a:xfrm>
        </p:spPr>
        <p:txBody>
          <a:bodyPr/>
          <a:lstStyle/>
          <a:p>
            <a:r>
              <a:rPr lang="ja-JP" altLang="ja-JP" sz="1800" dirty="0" smtClean="0"/>
              <a:t>　同じ合理的期待学派でも</a:t>
            </a:r>
            <a:r>
              <a:rPr lang="ja-JP" altLang="ja-JP" sz="1800" b="1" dirty="0" smtClean="0"/>
              <a:t>キッドランド</a:t>
            </a:r>
            <a:r>
              <a:rPr lang="ja-JP" altLang="ja-JP" sz="1800" dirty="0" smtClean="0"/>
              <a:t>（</a:t>
            </a:r>
            <a:r>
              <a:rPr lang="en-US" altLang="ja-JP" sz="1800" dirty="0" smtClean="0"/>
              <a:t>Finn </a:t>
            </a:r>
            <a:r>
              <a:rPr lang="en-US" altLang="ja-JP" sz="1800" dirty="0" err="1" smtClean="0"/>
              <a:t>Kydland</a:t>
            </a:r>
            <a:r>
              <a:rPr lang="ja-JP" altLang="ja-JP" sz="1800" dirty="0" smtClean="0"/>
              <a:t>）と</a:t>
            </a:r>
            <a:r>
              <a:rPr lang="ja-JP" altLang="ja-JP" sz="1800" b="1" dirty="0" smtClean="0"/>
              <a:t>プレスコット</a:t>
            </a:r>
            <a:r>
              <a:rPr lang="ja-JP" altLang="ja-JP" sz="1800" dirty="0" smtClean="0"/>
              <a:t>（</a:t>
            </a:r>
            <a:r>
              <a:rPr lang="en-US" altLang="ja-JP" sz="1800" dirty="0" smtClean="0"/>
              <a:t>Edward Prescott</a:t>
            </a:r>
            <a:r>
              <a:rPr lang="ja-JP" altLang="ja-JP" sz="1800" dirty="0" smtClean="0"/>
              <a:t>）、ロングとプロッサー⇒供給ショック</a:t>
            </a:r>
            <a:r>
              <a:rPr lang="en-US" altLang="ja-JP" sz="1800" i="1" dirty="0" smtClean="0"/>
              <a:t>ξ</a:t>
            </a:r>
            <a:r>
              <a:rPr lang="ja-JP" altLang="ja-JP" sz="1800" dirty="0" smtClean="0"/>
              <a:t>などの生産側の実物的ショックが景気循環を引き起こすと主張。</a:t>
            </a:r>
            <a:r>
              <a:rPr lang="ja-JP" altLang="ja-JP" sz="1800" b="1" dirty="0" smtClean="0"/>
              <a:t>リアル・ビジネス・サイクル論</a:t>
            </a:r>
            <a:r>
              <a:rPr lang="ja-JP" altLang="ja-JP" sz="1800" dirty="0" smtClean="0"/>
              <a:t>（</a:t>
            </a:r>
            <a:r>
              <a:rPr lang="ja-JP" altLang="ja-JP" sz="1800" b="1" dirty="0" smtClean="0"/>
              <a:t>実物的景気循環論</a:t>
            </a:r>
            <a:r>
              <a:rPr lang="en-US" altLang="ja-JP" sz="1800" dirty="0" smtClean="0"/>
              <a:t>: real business cycle</a:t>
            </a:r>
            <a:r>
              <a:rPr lang="ja-JP" altLang="ja-JP" sz="1800" dirty="0" smtClean="0"/>
              <a:t>））。技術革新により生産関数や供給関数が上方シフト⇒労働生産性が高まり、企業の労働需要も労働者の労働供給も増。生産量が増、実質賃金の上昇から販売量も増、国民所得は増加。技術革新の影響が減衰⇒国民所得の増加も減衰、技術革新が次々に起こることにより景気循環が生成。合理的期待のもとで長期平均的には、</a:t>
            </a:r>
            <a:r>
              <a:rPr lang="en-US" altLang="ja-JP" sz="1800" i="1" dirty="0" smtClean="0"/>
              <a:t>α</a:t>
            </a:r>
            <a:r>
              <a:rPr lang="ja-JP" altLang="ja-JP" sz="1800" dirty="0" smtClean="0"/>
              <a:t>＝</a:t>
            </a:r>
            <a:r>
              <a:rPr lang="en-US" altLang="ja-JP" sz="1800" dirty="0" smtClean="0"/>
              <a:t>1</a:t>
            </a:r>
            <a:r>
              <a:rPr lang="ja-JP" altLang="ja-JP" sz="1800" dirty="0" smtClean="0"/>
              <a:t>で貨幣錯覚がなく、</a:t>
            </a:r>
            <a:r>
              <a:rPr lang="en-US" altLang="ja-JP" sz="1800" i="1" dirty="0" smtClean="0"/>
              <a:t>E</a:t>
            </a:r>
            <a:r>
              <a:rPr lang="en-US" altLang="ja-JP" sz="1800" dirty="0" smtClean="0"/>
              <a:t>(</a:t>
            </a:r>
            <a:r>
              <a:rPr lang="en-US" altLang="ja-JP" sz="1800" i="1" dirty="0" smtClean="0"/>
              <a:t>μ</a:t>
            </a:r>
            <a:r>
              <a:rPr lang="en-US" altLang="ja-JP" sz="1800" dirty="0" smtClean="0"/>
              <a:t>)</a:t>
            </a:r>
            <a:r>
              <a:rPr lang="ja-JP" altLang="ja-JP" sz="1800" dirty="0" smtClean="0"/>
              <a:t>＝</a:t>
            </a:r>
            <a:r>
              <a:rPr lang="en-US" altLang="ja-JP" sz="1800" dirty="0" smtClean="0"/>
              <a:t>0</a:t>
            </a:r>
            <a:r>
              <a:rPr lang="ja-JP" altLang="ja-JP" sz="1800" dirty="0" err="1" smtClean="0"/>
              <a:t>、</a:t>
            </a:r>
            <a:r>
              <a:rPr lang="en-US" altLang="ja-JP" sz="1800" i="1" dirty="0" smtClean="0"/>
              <a:t>E</a:t>
            </a:r>
            <a:r>
              <a:rPr lang="en-US" altLang="ja-JP" sz="1800" dirty="0" smtClean="0"/>
              <a:t>(</a:t>
            </a:r>
            <a:r>
              <a:rPr lang="en-US" altLang="ja-JP" sz="1800" i="1" dirty="0" smtClean="0"/>
              <a:t>ξ</a:t>
            </a:r>
            <a:r>
              <a:rPr lang="en-US" altLang="ja-JP" sz="1800" dirty="0" smtClean="0"/>
              <a:t>)</a:t>
            </a:r>
            <a:r>
              <a:rPr lang="ja-JP" altLang="ja-JP" sz="1800" dirty="0" smtClean="0"/>
              <a:t>＝</a:t>
            </a:r>
            <a:r>
              <a:rPr lang="en-US" altLang="ja-JP" sz="1800" dirty="0" smtClean="0"/>
              <a:t>0</a:t>
            </a:r>
            <a:r>
              <a:rPr lang="ja-JP" altLang="ja-JP" sz="1800" dirty="0" smtClean="0"/>
              <a:t>と攪乱項の平均値はゼロ、</a:t>
            </a:r>
            <a:r>
              <a:rPr lang="en-US" altLang="ja-JP" sz="1800" i="1" dirty="0" smtClean="0"/>
              <a:t>m</a:t>
            </a:r>
            <a:r>
              <a:rPr lang="ja-JP" altLang="ja-JP" sz="1800" dirty="0" smtClean="0"/>
              <a:t>－</a:t>
            </a:r>
            <a:r>
              <a:rPr lang="en-US" altLang="ja-JP" sz="1800" i="1" dirty="0" smtClean="0"/>
              <a:t>E</a:t>
            </a:r>
            <a:r>
              <a:rPr lang="en-US" altLang="ja-JP" sz="1800" dirty="0" smtClean="0"/>
              <a:t>(</a:t>
            </a:r>
            <a:r>
              <a:rPr lang="en-US" altLang="ja-JP" sz="1800" i="1" dirty="0" smtClean="0"/>
              <a:t>m</a:t>
            </a:r>
            <a:r>
              <a:rPr lang="en-US" altLang="ja-JP" sz="1800" dirty="0" smtClean="0"/>
              <a:t>)</a:t>
            </a:r>
            <a:r>
              <a:rPr lang="ja-JP" altLang="ja-JP" sz="1800" dirty="0" smtClean="0"/>
              <a:t>＝</a:t>
            </a:r>
            <a:r>
              <a:rPr lang="en-US" altLang="ja-JP" sz="1800" dirty="0" smtClean="0"/>
              <a:t>0</a:t>
            </a:r>
            <a:r>
              <a:rPr lang="ja-JP" altLang="ja-JP" sz="1800" dirty="0" smtClean="0"/>
              <a:t>と貨幣供給増加率の予想誤差もゼロ、</a:t>
            </a:r>
            <a:r>
              <a:rPr lang="en-US" altLang="ja-JP" sz="1800" i="1" dirty="0" smtClean="0"/>
              <a:t>E</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ja-JP" altLang="ja-JP" sz="1800" dirty="0" smtClean="0"/>
              <a:t>と完全雇用均衡国民所得も成り立つ。ショックの原因を別とすれば、理論構造はルーカスの貨幣的ショック循環論と同じ、</a:t>
            </a:r>
            <a:r>
              <a:rPr lang="ja-JP" altLang="ja-JP" sz="1800" b="1" dirty="0" smtClean="0"/>
              <a:t>確率ショック循環論</a:t>
            </a:r>
            <a:r>
              <a:rPr lang="ja-JP" altLang="ja-JP" sz="1800" dirty="0" smtClean="0"/>
              <a:t>に分類、正確に言うならば、外生的な</a:t>
            </a:r>
            <a:r>
              <a:rPr lang="ja-JP" altLang="ja-JP" sz="1800" b="1" dirty="0" smtClean="0"/>
              <a:t>実物的確率ショック循環論</a:t>
            </a:r>
            <a:r>
              <a:rPr lang="ja-JP" altLang="ja-JP" sz="1800" dirty="0" smtClean="0"/>
              <a:t>（</a:t>
            </a:r>
            <a:r>
              <a:rPr lang="en-US" altLang="ja-JP" sz="1800" dirty="0" smtClean="0"/>
              <a:t>real shock cycle theory</a:t>
            </a:r>
            <a:r>
              <a:rPr lang="ja-JP" altLang="ja-JP" sz="1800" dirty="0" smtClean="0"/>
              <a:t>）。</a:t>
            </a:r>
          </a:p>
          <a:p>
            <a:r>
              <a:rPr lang="ja-JP" altLang="ja-JP" sz="1800" dirty="0" smtClean="0"/>
              <a:t>　上の運動方程式において、単純化のために貨幣的ショック＝</a:t>
            </a:r>
            <a:r>
              <a:rPr lang="en-US" altLang="ja-JP" sz="1800" dirty="0" smtClean="0"/>
              <a:t>(</a:t>
            </a:r>
            <a:r>
              <a:rPr lang="en-US" altLang="ja-JP" sz="1800" i="1" dirty="0" err="1" smtClean="0"/>
              <a:t>m</a:t>
            </a:r>
            <a:r>
              <a:rPr lang="en-US" altLang="ja-JP" sz="1800" i="1" baseline="-25000" dirty="0" err="1" smtClean="0"/>
              <a:t>t</a:t>
            </a:r>
            <a:r>
              <a:rPr lang="ja-JP" altLang="ja-JP" sz="1800" dirty="0" smtClean="0"/>
              <a:t>－</a:t>
            </a:r>
            <a:r>
              <a:rPr lang="en-US" altLang="ja-JP" sz="1800" i="1" dirty="0" err="1" smtClean="0"/>
              <a:t>αE</a:t>
            </a:r>
            <a:r>
              <a:rPr lang="en-US" altLang="ja-JP" sz="1800" dirty="0" smtClean="0"/>
              <a:t>(</a:t>
            </a:r>
            <a:r>
              <a:rPr lang="en-US" altLang="ja-JP" sz="1800" i="1" dirty="0" err="1" smtClean="0"/>
              <a:t>m</a:t>
            </a:r>
            <a:r>
              <a:rPr lang="en-US" altLang="ja-JP" sz="1800" i="1" baseline="-25000" dirty="0" err="1" smtClean="0"/>
              <a:t>t</a:t>
            </a:r>
            <a:r>
              <a:rPr lang="en-US" altLang="ja-JP" sz="1800" dirty="0" smtClean="0"/>
              <a:t>))</a:t>
            </a:r>
            <a:r>
              <a:rPr lang="ja-JP" altLang="ja-JP" sz="1800" dirty="0" smtClean="0"/>
              <a:t>がゼロ、実物的ショックが供給ショック</a:t>
            </a:r>
            <a:r>
              <a:rPr lang="en-US" altLang="ja-JP" sz="1800" i="1" dirty="0" smtClean="0"/>
              <a:t>ξ</a:t>
            </a:r>
            <a:r>
              <a:rPr lang="ja-JP" altLang="ja-JP" sz="1800" dirty="0" smtClean="0"/>
              <a:t>のみでその係数が</a:t>
            </a:r>
            <a:r>
              <a:rPr lang="en-US" altLang="ja-JP" sz="1800" dirty="0" smtClean="0"/>
              <a:t>1</a:t>
            </a:r>
            <a:r>
              <a:rPr lang="ja-JP" altLang="ja-JP" sz="1800" dirty="0" err="1" smtClean="0"/>
              <a:t>、</a:t>
            </a:r>
            <a:r>
              <a:rPr lang="ja-JP" altLang="ja-JP" sz="1800" dirty="0" smtClean="0"/>
              <a:t>貨幣的ショックの乱数とは別の確率的乱数を生成して数値計算⇒上の運動方程式は</a:t>
            </a:r>
            <a:r>
              <a:rPr lang="en-US" altLang="ja-JP" sz="1800" dirty="0" smtClean="0"/>
              <a:t>19-17</a:t>
            </a:r>
            <a:r>
              <a:rPr lang="ja-JP" altLang="ja-JP" sz="1800" dirty="0" smtClean="0"/>
              <a:t>図。</a:t>
            </a:r>
          </a:p>
          <a:p>
            <a:endParaRPr lang="ja-JP" altLang="ja-JP" sz="1800" dirty="0"/>
          </a:p>
        </p:txBody>
      </p:sp>
      <p:graphicFrame>
        <p:nvGraphicFramePr>
          <p:cNvPr id="5" name="グラフ 4"/>
          <p:cNvGraphicFramePr/>
          <p:nvPr/>
        </p:nvGraphicFramePr>
        <p:xfrm>
          <a:off x="539552" y="4653136"/>
          <a:ext cx="6120680" cy="22048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F</a:t>
            </a:r>
            <a:r>
              <a:rPr lang="ja-JP" altLang="ja-JP" sz="2800" b="1" dirty="0" err="1" smtClean="0"/>
              <a:t>．</a:t>
            </a:r>
            <a:r>
              <a:rPr lang="ja-JP" altLang="ja-JP" sz="2800" b="1" dirty="0" smtClean="0"/>
              <a:t>合理的期待学派の確率ショック循環論</a:t>
            </a:r>
            <a:endParaRPr lang="ja-JP" altLang="ja-JP" sz="2800" dirty="0"/>
          </a:p>
        </p:txBody>
      </p:sp>
      <p:sp>
        <p:nvSpPr>
          <p:cNvPr id="10243" name="Rectangle 3"/>
          <p:cNvSpPr>
            <a:spLocks noGrp="1" noChangeArrowheads="1"/>
          </p:cNvSpPr>
          <p:nvPr>
            <p:ph idx="1"/>
          </p:nvPr>
        </p:nvSpPr>
        <p:spPr>
          <a:xfrm>
            <a:off x="107504" y="620688"/>
            <a:ext cx="8928992" cy="5932513"/>
          </a:xfrm>
        </p:spPr>
        <p:txBody>
          <a:bodyPr/>
          <a:lstStyle/>
          <a:p>
            <a:r>
              <a:rPr lang="ja-JP" altLang="ja-JP" sz="1800" dirty="0" smtClean="0"/>
              <a:t>　現実の景気循環は、実物的ショックだけでなく貨幣的ショックなどさまざまな要因が複雑に絡まって生成、貨幣的ショックだけ、実物的ショックだけでは正確な分析は不可。両者の係数を半分にして合成⇒</a:t>
            </a:r>
            <a:r>
              <a:rPr lang="en-US" altLang="ja-JP" sz="1800" dirty="0" smtClean="0"/>
              <a:t>19-18</a:t>
            </a:r>
            <a:r>
              <a:rPr lang="ja-JP" altLang="ja-JP" sz="1800" dirty="0" smtClean="0"/>
              <a:t>図の循環。攪乱項を乱数により発生させてシミュレーション、実証分析では観察されたデータを用いて計測。</a:t>
            </a:r>
          </a:p>
          <a:p>
            <a:r>
              <a:rPr lang="ja-JP" altLang="ja-JP" sz="1800" dirty="0" smtClean="0"/>
              <a:t>　</a:t>
            </a:r>
            <a:r>
              <a:rPr lang="en-US" altLang="ja-JP" sz="1800" dirty="0" smtClean="0"/>
              <a:t>19-18</a:t>
            </a:r>
            <a:r>
              <a:rPr lang="ja-JP" altLang="ja-JP" sz="1800" dirty="0" smtClean="0"/>
              <a:t>図　貨幣ショックと実物ショックの合成循環</a:t>
            </a:r>
          </a:p>
          <a:p>
            <a:endParaRPr lang="ja-JP" altLang="ja-JP" sz="1800" dirty="0"/>
          </a:p>
        </p:txBody>
      </p:sp>
      <p:graphicFrame>
        <p:nvGraphicFramePr>
          <p:cNvPr id="6" name="グラフ 5"/>
          <p:cNvGraphicFramePr/>
          <p:nvPr/>
        </p:nvGraphicFramePr>
        <p:xfrm>
          <a:off x="899592" y="2204864"/>
          <a:ext cx="7056784" cy="316835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16633"/>
            <a:ext cx="7772400" cy="576064"/>
          </a:xfrm>
        </p:spPr>
        <p:txBody>
          <a:bodyPr/>
          <a:lstStyle/>
          <a:p>
            <a:r>
              <a:rPr lang="ja-JP" altLang="ja-JP" sz="2800" b="1" dirty="0" smtClean="0"/>
              <a:t>１．景気循環の定義と景気動向指数</a:t>
            </a:r>
            <a:endParaRPr lang="ja-JP" altLang="ja-JP" sz="2800" dirty="0"/>
          </a:p>
        </p:txBody>
      </p:sp>
      <p:sp>
        <p:nvSpPr>
          <p:cNvPr id="3075" name="Rectangle 3"/>
          <p:cNvSpPr>
            <a:spLocks noGrp="1" noChangeArrowheads="1"/>
          </p:cNvSpPr>
          <p:nvPr>
            <p:ph idx="1"/>
          </p:nvPr>
        </p:nvSpPr>
        <p:spPr>
          <a:xfrm>
            <a:off x="381000" y="692696"/>
            <a:ext cx="8534400" cy="6048672"/>
          </a:xfrm>
        </p:spPr>
        <p:txBody>
          <a:bodyPr/>
          <a:lstStyle/>
          <a:p>
            <a:r>
              <a:rPr lang="ja-JP" altLang="ja-JP" sz="1800" b="1" dirty="0" smtClean="0"/>
              <a:t>景気循環</a:t>
            </a:r>
            <a:r>
              <a:rPr lang="ja-JP" altLang="ja-JP" sz="1800" dirty="0" smtClean="0"/>
              <a:t>（</a:t>
            </a:r>
            <a:r>
              <a:rPr lang="en-US" altLang="ja-JP" sz="1800" dirty="0" smtClean="0"/>
              <a:t>business cycle, trade cycle</a:t>
            </a:r>
            <a:r>
              <a:rPr lang="ja-JP" altLang="ja-JP" sz="1800" dirty="0" smtClean="0"/>
              <a:t>）＝経済活動は活発に上昇する時期と不活発になって下降する時期とが交互に入れ替わりながら推移。経済ないし</a:t>
            </a:r>
            <a:r>
              <a:rPr lang="ja-JP" altLang="ja-JP" sz="1800" b="1" dirty="0" smtClean="0"/>
              <a:t>景気</a:t>
            </a:r>
            <a:r>
              <a:rPr lang="ja-JP" altLang="ja-JP" sz="1800" dirty="0" smtClean="0"/>
              <a:t>（</a:t>
            </a:r>
            <a:r>
              <a:rPr lang="en-US" altLang="ja-JP" sz="1800" dirty="0" smtClean="0"/>
              <a:t>business, business conditions</a:t>
            </a:r>
            <a:r>
              <a:rPr lang="ja-JP" altLang="ja-JP" sz="1800" dirty="0" smtClean="0"/>
              <a:t>）の循環的変動。</a:t>
            </a:r>
          </a:p>
          <a:p>
            <a:r>
              <a:rPr lang="en-US" altLang="ja-JP" sz="1800" dirty="0" smtClean="0"/>
              <a:t>19-1</a:t>
            </a:r>
            <a:r>
              <a:rPr lang="ja-JP" altLang="ja-JP" sz="1800" dirty="0" smtClean="0"/>
              <a:t>図の（１）</a:t>
            </a:r>
            <a:r>
              <a:rPr lang="ja-JP" altLang="ja-JP" sz="1800" b="1" dirty="0" smtClean="0"/>
              <a:t>景気回復</a:t>
            </a:r>
            <a:r>
              <a:rPr lang="ja-JP" altLang="ja-JP" sz="1800" dirty="0" smtClean="0"/>
              <a:t>（</a:t>
            </a:r>
            <a:r>
              <a:rPr lang="en-US" altLang="ja-JP" sz="1800" dirty="0" smtClean="0"/>
              <a:t>recovery</a:t>
            </a:r>
            <a:r>
              <a:rPr lang="ja-JP" altLang="ja-JP" sz="1800" dirty="0" smtClean="0"/>
              <a:t>）の局面⇒投資や雇用が増え、生産量や販売量が増大し、賃金や消費量が増え、物価も上がる、多くの経済指標が同時に上昇や増大。</a:t>
            </a:r>
          </a:p>
          <a:p>
            <a:r>
              <a:rPr lang="ja-JP" altLang="ja-JP" sz="1800" dirty="0" smtClean="0"/>
              <a:t>（２）</a:t>
            </a:r>
            <a:r>
              <a:rPr lang="ja-JP" altLang="ja-JP" sz="1800" b="1" dirty="0" smtClean="0"/>
              <a:t>好況</a:t>
            </a:r>
            <a:r>
              <a:rPr lang="ja-JP" altLang="ja-JP" sz="1800" dirty="0" smtClean="0"/>
              <a:t>（</a:t>
            </a:r>
            <a:r>
              <a:rPr lang="en-US" altLang="ja-JP" sz="1800" dirty="0" smtClean="0"/>
              <a:t>prosperity</a:t>
            </a:r>
            <a:r>
              <a:rPr lang="ja-JP" altLang="ja-JP" sz="1800" dirty="0" smtClean="0"/>
              <a:t>）ないし</a:t>
            </a:r>
            <a:r>
              <a:rPr lang="ja-JP" altLang="ja-JP" sz="1800" b="1" dirty="0" smtClean="0"/>
              <a:t>ブーム</a:t>
            </a:r>
            <a:r>
              <a:rPr lang="ja-JP" altLang="ja-JP" sz="1800" dirty="0" smtClean="0"/>
              <a:t>（</a:t>
            </a:r>
            <a:r>
              <a:rPr lang="en-US" altLang="ja-JP" sz="1800" dirty="0" smtClean="0"/>
              <a:t>boom</a:t>
            </a:r>
            <a:r>
              <a:rPr lang="ja-JP" altLang="ja-JP" sz="1800" dirty="0" smtClean="0"/>
              <a:t>）の局面⇒こうした経済指標の上昇や拡大が非常に顕著、その頂点では</a:t>
            </a:r>
            <a:r>
              <a:rPr lang="ja-JP" altLang="ja-JP" sz="1800" b="1" dirty="0" smtClean="0"/>
              <a:t>山</a:t>
            </a:r>
            <a:r>
              <a:rPr lang="ja-JP" altLang="ja-JP" sz="1800" dirty="0" smtClean="0"/>
              <a:t>（</a:t>
            </a:r>
            <a:r>
              <a:rPr lang="en-US" altLang="ja-JP" sz="1800" dirty="0" smtClean="0"/>
              <a:t>peak</a:t>
            </a:r>
            <a:r>
              <a:rPr lang="ja-JP" altLang="ja-JP" sz="1800" dirty="0" smtClean="0"/>
              <a:t>）。資本設備の稼働率はほぼ</a:t>
            </a:r>
            <a:r>
              <a:rPr lang="en-US" altLang="ja-JP" sz="1800" dirty="0" smtClean="0"/>
              <a:t>100</a:t>
            </a:r>
            <a:r>
              <a:rPr lang="ja-JP" altLang="ja-JP" sz="1800" dirty="0" smtClean="0"/>
              <a:t>％に達し、労働も完全雇用。在庫は不足、物価上昇が激しく、人手も不足し賃金上昇。資産市場では値上がり益を期待して投機が活発、値上がりが激化。⇒景気の</a:t>
            </a:r>
            <a:r>
              <a:rPr lang="ja-JP" altLang="ja-JP" sz="1800" b="1" dirty="0" smtClean="0"/>
              <a:t>過熱</a:t>
            </a:r>
            <a:r>
              <a:rPr lang="ja-JP" altLang="ja-JP" sz="1800" dirty="0" smtClean="0"/>
              <a:t>（</a:t>
            </a:r>
            <a:r>
              <a:rPr lang="en-US" altLang="ja-JP" sz="1800" dirty="0" smtClean="0"/>
              <a:t>overheat</a:t>
            </a:r>
            <a:r>
              <a:rPr lang="ja-JP" altLang="ja-JP" sz="1800" dirty="0" smtClean="0"/>
              <a:t>）。エンジンがオーバーヒートするのと同様。</a:t>
            </a:r>
          </a:p>
          <a:p>
            <a:r>
              <a:rPr lang="ja-JP" altLang="ja-JP" sz="1800" dirty="0" smtClean="0"/>
              <a:t>（３）</a:t>
            </a:r>
            <a:r>
              <a:rPr lang="ja-JP" altLang="ja-JP" sz="1800" b="1" dirty="0" smtClean="0"/>
              <a:t>景気後退</a:t>
            </a:r>
            <a:r>
              <a:rPr lang="ja-JP" altLang="ja-JP" sz="1800" dirty="0" smtClean="0"/>
              <a:t>（</a:t>
            </a:r>
            <a:r>
              <a:rPr lang="en-US" altLang="ja-JP" sz="1800" dirty="0" smtClean="0"/>
              <a:t>recession</a:t>
            </a:r>
            <a:r>
              <a:rPr lang="ja-JP" altLang="ja-JP" sz="1800" dirty="0" smtClean="0"/>
              <a:t>）の局面⇒生産量や販売量は減、賃金や消費量も下がり、物価も下落、多くの経済指標は下落や縮小。</a:t>
            </a:r>
          </a:p>
          <a:p>
            <a:r>
              <a:rPr lang="ja-JP" altLang="ja-JP" sz="1800" dirty="0" smtClean="0"/>
              <a:t>（４）</a:t>
            </a:r>
            <a:r>
              <a:rPr lang="ja-JP" altLang="ja-JP" sz="1800" b="1" dirty="0" smtClean="0"/>
              <a:t>不況</a:t>
            </a:r>
            <a:r>
              <a:rPr lang="ja-JP" altLang="ja-JP" sz="1800" dirty="0" smtClean="0"/>
              <a:t>（</a:t>
            </a:r>
            <a:r>
              <a:rPr lang="en-US" altLang="ja-JP" sz="1800" dirty="0" smtClean="0"/>
              <a:t>depression</a:t>
            </a:r>
            <a:r>
              <a:rPr lang="ja-JP" altLang="ja-JP" sz="1800" dirty="0" smtClean="0"/>
              <a:t>）、</a:t>
            </a:r>
            <a:r>
              <a:rPr lang="ja-JP" altLang="ja-JP" sz="1800" b="1" dirty="0" smtClean="0"/>
              <a:t>スランプ</a:t>
            </a:r>
            <a:r>
              <a:rPr lang="ja-JP" altLang="ja-JP" sz="1800" dirty="0" smtClean="0"/>
              <a:t>（</a:t>
            </a:r>
            <a:r>
              <a:rPr lang="en-US" altLang="ja-JP" sz="1800" dirty="0" smtClean="0"/>
              <a:t>slump</a:t>
            </a:r>
            <a:r>
              <a:rPr lang="ja-JP" altLang="ja-JP" sz="1800" dirty="0" smtClean="0"/>
              <a:t>）の局面⇒経済指標の下落や縮小が顕著、その底では</a:t>
            </a:r>
            <a:r>
              <a:rPr lang="ja-JP" altLang="ja-JP" sz="1800" b="1" dirty="0" smtClean="0"/>
              <a:t>谷</a:t>
            </a:r>
            <a:r>
              <a:rPr lang="ja-JP" altLang="ja-JP" sz="1800" dirty="0" smtClean="0"/>
              <a:t>（</a:t>
            </a:r>
            <a:r>
              <a:rPr lang="en-US" altLang="ja-JP" sz="1800" dirty="0" smtClean="0"/>
              <a:t>bottom</a:t>
            </a:r>
            <a:r>
              <a:rPr lang="ja-JP" altLang="ja-JP" sz="1800" dirty="0" smtClean="0"/>
              <a:t>）。資産市場では、値下がり損を警戒して、過剰な売りが激化。⇒景気の</a:t>
            </a:r>
            <a:r>
              <a:rPr lang="ja-JP" altLang="ja-JP" sz="1800" b="1" dirty="0" smtClean="0"/>
              <a:t>冷え過ぎ</a:t>
            </a:r>
            <a:r>
              <a:rPr lang="ja-JP" altLang="ja-JP" sz="1800" dirty="0" smtClean="0"/>
              <a:t>。深刻で長引く場合は、特に</a:t>
            </a:r>
            <a:r>
              <a:rPr lang="ja-JP" altLang="ja-JP" sz="1800" b="1" dirty="0" smtClean="0"/>
              <a:t>恐慌</a:t>
            </a:r>
            <a:r>
              <a:rPr lang="ja-JP" altLang="ja-JP" sz="1800" dirty="0" smtClean="0"/>
              <a:t>（</a:t>
            </a:r>
            <a:r>
              <a:rPr lang="en-US" altLang="ja-JP" sz="1800" dirty="0" smtClean="0"/>
              <a:t>crisis</a:t>
            </a:r>
            <a:r>
              <a:rPr lang="ja-JP" altLang="ja-JP" sz="1800" dirty="0" smtClean="0"/>
              <a:t>）。</a:t>
            </a:r>
          </a:p>
          <a:p>
            <a:endParaRPr lang="ja-JP" altLang="ja-JP"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16633"/>
            <a:ext cx="7772400" cy="576064"/>
          </a:xfrm>
        </p:spPr>
        <p:txBody>
          <a:bodyPr/>
          <a:lstStyle/>
          <a:p>
            <a:r>
              <a:rPr lang="ja-JP" altLang="ja-JP" sz="2800" b="1" dirty="0" smtClean="0"/>
              <a:t>１</a:t>
            </a:r>
            <a:r>
              <a:rPr lang="en-US" altLang="ja-JP" sz="2800" b="1" dirty="0" smtClean="0"/>
              <a:t>B</a:t>
            </a:r>
            <a:r>
              <a:rPr lang="ja-JP" altLang="ja-JP" sz="2800" b="1" dirty="0" err="1" smtClean="0"/>
              <a:t>．</a:t>
            </a:r>
            <a:r>
              <a:rPr lang="ja-JP" altLang="ja-JP" sz="2800" b="1" dirty="0" smtClean="0"/>
              <a:t>景気循環の定義と景気動向指数</a:t>
            </a:r>
            <a:endParaRPr lang="ja-JP" altLang="ja-JP" sz="2800" dirty="0"/>
          </a:p>
        </p:txBody>
      </p:sp>
      <p:sp>
        <p:nvSpPr>
          <p:cNvPr id="3075" name="Rectangle 3"/>
          <p:cNvSpPr>
            <a:spLocks noGrp="1" noChangeArrowheads="1"/>
          </p:cNvSpPr>
          <p:nvPr>
            <p:ph idx="1"/>
          </p:nvPr>
        </p:nvSpPr>
        <p:spPr>
          <a:xfrm>
            <a:off x="381000" y="692696"/>
            <a:ext cx="8534400" cy="6048672"/>
          </a:xfrm>
        </p:spPr>
        <p:txBody>
          <a:bodyPr/>
          <a:lstStyle/>
          <a:p>
            <a:r>
              <a:rPr lang="ja-JP" altLang="ja-JP" sz="1800" dirty="0" smtClean="0"/>
              <a:t>　景気の谷から谷、または山から山を、</a:t>
            </a:r>
            <a:r>
              <a:rPr lang="en-US" altLang="ja-JP" sz="1800" dirty="0" smtClean="0"/>
              <a:t>1</a:t>
            </a:r>
            <a:r>
              <a:rPr lang="ja-JP" altLang="ja-JP" sz="1800" dirty="0" err="1" smtClean="0"/>
              <a:t>つの</a:t>
            </a:r>
            <a:r>
              <a:rPr lang="ja-JP" altLang="ja-JP" sz="1800" dirty="0" smtClean="0"/>
              <a:t>循環。</a:t>
            </a:r>
            <a:r>
              <a:rPr lang="en-US" altLang="ja-JP" sz="1800" dirty="0" smtClean="0"/>
              <a:t>19-1</a:t>
            </a:r>
            <a:r>
              <a:rPr lang="ja-JP" altLang="ja-JP" sz="1800" dirty="0" smtClean="0"/>
              <a:t>図で景気循環の中心を通るように右上がりの直線（ないし曲線）＝</a:t>
            </a:r>
            <a:r>
              <a:rPr lang="ja-JP" altLang="ja-JP" sz="1800" b="1" dirty="0" smtClean="0"/>
              <a:t>成長トレンド</a:t>
            </a:r>
            <a:r>
              <a:rPr lang="ja-JP" altLang="ja-JP" sz="1800" dirty="0" smtClean="0"/>
              <a:t>（</a:t>
            </a:r>
            <a:r>
              <a:rPr lang="en-US" altLang="ja-JP" sz="1800" dirty="0" smtClean="0"/>
              <a:t>growth trend</a:t>
            </a:r>
            <a:r>
              <a:rPr lang="ja-JP" altLang="ja-JP" sz="1800" dirty="0" smtClean="0"/>
              <a:t>）。上昇トレンドでは景気回復・好況期が長く、景気後退・不況期が短い傾向</a:t>
            </a:r>
          </a:p>
          <a:p>
            <a:r>
              <a:rPr lang="ja-JP" altLang="ja-JP" sz="1800" dirty="0" smtClean="0"/>
              <a:t>マイナス成長で下降する場合＝右下がりの直線（ないし曲線）。下降トレンドでは景気回復・好況期が短く、景気後退・不況期が長い傾向。</a:t>
            </a:r>
          </a:p>
          <a:p>
            <a:r>
              <a:rPr lang="ja-JP" altLang="ja-JP" sz="1800" dirty="0" smtClean="0"/>
              <a:t>したがってトレンドからの乖離部分だけを抽出すると、なぜそうした特徴が発生するのかを説明できなくなるので、</a:t>
            </a:r>
            <a:r>
              <a:rPr lang="ja-JP" altLang="ja-JP" sz="1800" b="1" dirty="0" smtClean="0"/>
              <a:t>乖離部分だけを見る見方は間違い</a:t>
            </a:r>
            <a:r>
              <a:rPr lang="ja-JP" altLang="ja-JP" sz="1800" dirty="0" smtClean="0"/>
              <a:t>。</a:t>
            </a:r>
            <a:endParaRPr lang="en-US" altLang="ja-JP" sz="1800" dirty="0" smtClean="0"/>
          </a:p>
          <a:p>
            <a:r>
              <a:rPr lang="en-US" altLang="ja-JP" sz="1800" dirty="0" smtClean="0"/>
              <a:t>19-1</a:t>
            </a:r>
            <a:r>
              <a:rPr lang="ja-JP" altLang="ja-JP" sz="1800" dirty="0" smtClean="0"/>
              <a:t>図　景気循環の局面と成長トレンド</a:t>
            </a:r>
            <a:endParaRPr lang="en-US" altLang="ja-JP" sz="1800" dirty="0" smtClean="0"/>
          </a:p>
          <a:p>
            <a:r>
              <a:rPr lang="ja-JP" altLang="ja-JP" sz="1800" dirty="0" smtClean="0"/>
              <a:t>　景気循環は経済活動の循環的変動⇒</a:t>
            </a:r>
            <a:endParaRPr lang="en-US" altLang="ja-JP" sz="1800" dirty="0" smtClean="0"/>
          </a:p>
          <a:p>
            <a:r>
              <a:rPr lang="ja-JP" altLang="ja-JP" sz="1800" dirty="0" smtClean="0"/>
              <a:t>国内総生産や国民総生産などの国民所得</a:t>
            </a:r>
            <a:endParaRPr lang="en-US" altLang="ja-JP" sz="1800" dirty="0" smtClean="0"/>
          </a:p>
          <a:p>
            <a:r>
              <a:rPr lang="ja-JP" altLang="ja-JP" sz="1800" dirty="0" smtClean="0"/>
              <a:t>統計によって把握することが最も包括的。</a:t>
            </a:r>
            <a:endParaRPr lang="en-US" altLang="ja-JP" sz="1800" dirty="0" smtClean="0"/>
          </a:p>
          <a:p>
            <a:r>
              <a:rPr lang="ja-JP" altLang="ja-JP" sz="1800" dirty="0" smtClean="0"/>
              <a:t>四半期統計で毎月の動向を見れない⇒</a:t>
            </a:r>
            <a:endParaRPr lang="en-US" altLang="ja-JP" sz="1800" dirty="0" smtClean="0"/>
          </a:p>
          <a:p>
            <a:r>
              <a:rPr lang="ja-JP" altLang="ja-JP" sz="1800" dirty="0" smtClean="0"/>
              <a:t>速報性のある月次の</a:t>
            </a:r>
            <a:r>
              <a:rPr lang="ja-JP" altLang="ja-JP" sz="1800" b="1" dirty="0" smtClean="0"/>
              <a:t>景気動向指数</a:t>
            </a:r>
            <a:r>
              <a:rPr lang="ja-JP" altLang="ja-JP" sz="1800" dirty="0" smtClean="0"/>
              <a:t>を</a:t>
            </a:r>
            <a:endParaRPr lang="en-US" altLang="ja-JP" sz="1800" dirty="0" smtClean="0"/>
          </a:p>
          <a:p>
            <a:r>
              <a:rPr lang="ja-JP" altLang="ja-JP" sz="1800" dirty="0" smtClean="0"/>
              <a:t>用いて把握するのが一般的。</a:t>
            </a:r>
          </a:p>
          <a:p>
            <a:endParaRPr lang="ja-JP" altLang="ja-JP" sz="1800" dirty="0"/>
          </a:p>
        </p:txBody>
      </p:sp>
      <p:pic>
        <p:nvPicPr>
          <p:cNvPr id="4" name="図 3"/>
          <p:cNvPicPr/>
          <p:nvPr/>
        </p:nvPicPr>
        <p:blipFill>
          <a:blip r:embed="rId3" cstate="print"/>
          <a:srcRect/>
          <a:stretch>
            <a:fillRect/>
          </a:stretch>
        </p:blipFill>
        <p:spPr bwMode="auto">
          <a:xfrm>
            <a:off x="4932040" y="3212976"/>
            <a:ext cx="3760727" cy="347625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16633"/>
            <a:ext cx="7772400" cy="576064"/>
          </a:xfrm>
        </p:spPr>
        <p:txBody>
          <a:bodyPr/>
          <a:lstStyle/>
          <a:p>
            <a:r>
              <a:rPr lang="ja-JP" altLang="ja-JP" sz="2800" b="1" dirty="0" smtClean="0"/>
              <a:t>１</a:t>
            </a:r>
            <a:r>
              <a:rPr lang="en-US" altLang="ja-JP" sz="2800" b="1" dirty="0" smtClean="0"/>
              <a:t>C</a:t>
            </a:r>
            <a:r>
              <a:rPr lang="ja-JP" altLang="ja-JP" sz="2800" b="1" dirty="0" err="1" smtClean="0"/>
              <a:t>．</a:t>
            </a:r>
            <a:r>
              <a:rPr lang="ja-JP" altLang="ja-JP" sz="2800" b="1" dirty="0" smtClean="0"/>
              <a:t>景気循環の定義と景気動向指数</a:t>
            </a:r>
            <a:endParaRPr lang="ja-JP" altLang="ja-JP" sz="2800" dirty="0"/>
          </a:p>
        </p:txBody>
      </p:sp>
      <p:sp>
        <p:nvSpPr>
          <p:cNvPr id="3075" name="Rectangle 3"/>
          <p:cNvSpPr>
            <a:spLocks noGrp="1" noChangeArrowheads="1"/>
          </p:cNvSpPr>
          <p:nvPr>
            <p:ph idx="1"/>
          </p:nvPr>
        </p:nvSpPr>
        <p:spPr>
          <a:xfrm>
            <a:off x="381000" y="692696"/>
            <a:ext cx="8534400" cy="6048672"/>
          </a:xfrm>
        </p:spPr>
        <p:txBody>
          <a:bodyPr/>
          <a:lstStyle/>
          <a:p>
            <a:r>
              <a:rPr lang="ja-JP" altLang="ja-JP" sz="1800" dirty="0" smtClean="0"/>
              <a:t>ディフュージョン指数とコンポジット指数。</a:t>
            </a:r>
            <a:r>
              <a:rPr lang="en-US" altLang="ja-JP" sz="1800" dirty="0" smtClean="0"/>
              <a:t>19-2</a:t>
            </a:r>
            <a:r>
              <a:rPr lang="ja-JP" altLang="ja-JP" sz="1800" dirty="0" smtClean="0"/>
              <a:t>図、</a:t>
            </a:r>
            <a:r>
              <a:rPr lang="ja-JP" altLang="ja-JP" sz="1800" b="1" dirty="0" smtClean="0"/>
              <a:t>ディフュージョン指数</a:t>
            </a:r>
            <a:r>
              <a:rPr lang="ja-JP" altLang="ja-JP" sz="1800" dirty="0" smtClean="0"/>
              <a:t>（</a:t>
            </a:r>
            <a:r>
              <a:rPr lang="en-US" altLang="ja-JP" sz="1800" dirty="0" smtClean="0"/>
              <a:t>diffusion index</a:t>
            </a:r>
            <a:r>
              <a:rPr lang="ja-JP" altLang="ja-JP" sz="1800" dirty="0" smtClean="0"/>
              <a:t>）は、複数の経済指標のすべてが上昇すれば</a:t>
            </a:r>
            <a:r>
              <a:rPr lang="en-US" altLang="ja-JP" sz="1800" dirty="0" smtClean="0"/>
              <a:t>100</a:t>
            </a:r>
            <a:r>
              <a:rPr lang="ja-JP" altLang="ja-JP" sz="1800" dirty="0" smtClean="0"/>
              <a:t>％、半分が上昇すれば</a:t>
            </a:r>
            <a:r>
              <a:rPr lang="en-US" altLang="ja-JP" sz="1800" dirty="0" smtClean="0"/>
              <a:t>50</a:t>
            </a:r>
            <a:r>
              <a:rPr lang="ja-JP" altLang="ja-JP" sz="1800" dirty="0" smtClean="0"/>
              <a:t>％、すべてが下降すれば</a:t>
            </a:r>
            <a:r>
              <a:rPr lang="en-US" altLang="ja-JP" sz="1800" dirty="0" smtClean="0"/>
              <a:t>0</a:t>
            </a:r>
            <a:r>
              <a:rPr lang="ja-JP" altLang="ja-JP" sz="1800" dirty="0" smtClean="0"/>
              <a:t>％。トレンドからの乖離部分だけを</a:t>
            </a:r>
            <a:r>
              <a:rPr lang="en-US" altLang="ja-JP" sz="1800" dirty="0" smtClean="0"/>
              <a:t>0</a:t>
            </a:r>
            <a:r>
              <a:rPr lang="ja-JP" altLang="ja-JP" sz="1800" dirty="0" smtClean="0"/>
              <a:t>％～</a:t>
            </a:r>
            <a:r>
              <a:rPr lang="en-US" altLang="ja-JP" sz="1800" dirty="0" smtClean="0"/>
              <a:t>100</a:t>
            </a:r>
            <a:r>
              <a:rPr lang="ja-JP" altLang="ja-JP" sz="1800" dirty="0" smtClean="0"/>
              <a:t>％の幅に固定して捉える方法。トレンドを無視、上昇トレンドか下降トレンドに特徴的な性質を見逃す欠点。循環の振幅が大きくても小さくても、一律に</a:t>
            </a:r>
            <a:r>
              <a:rPr lang="en-US" altLang="ja-JP" sz="1800" dirty="0" smtClean="0"/>
              <a:t>0</a:t>
            </a:r>
            <a:r>
              <a:rPr lang="ja-JP" altLang="ja-JP" sz="1800" dirty="0" smtClean="0"/>
              <a:t>％～</a:t>
            </a:r>
            <a:r>
              <a:rPr lang="en-US" altLang="ja-JP" sz="1800" dirty="0" smtClean="0"/>
              <a:t>100</a:t>
            </a:r>
            <a:r>
              <a:rPr lang="ja-JP" altLang="ja-JP" sz="1800" dirty="0" smtClean="0"/>
              <a:t>％の幅に固定。</a:t>
            </a:r>
          </a:p>
          <a:p>
            <a:r>
              <a:rPr lang="ja-JP" altLang="ja-JP" sz="1800" dirty="0" smtClean="0"/>
              <a:t>　これら</a:t>
            </a:r>
            <a:r>
              <a:rPr lang="en-US" altLang="ja-JP" sz="1800" dirty="0" smtClean="0"/>
              <a:t>2</a:t>
            </a:r>
            <a:r>
              <a:rPr lang="ja-JP" altLang="ja-JP" sz="1800" dirty="0" err="1" smtClean="0"/>
              <a:t>つの</a:t>
            </a:r>
            <a:r>
              <a:rPr lang="ja-JP" altLang="ja-JP" sz="1800" dirty="0" smtClean="0"/>
              <a:t>欠点を克服⇒</a:t>
            </a:r>
            <a:r>
              <a:rPr lang="ja-JP" altLang="ja-JP" sz="1800" b="1" dirty="0" smtClean="0"/>
              <a:t>コンポジット指数</a:t>
            </a:r>
            <a:r>
              <a:rPr lang="ja-JP" altLang="ja-JP" sz="1800" dirty="0" smtClean="0"/>
              <a:t>（</a:t>
            </a:r>
            <a:r>
              <a:rPr lang="en-US" altLang="ja-JP" sz="1800" dirty="0" smtClean="0"/>
              <a:t>composite index</a:t>
            </a:r>
            <a:r>
              <a:rPr lang="ja-JP" altLang="ja-JP" sz="1800" dirty="0" smtClean="0"/>
              <a:t>）。トレンドの動向を組み込み、循環の振幅の大きさも大小に合わせて表現できる点で、ディフュージョン指数より優れる。</a:t>
            </a:r>
            <a:r>
              <a:rPr lang="en-US" altLang="ja-JP" sz="1800" dirty="0" smtClean="0"/>
              <a:t>2008</a:t>
            </a:r>
            <a:r>
              <a:rPr lang="ja-JP" altLang="ja-JP" sz="1800" dirty="0" smtClean="0"/>
              <a:t>年以降はコンポジット指数が使用、景気動向指数というと通常はコンポジット指数を指す。先行指数、一致指数、遅行指数の区別、日本では</a:t>
            </a:r>
            <a:r>
              <a:rPr lang="en-US" altLang="ja-JP" sz="1800" dirty="0" smtClean="0"/>
              <a:t>2011</a:t>
            </a:r>
            <a:r>
              <a:rPr lang="ja-JP" altLang="ja-JP" sz="1800" dirty="0" smtClean="0"/>
              <a:t>年の改訂で先行指数</a:t>
            </a:r>
            <a:r>
              <a:rPr lang="en-US" altLang="ja-JP" sz="1800" dirty="0" smtClean="0"/>
              <a:t>11</a:t>
            </a:r>
            <a:r>
              <a:rPr lang="ja-JP" altLang="ja-JP" sz="1800" dirty="0" err="1" smtClean="0"/>
              <a:t>、</a:t>
            </a:r>
            <a:r>
              <a:rPr lang="ja-JP" altLang="ja-JP" sz="1800" dirty="0" smtClean="0"/>
              <a:t>一致指数</a:t>
            </a:r>
            <a:r>
              <a:rPr lang="en-US" altLang="ja-JP" sz="1800" dirty="0" smtClean="0"/>
              <a:t>11</a:t>
            </a:r>
            <a:r>
              <a:rPr lang="ja-JP" altLang="ja-JP" sz="1800" dirty="0" err="1" smtClean="0"/>
              <a:t>、</a:t>
            </a:r>
            <a:r>
              <a:rPr lang="ja-JP" altLang="ja-JP" sz="1800" dirty="0" smtClean="0"/>
              <a:t>遅行指数</a:t>
            </a:r>
            <a:r>
              <a:rPr lang="en-US" altLang="ja-JP" sz="1800" dirty="0" smtClean="0"/>
              <a:t>6</a:t>
            </a:r>
            <a:r>
              <a:rPr lang="ja-JP" altLang="ja-JP" sz="1800" dirty="0" err="1" smtClean="0"/>
              <a:t>。</a:t>
            </a:r>
            <a:endParaRPr lang="ja-JP" altLang="ja-JP" sz="1800" dirty="0" smtClean="0"/>
          </a:p>
          <a:p>
            <a:r>
              <a:rPr lang="en-US" altLang="ja-JP" sz="1800" dirty="0" smtClean="0"/>
              <a:t>19-2</a:t>
            </a:r>
            <a:r>
              <a:rPr lang="ja-JP" altLang="ja-JP" sz="1800" dirty="0" smtClean="0"/>
              <a:t>図　ディフュージョン指数</a:t>
            </a:r>
            <a:endParaRPr lang="ja-JP" altLang="ja-JP" sz="1800" dirty="0"/>
          </a:p>
        </p:txBody>
      </p:sp>
      <p:graphicFrame>
        <p:nvGraphicFramePr>
          <p:cNvPr id="5" name="グラフ 4"/>
          <p:cNvGraphicFramePr/>
          <p:nvPr/>
        </p:nvGraphicFramePr>
        <p:xfrm>
          <a:off x="179512" y="3861048"/>
          <a:ext cx="4320480" cy="28606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p:cNvGraphicFramePr/>
          <p:nvPr/>
        </p:nvGraphicFramePr>
        <p:xfrm>
          <a:off x="4716016" y="3933056"/>
          <a:ext cx="4306027" cy="2770921"/>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16633"/>
            <a:ext cx="7772400" cy="576064"/>
          </a:xfrm>
        </p:spPr>
        <p:txBody>
          <a:bodyPr/>
          <a:lstStyle/>
          <a:p>
            <a:r>
              <a:rPr lang="ja-JP" altLang="ja-JP" sz="2800" b="1" dirty="0" smtClean="0"/>
              <a:t>１</a:t>
            </a:r>
            <a:r>
              <a:rPr lang="en-US" altLang="ja-JP" sz="2800" b="1" dirty="0" smtClean="0"/>
              <a:t>D</a:t>
            </a:r>
            <a:r>
              <a:rPr lang="ja-JP" altLang="ja-JP" sz="2800" b="1" dirty="0" err="1" smtClean="0"/>
              <a:t>．</a:t>
            </a:r>
            <a:r>
              <a:rPr lang="ja-JP" altLang="ja-JP" sz="2800" b="1" dirty="0" smtClean="0"/>
              <a:t>景気循環の定義と景気動向指数</a:t>
            </a:r>
            <a:endParaRPr lang="ja-JP" altLang="ja-JP" sz="2800" dirty="0"/>
          </a:p>
        </p:txBody>
      </p:sp>
      <p:sp>
        <p:nvSpPr>
          <p:cNvPr id="3075" name="Rectangle 3"/>
          <p:cNvSpPr>
            <a:spLocks noGrp="1" noChangeArrowheads="1"/>
          </p:cNvSpPr>
          <p:nvPr>
            <p:ph idx="1"/>
          </p:nvPr>
        </p:nvSpPr>
        <p:spPr>
          <a:xfrm>
            <a:off x="381000" y="692696"/>
            <a:ext cx="8534400" cy="6048672"/>
          </a:xfrm>
        </p:spPr>
        <p:txBody>
          <a:bodyPr/>
          <a:lstStyle/>
          <a:p>
            <a:r>
              <a:rPr lang="ja-JP" altLang="ja-JP" sz="1800" dirty="0" smtClean="0"/>
              <a:t>　</a:t>
            </a:r>
            <a:r>
              <a:rPr lang="en-US" altLang="ja-JP" sz="1800" dirty="0" smtClean="0"/>
              <a:t>19-4</a:t>
            </a:r>
            <a:r>
              <a:rPr lang="ja-JP" altLang="ja-JP" sz="1800" dirty="0" smtClean="0"/>
              <a:t>図には同時期の実質</a:t>
            </a:r>
            <a:r>
              <a:rPr lang="en-US" altLang="ja-JP" sz="1800" dirty="0" smtClean="0"/>
              <a:t>GDP</a:t>
            </a:r>
            <a:r>
              <a:rPr lang="ja-JP" altLang="ja-JP" sz="1800" dirty="0" smtClean="0"/>
              <a:t>の推移（四半期）、循環の振幅や右上がりの成長トレンドはコンポジット指数に類似。</a:t>
            </a:r>
            <a:endParaRPr lang="en-US" altLang="ja-JP" sz="1800" dirty="0" smtClean="0"/>
          </a:p>
          <a:p>
            <a:r>
              <a:rPr lang="ja-JP" altLang="ja-JP" sz="1800" dirty="0" smtClean="0"/>
              <a:t>　</a:t>
            </a:r>
            <a:r>
              <a:rPr lang="en-US" altLang="ja-JP" sz="1800" dirty="0" smtClean="0"/>
              <a:t>19-5</a:t>
            </a:r>
            <a:r>
              <a:rPr lang="ja-JP" altLang="ja-JP" sz="1800" dirty="0" smtClean="0"/>
              <a:t>図には実質</a:t>
            </a:r>
            <a:r>
              <a:rPr lang="en-US" altLang="ja-JP" sz="1800" dirty="0" smtClean="0"/>
              <a:t>GDP</a:t>
            </a:r>
            <a:r>
              <a:rPr lang="ja-JP" altLang="ja-JP" sz="1800" dirty="0" smtClean="0"/>
              <a:t>成長率（四半期データ：前年同期比）。増加率なので、循環の振幅の形状と大きさがコンポジット指数よりも敏感。成長率のトレンドは、</a:t>
            </a:r>
            <a:r>
              <a:rPr lang="en-US" altLang="ja-JP" sz="1800" dirty="0" smtClean="0"/>
              <a:t>1988</a:t>
            </a:r>
            <a:r>
              <a:rPr lang="ja-JP" altLang="ja-JP" sz="1800" dirty="0" smtClean="0"/>
              <a:t>年の約</a:t>
            </a:r>
            <a:r>
              <a:rPr lang="en-US" altLang="ja-JP" sz="1800" dirty="0" smtClean="0"/>
              <a:t>9</a:t>
            </a:r>
            <a:r>
              <a:rPr lang="ja-JP" altLang="ja-JP" sz="1800" dirty="0" smtClean="0"/>
              <a:t>％から</a:t>
            </a:r>
            <a:r>
              <a:rPr lang="en-US" altLang="ja-JP" sz="1800" dirty="0" smtClean="0"/>
              <a:t>1993</a:t>
            </a:r>
            <a:r>
              <a:rPr lang="ja-JP" altLang="ja-JP" sz="1800" dirty="0" smtClean="0"/>
              <a:t>年のマイナス成長まで急激に低下、</a:t>
            </a:r>
            <a:r>
              <a:rPr lang="en-US" altLang="ja-JP" sz="1800" dirty="0" smtClean="0"/>
              <a:t>1993</a:t>
            </a:r>
            <a:r>
              <a:rPr lang="ja-JP" altLang="ja-JP" sz="1800" dirty="0" smtClean="0"/>
              <a:t>年から</a:t>
            </a:r>
            <a:r>
              <a:rPr lang="en-US" altLang="ja-JP" sz="1800" dirty="0" smtClean="0"/>
              <a:t>2012</a:t>
            </a:r>
            <a:r>
              <a:rPr lang="ja-JP" altLang="ja-JP" sz="1800" dirty="0" smtClean="0"/>
              <a:t>年までは平均</a:t>
            </a:r>
            <a:r>
              <a:rPr lang="en-US" altLang="ja-JP" sz="1800" dirty="0" smtClean="0"/>
              <a:t>0.78</a:t>
            </a:r>
            <a:r>
              <a:rPr lang="ja-JP" altLang="ja-JP" sz="1800" dirty="0" smtClean="0"/>
              <a:t>％とゼロ％台の横ばいトレンド。</a:t>
            </a:r>
          </a:p>
          <a:p>
            <a:r>
              <a:rPr lang="ja-JP" altLang="ja-JP" sz="1800" dirty="0" smtClean="0"/>
              <a:t>　</a:t>
            </a:r>
            <a:r>
              <a:rPr lang="en-US" altLang="ja-JP" sz="1800" dirty="0" smtClean="0"/>
              <a:t>19-4</a:t>
            </a:r>
            <a:r>
              <a:rPr lang="ja-JP" altLang="ja-JP" sz="1800" dirty="0" smtClean="0"/>
              <a:t>図　実質</a:t>
            </a:r>
            <a:r>
              <a:rPr lang="en-US" altLang="ja-JP" sz="1800" dirty="0" smtClean="0"/>
              <a:t>GDP</a:t>
            </a:r>
            <a:r>
              <a:rPr lang="ja-JP" altLang="ja-JP" sz="1800" dirty="0" smtClean="0"/>
              <a:t>の推移</a:t>
            </a:r>
            <a:r>
              <a:rPr lang="ja-JP" altLang="en-US" sz="1800" dirty="0" smtClean="0"/>
              <a:t>　　　　　　　　　　</a:t>
            </a:r>
            <a:r>
              <a:rPr lang="en-US" altLang="ja-JP" sz="1800" dirty="0" smtClean="0"/>
              <a:t>19</a:t>
            </a:r>
            <a:r>
              <a:rPr lang="ja-JP" altLang="ja-JP" sz="1800" dirty="0" smtClean="0"/>
              <a:t>－</a:t>
            </a:r>
            <a:r>
              <a:rPr lang="en-US" altLang="ja-JP" sz="1800" dirty="0" smtClean="0"/>
              <a:t>5</a:t>
            </a:r>
            <a:r>
              <a:rPr lang="ja-JP" altLang="ja-JP" sz="1800" dirty="0" smtClean="0"/>
              <a:t>図　実質</a:t>
            </a:r>
            <a:r>
              <a:rPr lang="en-US" altLang="ja-JP" sz="1800" dirty="0" smtClean="0"/>
              <a:t>GDP</a:t>
            </a:r>
            <a:r>
              <a:rPr lang="ja-JP" altLang="ja-JP" sz="1800" dirty="0" smtClean="0"/>
              <a:t>成長率</a:t>
            </a:r>
          </a:p>
          <a:p>
            <a:endParaRPr lang="ja-JP" altLang="ja-JP" sz="1800" dirty="0"/>
          </a:p>
        </p:txBody>
      </p:sp>
      <p:graphicFrame>
        <p:nvGraphicFramePr>
          <p:cNvPr id="5" name="グラフ 4"/>
          <p:cNvGraphicFramePr/>
          <p:nvPr/>
        </p:nvGraphicFramePr>
        <p:xfrm>
          <a:off x="179512" y="3068960"/>
          <a:ext cx="4320480" cy="36527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nvGraphicFramePr>
        <p:xfrm>
          <a:off x="107504" y="3068960"/>
          <a:ext cx="4104456" cy="3600400"/>
        </p:xfrm>
        <a:graphic>
          <a:graphicData uri="http://schemas.openxmlformats.org/drawingml/2006/chart">
            <c:chart xmlns:c="http://schemas.openxmlformats.org/drawingml/2006/chart" xmlns:r="http://schemas.openxmlformats.org/officeDocument/2006/relationships" r:id="rId4"/>
          </a:graphicData>
        </a:graphic>
      </p:graphicFrame>
      <p:pic>
        <p:nvPicPr>
          <p:cNvPr id="8" name="図 7"/>
          <p:cNvPicPr/>
          <p:nvPr/>
        </p:nvPicPr>
        <p:blipFill>
          <a:blip r:embed="rId5" cstate="print"/>
          <a:srcRect/>
          <a:stretch>
            <a:fillRect/>
          </a:stretch>
        </p:blipFill>
        <p:spPr bwMode="auto">
          <a:xfrm>
            <a:off x="4283969" y="3140969"/>
            <a:ext cx="4860032" cy="371703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476672"/>
          </a:xfrm>
        </p:spPr>
        <p:txBody>
          <a:bodyPr/>
          <a:lstStyle/>
          <a:p>
            <a:r>
              <a:rPr lang="ja-JP" altLang="ja-JP" sz="2400" b="1" dirty="0" smtClean="0"/>
              <a:t>２．景気循環の種類</a:t>
            </a:r>
            <a:endParaRPr lang="ja-JP" altLang="ja-JP" sz="2400" dirty="0"/>
          </a:p>
        </p:txBody>
      </p:sp>
      <p:sp>
        <p:nvSpPr>
          <p:cNvPr id="4099" name="Rectangle 3"/>
          <p:cNvSpPr>
            <a:spLocks noGrp="1" noChangeArrowheads="1"/>
          </p:cNvSpPr>
          <p:nvPr>
            <p:ph idx="1"/>
          </p:nvPr>
        </p:nvSpPr>
        <p:spPr>
          <a:xfrm>
            <a:off x="457200" y="404664"/>
            <a:ext cx="8507288" cy="6096149"/>
          </a:xfrm>
        </p:spPr>
        <p:txBody>
          <a:bodyPr>
            <a:normAutofit lnSpcReduction="10000"/>
          </a:bodyPr>
          <a:lstStyle/>
          <a:p>
            <a:r>
              <a:rPr lang="ja-JP" altLang="ja-JP" sz="1800" dirty="0" smtClean="0"/>
              <a:t>　景気循環はその原因や周期、規模などに応じて分類。</a:t>
            </a:r>
          </a:p>
          <a:p>
            <a:r>
              <a:rPr lang="ja-JP" altLang="ja-JP" sz="1800" dirty="0" smtClean="0"/>
              <a:t>（１）最も周期が短い循環は約</a:t>
            </a:r>
            <a:r>
              <a:rPr lang="en-US" altLang="ja-JP" sz="1800" dirty="0" smtClean="0"/>
              <a:t>40</a:t>
            </a:r>
            <a:r>
              <a:rPr lang="ja-JP" altLang="ja-JP" sz="1800" dirty="0" smtClean="0"/>
              <a:t>ヶ月（</a:t>
            </a:r>
            <a:r>
              <a:rPr lang="en-US" altLang="ja-JP" sz="1800" dirty="0" smtClean="0"/>
              <a:t>3</a:t>
            </a:r>
            <a:r>
              <a:rPr lang="ja-JP" altLang="ja-JP" sz="1800" dirty="0" smtClean="0"/>
              <a:t>年</a:t>
            </a:r>
            <a:r>
              <a:rPr lang="en-US" altLang="ja-JP" sz="1800" dirty="0" smtClean="0"/>
              <a:t>4</a:t>
            </a:r>
            <a:r>
              <a:rPr lang="ja-JP" altLang="ja-JP" sz="1800" dirty="0" smtClean="0"/>
              <a:t>ヶ月）の</a:t>
            </a:r>
            <a:r>
              <a:rPr lang="ja-JP" altLang="ja-JP" sz="1800" b="1" dirty="0" smtClean="0"/>
              <a:t>小循環</a:t>
            </a:r>
            <a:r>
              <a:rPr lang="ja-JP" altLang="ja-JP" sz="1800" dirty="0" smtClean="0"/>
              <a:t>（</a:t>
            </a:r>
            <a:r>
              <a:rPr lang="en-US" altLang="ja-JP" sz="1800" dirty="0" smtClean="0"/>
              <a:t>minor cycle</a:t>
            </a:r>
            <a:r>
              <a:rPr lang="ja-JP" altLang="ja-JP" sz="1800" dirty="0" smtClean="0"/>
              <a:t>）、短期波動（</a:t>
            </a:r>
            <a:r>
              <a:rPr lang="en-US" altLang="ja-JP" sz="1800" dirty="0" smtClean="0"/>
              <a:t>short wave</a:t>
            </a:r>
            <a:r>
              <a:rPr lang="ja-JP" altLang="ja-JP" sz="1800" dirty="0" smtClean="0"/>
              <a:t>）、</a:t>
            </a:r>
            <a:r>
              <a:rPr lang="en-US" altLang="ja-JP" sz="1800" dirty="0" smtClean="0"/>
              <a:t>1923</a:t>
            </a:r>
            <a:r>
              <a:rPr lang="ja-JP" altLang="ja-JP" sz="1800" dirty="0" smtClean="0"/>
              <a:t>年に</a:t>
            </a:r>
            <a:r>
              <a:rPr lang="ja-JP" altLang="ja-JP" sz="1800" b="1" dirty="0" smtClean="0"/>
              <a:t>ジョセフ・キチン</a:t>
            </a:r>
            <a:r>
              <a:rPr lang="ja-JP" altLang="ja-JP" sz="1800" dirty="0" smtClean="0"/>
              <a:t>（</a:t>
            </a:r>
            <a:r>
              <a:rPr lang="en-US" altLang="ja-JP" sz="1800" dirty="0" smtClean="0"/>
              <a:t>Joseph </a:t>
            </a:r>
            <a:r>
              <a:rPr lang="en-US" altLang="ja-JP" sz="1800" dirty="0" err="1" smtClean="0"/>
              <a:t>Kitchin</a:t>
            </a:r>
            <a:r>
              <a:rPr lang="ja-JP" altLang="ja-JP" sz="1800" dirty="0" smtClean="0"/>
              <a:t>）が発見、</a:t>
            </a:r>
            <a:r>
              <a:rPr lang="ja-JP" altLang="ja-JP" sz="1800" b="1" dirty="0" smtClean="0"/>
              <a:t>キチン・サイクル</a:t>
            </a:r>
            <a:r>
              <a:rPr lang="ja-JP" altLang="ja-JP" sz="1800" dirty="0" smtClean="0"/>
              <a:t>（</a:t>
            </a:r>
            <a:r>
              <a:rPr lang="en-US" altLang="ja-JP" sz="1800" dirty="0" err="1" smtClean="0"/>
              <a:t>Kitchin</a:t>
            </a:r>
            <a:r>
              <a:rPr lang="en-US" altLang="ja-JP" sz="1800" dirty="0" smtClean="0"/>
              <a:t> cycle</a:t>
            </a:r>
            <a:r>
              <a:rPr lang="ja-JP" altLang="ja-JP" sz="1800" dirty="0" smtClean="0"/>
              <a:t>）。市場の需給変動を反映して在庫が変動、</a:t>
            </a:r>
            <a:r>
              <a:rPr lang="ja-JP" altLang="ja-JP" sz="1800" b="1" dirty="0" smtClean="0"/>
              <a:t>在庫循環</a:t>
            </a:r>
            <a:r>
              <a:rPr lang="ja-JP" altLang="ja-JP" sz="1800" dirty="0" smtClean="0"/>
              <a:t>（</a:t>
            </a:r>
            <a:r>
              <a:rPr lang="en-US" altLang="ja-JP" sz="1800" dirty="0" smtClean="0"/>
              <a:t>inventory cycle</a:t>
            </a:r>
            <a:r>
              <a:rPr lang="ja-JP" altLang="ja-JP" sz="1800" dirty="0" smtClean="0"/>
              <a:t>）。戦後の景気循環ではこれが最も鮮明。</a:t>
            </a:r>
          </a:p>
          <a:p>
            <a:r>
              <a:rPr lang="ja-JP" altLang="ja-JP" sz="1800" dirty="0" smtClean="0"/>
              <a:t>（２）　約</a:t>
            </a:r>
            <a:r>
              <a:rPr lang="en-US" altLang="ja-JP" sz="1800" dirty="0" smtClean="0"/>
              <a:t>10</a:t>
            </a:r>
            <a:r>
              <a:rPr lang="ja-JP" altLang="ja-JP" sz="1800" dirty="0" smtClean="0"/>
              <a:t>年の周期をもって小循環よりは大きな変動、</a:t>
            </a:r>
            <a:r>
              <a:rPr lang="ja-JP" altLang="ja-JP" sz="1800" b="1" dirty="0" smtClean="0"/>
              <a:t>主循環</a:t>
            </a:r>
            <a:r>
              <a:rPr lang="ja-JP" altLang="ja-JP" sz="1800" dirty="0" smtClean="0"/>
              <a:t>（</a:t>
            </a:r>
            <a:r>
              <a:rPr lang="en-US" altLang="ja-JP" sz="1800" dirty="0" smtClean="0"/>
              <a:t>major cycle</a:t>
            </a:r>
            <a:r>
              <a:rPr lang="ja-JP" altLang="ja-JP" sz="1800" dirty="0" smtClean="0"/>
              <a:t>）、中期波動（</a:t>
            </a:r>
            <a:r>
              <a:rPr lang="en-US" altLang="ja-JP" sz="1800" dirty="0" smtClean="0"/>
              <a:t>medium-term wave</a:t>
            </a:r>
            <a:r>
              <a:rPr lang="ja-JP" altLang="ja-JP" sz="1800" dirty="0" smtClean="0"/>
              <a:t>）、</a:t>
            </a:r>
            <a:r>
              <a:rPr lang="en-US" altLang="ja-JP" sz="1800" dirty="0" smtClean="0"/>
              <a:t>1860</a:t>
            </a:r>
            <a:r>
              <a:rPr lang="ja-JP" altLang="ja-JP" sz="1800" dirty="0" smtClean="0"/>
              <a:t>年に</a:t>
            </a:r>
            <a:r>
              <a:rPr lang="ja-JP" altLang="ja-JP" sz="1800" b="1" dirty="0" smtClean="0"/>
              <a:t>クレマン･ジュグラー</a:t>
            </a:r>
            <a:r>
              <a:rPr lang="ja-JP" altLang="ja-JP" sz="1800" dirty="0" smtClean="0"/>
              <a:t>（</a:t>
            </a:r>
            <a:r>
              <a:rPr lang="en-US" altLang="ja-JP" sz="1800" dirty="0" smtClean="0"/>
              <a:t>J. C. </a:t>
            </a:r>
            <a:r>
              <a:rPr lang="en-US" altLang="ja-JP" sz="1800" dirty="0" err="1" smtClean="0"/>
              <a:t>Juglar</a:t>
            </a:r>
            <a:r>
              <a:rPr lang="ja-JP" altLang="ja-JP" sz="1800" dirty="0" smtClean="0"/>
              <a:t>）が発見、</a:t>
            </a:r>
            <a:r>
              <a:rPr lang="ja-JP" altLang="ja-JP" sz="1800" b="1" dirty="0" smtClean="0"/>
              <a:t>ジュグラー･サイクル</a:t>
            </a:r>
            <a:r>
              <a:rPr lang="ja-JP" altLang="ja-JP" sz="1800" dirty="0" smtClean="0"/>
              <a:t>（</a:t>
            </a:r>
            <a:r>
              <a:rPr lang="en-US" altLang="ja-JP" sz="1800" dirty="0" err="1" smtClean="0"/>
              <a:t>Juglar</a:t>
            </a:r>
            <a:r>
              <a:rPr lang="en-US" altLang="ja-JP" sz="1800" dirty="0" smtClean="0"/>
              <a:t> cycle</a:t>
            </a:r>
            <a:r>
              <a:rPr lang="ja-JP" altLang="ja-JP" sz="1800" dirty="0" smtClean="0"/>
              <a:t>）。設備投資の変動を原因、</a:t>
            </a:r>
            <a:r>
              <a:rPr lang="ja-JP" altLang="ja-JP" sz="1800" b="1" dirty="0" smtClean="0"/>
              <a:t>設備投資循環</a:t>
            </a:r>
            <a:r>
              <a:rPr lang="ja-JP" altLang="ja-JP" sz="1800" dirty="0" smtClean="0"/>
              <a:t>（</a:t>
            </a:r>
            <a:r>
              <a:rPr lang="en-US" altLang="ja-JP" sz="1800" dirty="0" smtClean="0"/>
              <a:t>investment cycle</a:t>
            </a:r>
            <a:r>
              <a:rPr lang="ja-JP" altLang="ja-JP" sz="1800" dirty="0" smtClean="0"/>
              <a:t>）。戦前は顕著に観察。</a:t>
            </a:r>
          </a:p>
          <a:p>
            <a:r>
              <a:rPr lang="ja-JP" altLang="ja-JP" sz="1800" dirty="0" smtClean="0"/>
              <a:t>（３）</a:t>
            </a:r>
            <a:r>
              <a:rPr lang="ja-JP" altLang="ja-JP" sz="1800" b="1" dirty="0" smtClean="0"/>
              <a:t>サイモン･クズネッツ</a:t>
            </a:r>
            <a:r>
              <a:rPr lang="ja-JP" altLang="ja-JP" sz="1800" dirty="0" smtClean="0"/>
              <a:t>（</a:t>
            </a:r>
            <a:r>
              <a:rPr lang="en-US" altLang="ja-JP" sz="1800" dirty="0" smtClean="0"/>
              <a:t>Simon Kuznets</a:t>
            </a:r>
            <a:r>
              <a:rPr lang="ja-JP" altLang="ja-JP" sz="1800" dirty="0" smtClean="0"/>
              <a:t>）約</a:t>
            </a:r>
            <a:r>
              <a:rPr lang="en-US" altLang="ja-JP" sz="1800" dirty="0" smtClean="0"/>
              <a:t>15</a:t>
            </a:r>
            <a:r>
              <a:rPr lang="ja-JP" altLang="ja-JP" sz="1800" dirty="0" smtClean="0"/>
              <a:t>年～</a:t>
            </a:r>
            <a:r>
              <a:rPr lang="en-US" altLang="ja-JP" sz="1800" dirty="0" smtClean="0"/>
              <a:t>20</a:t>
            </a:r>
            <a:r>
              <a:rPr lang="ja-JP" altLang="ja-JP" sz="1800" dirty="0" smtClean="0"/>
              <a:t>年の周期でさらに大きな変動を</a:t>
            </a:r>
            <a:r>
              <a:rPr lang="en-US" altLang="ja-JP" sz="1800" dirty="0" smtClean="0"/>
              <a:t>1920</a:t>
            </a:r>
            <a:r>
              <a:rPr lang="ja-JP" altLang="ja-JP" sz="1800" dirty="0" smtClean="0"/>
              <a:t>年に発見。原因が建設投資、</a:t>
            </a:r>
            <a:r>
              <a:rPr lang="ja-JP" altLang="ja-JP" sz="1800" b="1" dirty="0" smtClean="0"/>
              <a:t>建設循環</a:t>
            </a:r>
            <a:r>
              <a:rPr lang="ja-JP" altLang="ja-JP" sz="1800" dirty="0" smtClean="0"/>
              <a:t>（</a:t>
            </a:r>
            <a:r>
              <a:rPr lang="en-US" altLang="ja-JP" sz="1800" dirty="0" smtClean="0"/>
              <a:t>building cycle</a:t>
            </a:r>
            <a:r>
              <a:rPr lang="ja-JP" altLang="ja-JP" sz="1800" dirty="0" smtClean="0"/>
              <a:t>）、</a:t>
            </a:r>
            <a:r>
              <a:rPr lang="ja-JP" altLang="ja-JP" sz="1800" b="1" dirty="0" smtClean="0"/>
              <a:t>クズネッツ・サイクル</a:t>
            </a:r>
            <a:r>
              <a:rPr lang="ja-JP" altLang="ja-JP" sz="1800" dirty="0" smtClean="0"/>
              <a:t>（</a:t>
            </a:r>
            <a:r>
              <a:rPr lang="en-US" altLang="ja-JP" sz="1800" dirty="0" smtClean="0"/>
              <a:t>Kuznets cycle</a:t>
            </a:r>
            <a:r>
              <a:rPr lang="ja-JP" altLang="ja-JP" sz="1800" dirty="0" smtClean="0"/>
              <a:t>）。</a:t>
            </a:r>
          </a:p>
          <a:p>
            <a:r>
              <a:rPr lang="ja-JP" altLang="ja-JP" sz="1800" dirty="0" smtClean="0"/>
              <a:t>（４）大きな約</a:t>
            </a:r>
            <a:r>
              <a:rPr lang="en-US" altLang="ja-JP" sz="1800" dirty="0" smtClean="0"/>
              <a:t>45</a:t>
            </a:r>
            <a:r>
              <a:rPr lang="ja-JP" altLang="ja-JP" sz="1800" dirty="0" smtClean="0"/>
              <a:t>年～</a:t>
            </a:r>
            <a:r>
              <a:rPr lang="en-US" altLang="ja-JP" sz="1800" dirty="0" smtClean="0"/>
              <a:t>60</a:t>
            </a:r>
            <a:r>
              <a:rPr lang="ja-JP" altLang="ja-JP" sz="1800" dirty="0" smtClean="0"/>
              <a:t>年の周期をもつ</a:t>
            </a:r>
            <a:r>
              <a:rPr lang="ja-JP" altLang="ja-JP" sz="1800" b="1" dirty="0" smtClean="0"/>
              <a:t>長期波動</a:t>
            </a:r>
            <a:r>
              <a:rPr lang="ja-JP" altLang="ja-JP" sz="1800" dirty="0" smtClean="0"/>
              <a:t>（</a:t>
            </a:r>
            <a:r>
              <a:rPr lang="en-US" altLang="ja-JP" sz="1800" dirty="0" smtClean="0"/>
              <a:t>long wave</a:t>
            </a:r>
            <a:r>
              <a:rPr lang="ja-JP" altLang="ja-JP" sz="1800" dirty="0" smtClean="0"/>
              <a:t>）</a:t>
            </a:r>
            <a:r>
              <a:rPr lang="en-US" altLang="ja-JP" sz="1800" dirty="0" smtClean="0"/>
              <a:t>1925</a:t>
            </a:r>
            <a:r>
              <a:rPr lang="ja-JP" altLang="ja-JP" sz="1800" dirty="0" smtClean="0"/>
              <a:t>年に</a:t>
            </a:r>
            <a:r>
              <a:rPr lang="ja-JP" altLang="ja-JP" sz="1800" b="1" dirty="0" smtClean="0"/>
              <a:t>ニコライ・コンドラチェフ</a:t>
            </a:r>
            <a:r>
              <a:rPr lang="ja-JP" altLang="ja-JP" sz="1800" dirty="0" smtClean="0"/>
              <a:t>（</a:t>
            </a:r>
            <a:r>
              <a:rPr lang="en-US" altLang="ja-JP" sz="1800" dirty="0" smtClean="0"/>
              <a:t>Nikolai </a:t>
            </a:r>
            <a:r>
              <a:rPr lang="en-US" altLang="ja-JP" sz="1800" dirty="0" err="1" smtClean="0"/>
              <a:t>Kondratiev</a:t>
            </a:r>
            <a:r>
              <a:rPr lang="ja-JP" altLang="ja-JP" sz="1800" dirty="0" smtClean="0"/>
              <a:t>）によって発見、シュンペーターによって</a:t>
            </a:r>
            <a:r>
              <a:rPr lang="ja-JP" altLang="ja-JP" sz="1800" b="1" dirty="0" smtClean="0"/>
              <a:t>コンドラチェフの波</a:t>
            </a:r>
            <a:r>
              <a:rPr lang="ja-JP" altLang="ja-JP" sz="1800" dirty="0" smtClean="0"/>
              <a:t>（</a:t>
            </a:r>
            <a:r>
              <a:rPr lang="en-US" altLang="ja-JP" sz="1800" dirty="0" err="1" smtClean="0"/>
              <a:t>Kondratiev</a:t>
            </a:r>
            <a:r>
              <a:rPr lang="en-US" altLang="ja-JP" sz="1800" dirty="0" smtClean="0"/>
              <a:t> cycle</a:t>
            </a:r>
            <a:r>
              <a:rPr lang="ja-JP" altLang="ja-JP" sz="1800" dirty="0" smtClean="0"/>
              <a:t>）と命名。第</a:t>
            </a:r>
            <a:r>
              <a:rPr lang="en-US" altLang="ja-JP" sz="1800" dirty="0" smtClean="0"/>
              <a:t>1</a:t>
            </a:r>
            <a:r>
              <a:rPr lang="ja-JP" altLang="ja-JP" sz="1800" dirty="0" smtClean="0"/>
              <a:t>波は</a:t>
            </a:r>
            <a:r>
              <a:rPr lang="en-US" altLang="ja-JP" sz="1800" dirty="0" smtClean="0"/>
              <a:t>1790</a:t>
            </a:r>
            <a:r>
              <a:rPr lang="ja-JP" altLang="ja-JP" sz="1800" dirty="0" smtClean="0"/>
              <a:t>～</a:t>
            </a:r>
            <a:r>
              <a:rPr lang="en-US" altLang="ja-JP" sz="1800" dirty="0" smtClean="0"/>
              <a:t>1840</a:t>
            </a:r>
            <a:r>
              <a:rPr lang="ja-JP" altLang="ja-JP" sz="1800" dirty="0" smtClean="0"/>
              <a:t>年代の産業革命期、蒸気機関や紡績機の発明が原動力。第</a:t>
            </a:r>
            <a:r>
              <a:rPr lang="en-US" altLang="ja-JP" sz="1800" dirty="0" smtClean="0"/>
              <a:t>2</a:t>
            </a:r>
            <a:r>
              <a:rPr lang="ja-JP" altLang="ja-JP" sz="1800" dirty="0" smtClean="0"/>
              <a:t>波は</a:t>
            </a:r>
            <a:r>
              <a:rPr lang="en-US" altLang="ja-JP" sz="1800" dirty="0" smtClean="0"/>
              <a:t>1840</a:t>
            </a:r>
            <a:r>
              <a:rPr lang="ja-JP" altLang="ja-JP" sz="1800" dirty="0" smtClean="0"/>
              <a:t>～</a:t>
            </a:r>
            <a:r>
              <a:rPr lang="en-US" altLang="ja-JP" sz="1800" dirty="0" smtClean="0"/>
              <a:t>1890</a:t>
            </a:r>
            <a:r>
              <a:rPr lang="ja-JP" altLang="ja-JP" sz="1800" dirty="0" smtClean="0"/>
              <a:t>年代の蒸気機関が全盛の時代、蒸気機関車、蒸気船、製鉄、電信などの技術革新が原動力。第</a:t>
            </a:r>
            <a:r>
              <a:rPr lang="en-US" altLang="ja-JP" sz="1800" dirty="0" smtClean="0"/>
              <a:t>3</a:t>
            </a:r>
            <a:r>
              <a:rPr lang="ja-JP" altLang="ja-JP" sz="1800" dirty="0" smtClean="0"/>
              <a:t>波は</a:t>
            </a:r>
            <a:r>
              <a:rPr lang="en-US" altLang="ja-JP" sz="1800" dirty="0" smtClean="0"/>
              <a:t>1890</a:t>
            </a:r>
            <a:r>
              <a:rPr lang="ja-JP" altLang="ja-JP" sz="1800" dirty="0" smtClean="0"/>
              <a:t>～</a:t>
            </a:r>
            <a:r>
              <a:rPr lang="en-US" altLang="ja-JP" sz="1800" dirty="0" smtClean="0"/>
              <a:t>1930</a:t>
            </a:r>
            <a:r>
              <a:rPr lang="ja-JP" altLang="ja-JP" sz="1800" dirty="0" smtClean="0"/>
              <a:t>年代の電気と内燃機関の時代、電気、化学、石油、内燃機関、自動車などが急速に発達。第</a:t>
            </a:r>
            <a:r>
              <a:rPr lang="en-US" altLang="ja-JP" sz="1800" dirty="0" smtClean="0"/>
              <a:t>4</a:t>
            </a:r>
            <a:r>
              <a:rPr lang="ja-JP" altLang="ja-JP" sz="1800" dirty="0" smtClean="0"/>
              <a:t>波は</a:t>
            </a:r>
            <a:r>
              <a:rPr lang="en-US" altLang="ja-JP" sz="1800" dirty="0" smtClean="0"/>
              <a:t>1940</a:t>
            </a:r>
            <a:r>
              <a:rPr lang="ja-JP" altLang="ja-JP" sz="1800" dirty="0" smtClean="0"/>
              <a:t>～</a:t>
            </a:r>
            <a:r>
              <a:rPr lang="en-US" altLang="ja-JP" sz="1800" dirty="0" smtClean="0"/>
              <a:t>1980</a:t>
            </a:r>
            <a:r>
              <a:rPr lang="ja-JP" altLang="ja-JP" sz="1800" dirty="0" smtClean="0"/>
              <a:t>年代の戦争と経済成長の時代、石油、自動車、航空機、船舶、重化学工業、薬品、エレクトロニクス、原子力などさまざまなエネルギーや技術の革新。第</a:t>
            </a:r>
            <a:r>
              <a:rPr lang="en-US" altLang="ja-JP" sz="1800" dirty="0" smtClean="0"/>
              <a:t>5</a:t>
            </a:r>
            <a:r>
              <a:rPr lang="ja-JP" altLang="ja-JP" sz="1800" dirty="0" smtClean="0"/>
              <a:t>波はそれ以降の時期、コンピューター、通信、ネットワーク、電話、携帯電話など</a:t>
            </a:r>
            <a:r>
              <a:rPr lang="ja-JP" altLang="ja-JP" sz="1800" b="1" dirty="0" smtClean="0"/>
              <a:t>情報通信技術</a:t>
            </a:r>
            <a:r>
              <a:rPr lang="ja-JP" altLang="ja-JP" sz="1800" dirty="0" smtClean="0"/>
              <a:t>（</a:t>
            </a:r>
            <a:r>
              <a:rPr lang="en-US" altLang="ja-JP" sz="1800" dirty="0" smtClean="0"/>
              <a:t>Information Communication Technology: ICT</a:t>
            </a:r>
            <a:r>
              <a:rPr lang="ja-JP" altLang="ja-JP" sz="1800" dirty="0" smtClean="0"/>
              <a:t>）が発達。</a:t>
            </a:r>
            <a:endParaRPr lang="ja-JP" altLang="ja-JP"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476672"/>
          </a:xfrm>
        </p:spPr>
        <p:txBody>
          <a:bodyPr>
            <a:normAutofit fontScale="90000"/>
          </a:bodyPr>
          <a:lstStyle/>
          <a:p>
            <a:r>
              <a:rPr lang="ja-JP" altLang="ja-JP" sz="2800" b="1" dirty="0" smtClean="0"/>
              <a:t>３．景気循環理論のタイプと系譜</a:t>
            </a:r>
            <a:endParaRPr lang="ja-JP" altLang="ja-JP" sz="2800" dirty="0"/>
          </a:p>
        </p:txBody>
      </p:sp>
      <p:sp>
        <p:nvSpPr>
          <p:cNvPr id="5123" name="Rectangle 3"/>
          <p:cNvSpPr>
            <a:spLocks noGrp="1" noChangeArrowheads="1"/>
          </p:cNvSpPr>
          <p:nvPr>
            <p:ph idx="1"/>
          </p:nvPr>
        </p:nvSpPr>
        <p:spPr>
          <a:xfrm>
            <a:off x="0" y="476672"/>
            <a:ext cx="9036496" cy="6076528"/>
          </a:xfrm>
        </p:spPr>
        <p:txBody>
          <a:bodyPr/>
          <a:lstStyle/>
          <a:p>
            <a:r>
              <a:rPr lang="ja-JP" altLang="ja-JP" sz="1800" b="1" dirty="0" smtClean="0"/>
              <a:t>外生的景気循環</a:t>
            </a:r>
            <a:r>
              <a:rPr lang="ja-JP" altLang="ja-JP" sz="1800" dirty="0" smtClean="0"/>
              <a:t>（</a:t>
            </a:r>
            <a:r>
              <a:rPr lang="en-US" altLang="ja-JP" sz="1800" dirty="0" smtClean="0"/>
              <a:t>exogenous cycle</a:t>
            </a:r>
            <a:r>
              <a:rPr lang="ja-JP" altLang="ja-JP" sz="1800" dirty="0" smtClean="0"/>
              <a:t>）＝景気循環の主要な原因が、経済の外生的要因にあると考えられるもの。外生的要因⇒気候変動、金鉱などの資源の発見、石炭や石油、原子力など新エネルギー源の発見、蒸気機関や内燃機関や航空機などの技術革新などの</a:t>
            </a:r>
            <a:r>
              <a:rPr lang="ja-JP" altLang="ja-JP" sz="1800" b="1" dirty="0" smtClean="0"/>
              <a:t>実物的ショック</a:t>
            </a:r>
            <a:r>
              <a:rPr lang="ja-JP" altLang="ja-JP" sz="1800" dirty="0" smtClean="0"/>
              <a:t>、ジェボンズの太陽黒点説やシュンペーターの予期せざる技術革新論。フリッシュの不規則衝撃の理論、最近のリアル・ビジネス・サイクル論。</a:t>
            </a:r>
          </a:p>
          <a:p>
            <a:r>
              <a:rPr lang="ja-JP" altLang="ja-JP" sz="1800" b="1" dirty="0" smtClean="0"/>
              <a:t>外生的な貨幣的ショック⇒</a:t>
            </a:r>
            <a:r>
              <a:rPr lang="ja-JP" altLang="ja-JP" sz="1800" dirty="0" smtClean="0"/>
              <a:t>通貨当局による過剰ないし過小な貨幣供給、株式市況の過熱や暴落、落ち込み過ぎなど、ホートレーやフリードマンの貨幣的景気循環論、ルーカスの均衡景気循環論。</a:t>
            </a:r>
            <a:endParaRPr lang="en-US" altLang="ja-JP" sz="1800" dirty="0" smtClean="0"/>
          </a:p>
          <a:p>
            <a:r>
              <a:rPr lang="ja-JP" altLang="ja-JP" sz="1800" b="1" dirty="0" smtClean="0"/>
              <a:t>内生的景気循環</a:t>
            </a:r>
            <a:r>
              <a:rPr lang="ja-JP" altLang="ja-JP" sz="1800" dirty="0" smtClean="0"/>
              <a:t>（</a:t>
            </a:r>
            <a:r>
              <a:rPr lang="en-US" altLang="ja-JP" sz="1800" dirty="0" smtClean="0"/>
              <a:t>endogenous cycle</a:t>
            </a:r>
            <a:r>
              <a:rPr lang="ja-JP" altLang="ja-JP" sz="1800" dirty="0" smtClean="0"/>
              <a:t>）⇒企業や家計の規則的な経済行動に内在していると考えられるもの。</a:t>
            </a:r>
            <a:r>
              <a:rPr lang="en-US" altLang="ja-JP" sz="1800" dirty="0" smtClean="0"/>
              <a:t>IT</a:t>
            </a:r>
            <a:r>
              <a:rPr lang="ja-JP" altLang="ja-JP" sz="1800" dirty="0" smtClean="0"/>
              <a:t>（</a:t>
            </a:r>
            <a:r>
              <a:rPr lang="en-US" altLang="ja-JP" sz="1800" dirty="0" smtClean="0"/>
              <a:t>Information Technology:</a:t>
            </a:r>
            <a:r>
              <a:rPr lang="ja-JP" altLang="ja-JP" sz="1800" dirty="0" smtClean="0"/>
              <a:t>情報技術）関連投資が民間設備投資に占める割合は、アメリカでは約</a:t>
            </a:r>
            <a:r>
              <a:rPr lang="en-US" altLang="ja-JP" sz="1800" dirty="0" smtClean="0"/>
              <a:t>4</a:t>
            </a:r>
            <a:r>
              <a:rPr lang="ja-JP" altLang="ja-JP" sz="1800" dirty="0" smtClean="0"/>
              <a:t>割、日本では約</a:t>
            </a:r>
            <a:r>
              <a:rPr lang="en-US" altLang="ja-JP" sz="1800" dirty="0" smtClean="0"/>
              <a:t>3</a:t>
            </a:r>
            <a:r>
              <a:rPr lang="ja-JP" altLang="ja-JP" sz="1800" dirty="0" smtClean="0"/>
              <a:t>割、毎年の</a:t>
            </a:r>
            <a:r>
              <a:rPr lang="en-US" altLang="ja-JP" sz="1800" dirty="0" smtClean="0"/>
              <a:t>IT</a:t>
            </a:r>
            <a:r>
              <a:rPr lang="ja-JP" altLang="ja-JP" sz="1800" dirty="0" smtClean="0"/>
              <a:t>関連投資の中からコンピューター、携帯電話、スマートフォン、家電製品などの技術革新がほぼ定期的、技術革新のある部分は内生化。サミュエルソンの乗数と加速度の交互作用論。グッドウィンのカオス循環論は不規則循環を内生的に説明。</a:t>
            </a:r>
          </a:p>
          <a:p>
            <a:r>
              <a:rPr lang="ja-JP" altLang="ja-JP" sz="1800" b="1" dirty="0" smtClean="0"/>
              <a:t>実物的景気循環⇒</a:t>
            </a:r>
            <a:r>
              <a:rPr lang="ja-JP" altLang="ja-JP" sz="1800" dirty="0" smtClean="0"/>
              <a:t>景気循環は在庫や設備投資や建設投資の調整、新エネルギー源の発見、動力機関の発明、技術革新など実物的な要因。</a:t>
            </a:r>
          </a:p>
          <a:p>
            <a:r>
              <a:rPr lang="ja-JP" altLang="ja-JP" sz="1800" b="1" dirty="0" smtClean="0"/>
              <a:t>貨幣的景気循環⇒</a:t>
            </a:r>
            <a:r>
              <a:rPr lang="ja-JP" altLang="ja-JP" sz="1800" dirty="0" smtClean="0"/>
              <a:t>貨幣供給の外生的な増減、株式ブームやバブルとその崩壊など、貨幣的・金融的な要因。</a:t>
            </a:r>
            <a:r>
              <a:rPr lang="en-US" altLang="ja-JP" sz="1800" dirty="0" smtClean="0"/>
              <a:t>1920</a:t>
            </a:r>
            <a:r>
              <a:rPr lang="ja-JP" altLang="ja-JP" sz="1800" dirty="0" smtClean="0"/>
              <a:t>年代のアメリカの株式バブルとその崩壊による世界大恐慌、</a:t>
            </a:r>
            <a:r>
              <a:rPr lang="en-US" altLang="ja-JP" sz="1800" dirty="0" smtClean="0"/>
              <a:t>1980</a:t>
            </a:r>
            <a:r>
              <a:rPr lang="ja-JP" altLang="ja-JP" sz="1800" dirty="0" smtClean="0"/>
              <a:t>年代後半の日本の資産バブルとその崩壊による平成長期不況、</a:t>
            </a:r>
            <a:r>
              <a:rPr lang="en-US" altLang="ja-JP" sz="1800" dirty="0" smtClean="0"/>
              <a:t>1990</a:t>
            </a:r>
            <a:r>
              <a:rPr lang="ja-JP" altLang="ja-JP" sz="1800" dirty="0" smtClean="0"/>
              <a:t>年代のアメリカの</a:t>
            </a:r>
            <a:r>
              <a:rPr lang="en-US" altLang="ja-JP" sz="1800" dirty="0" smtClean="0"/>
              <a:t>IT</a:t>
            </a:r>
            <a:r>
              <a:rPr lang="ja-JP" altLang="ja-JP" sz="1800" dirty="0" smtClean="0"/>
              <a:t>バブルと</a:t>
            </a:r>
            <a:r>
              <a:rPr lang="en-US" altLang="ja-JP" sz="1800" dirty="0" smtClean="0"/>
              <a:t>2000</a:t>
            </a:r>
            <a:r>
              <a:rPr lang="ja-JP" altLang="ja-JP" sz="1800" dirty="0" smtClean="0"/>
              <a:t>年代の不動産バブルおよびその崩壊による世界不況、実物的循環論だけでは説明不可。</a:t>
            </a:r>
          </a:p>
          <a:p>
            <a:endParaRPr lang="ja-JP" altLang="ja-JP"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6633"/>
            <a:ext cx="7414592" cy="360039"/>
          </a:xfrm>
        </p:spPr>
        <p:txBody>
          <a:bodyPr>
            <a:normAutofit fontScale="90000"/>
          </a:bodyPr>
          <a:lstStyle/>
          <a:p>
            <a:r>
              <a:rPr lang="ja-JP" altLang="ja-JP" sz="2800" b="1" dirty="0" smtClean="0"/>
              <a:t>４．乗数と加速度の交互作用論</a:t>
            </a:r>
            <a:endParaRPr lang="ja-JP" altLang="ja-JP" sz="2800" dirty="0"/>
          </a:p>
        </p:txBody>
      </p:sp>
      <p:sp>
        <p:nvSpPr>
          <p:cNvPr id="6147" name="Rectangle 3"/>
          <p:cNvSpPr>
            <a:spLocks noGrp="1" noChangeArrowheads="1"/>
          </p:cNvSpPr>
          <p:nvPr>
            <p:ph idx="1"/>
          </p:nvPr>
        </p:nvSpPr>
        <p:spPr>
          <a:xfrm>
            <a:off x="323528" y="548680"/>
            <a:ext cx="8712968" cy="6004520"/>
          </a:xfrm>
        </p:spPr>
        <p:txBody>
          <a:bodyPr>
            <a:normAutofit lnSpcReduction="10000"/>
          </a:bodyPr>
          <a:lstStyle/>
          <a:p>
            <a:r>
              <a:rPr lang="ja-JP" altLang="ja-JP" sz="1800" dirty="0" smtClean="0"/>
              <a:t>　サミュエルソンは、ヒックスによる整理を踏まえ、な</a:t>
            </a:r>
            <a:r>
              <a:rPr lang="ja-JP" altLang="ja-JP" sz="1800" b="1" dirty="0" smtClean="0"/>
              <a:t>差分方程式</a:t>
            </a:r>
            <a:r>
              <a:rPr lang="ja-JP" altLang="ja-JP" sz="1800" dirty="0" smtClean="0"/>
              <a:t>（</a:t>
            </a:r>
            <a:r>
              <a:rPr lang="en-US" altLang="ja-JP" sz="1800" dirty="0" smtClean="0"/>
              <a:t>difference equation</a:t>
            </a:r>
            <a:r>
              <a:rPr lang="ja-JP" altLang="ja-JP" sz="1800" dirty="0" smtClean="0"/>
              <a:t>）で定式化。消費関数はケインズの絶対所得仮説、今期の消費</a:t>
            </a:r>
            <a:r>
              <a:rPr lang="en-US" altLang="ja-JP" sz="1800" i="1" dirty="0" smtClean="0"/>
              <a:t>C</a:t>
            </a:r>
            <a:r>
              <a:rPr lang="en-US" altLang="ja-JP" sz="1800" i="1" baseline="-25000" dirty="0" smtClean="0"/>
              <a:t>t</a:t>
            </a:r>
            <a:r>
              <a:rPr lang="ja-JP" altLang="ja-JP" sz="1800" dirty="0" smtClean="0"/>
              <a:t>が基礎消費</a:t>
            </a:r>
            <a:r>
              <a:rPr lang="en-US" altLang="ja-JP" sz="1800" i="1" dirty="0" smtClean="0"/>
              <a:t>a</a:t>
            </a:r>
            <a:r>
              <a:rPr lang="ja-JP" altLang="ja-JP" sz="1800" dirty="0" smtClean="0"/>
              <a:t>と前期の所得</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に限界消費性向</a:t>
            </a:r>
            <a:r>
              <a:rPr lang="en-US" altLang="ja-JP" sz="1800" i="1" dirty="0" smtClean="0"/>
              <a:t>c</a:t>
            </a:r>
            <a:r>
              <a:rPr lang="ja-JP" altLang="ja-JP" sz="1800" dirty="0" smtClean="0"/>
              <a:t>をかけた部分。</a:t>
            </a:r>
          </a:p>
          <a:p>
            <a:r>
              <a:rPr lang="ja-JP" altLang="ja-JP" sz="1800" dirty="0" smtClean="0"/>
              <a:t>　　</a:t>
            </a:r>
            <a:r>
              <a:rPr lang="en-US" altLang="ja-JP" sz="1800" i="1" dirty="0" smtClean="0"/>
              <a:t>C</a:t>
            </a:r>
            <a:r>
              <a:rPr lang="en-US" altLang="ja-JP" sz="1800" i="1" baseline="-25000" dirty="0" smtClean="0"/>
              <a:t>t</a:t>
            </a:r>
            <a:r>
              <a:rPr lang="ja-JP" altLang="ja-JP" sz="1800" dirty="0" smtClean="0"/>
              <a:t>＝</a:t>
            </a:r>
            <a:r>
              <a:rPr lang="en-US" altLang="ja-JP" sz="1800" i="1" dirty="0" smtClean="0"/>
              <a:t>a</a:t>
            </a:r>
            <a:r>
              <a:rPr lang="ja-JP" altLang="ja-JP" sz="1800" dirty="0" smtClean="0"/>
              <a:t>＋</a:t>
            </a:r>
            <a:r>
              <a:rPr lang="en-US" altLang="ja-JP" sz="1800" i="1" dirty="0" err="1" smtClean="0"/>
              <a:t>cY</a:t>
            </a:r>
            <a:r>
              <a:rPr lang="en-US" altLang="ja-JP" sz="1800" i="1" baseline="-25000" dirty="0" err="1" smtClean="0"/>
              <a:t>t</a:t>
            </a:r>
            <a:r>
              <a:rPr lang="ja-JP" altLang="ja-JP" sz="1800" baseline="-25000" dirty="0" smtClean="0"/>
              <a:t>－</a:t>
            </a:r>
            <a:r>
              <a:rPr lang="en-US" altLang="ja-JP" sz="1800" baseline="-25000" dirty="0" smtClean="0"/>
              <a:t>1</a:t>
            </a:r>
            <a:endParaRPr lang="ja-JP" altLang="ja-JP" sz="1800" dirty="0" smtClean="0"/>
          </a:p>
          <a:p>
            <a:r>
              <a:rPr lang="ja-JP" altLang="ja-JP" sz="1800" dirty="0" smtClean="0"/>
              <a:t>投資関数は加速度原理、今期の投資</a:t>
            </a:r>
            <a:r>
              <a:rPr lang="en-US" altLang="ja-JP" sz="1800" i="1" dirty="0" smtClean="0"/>
              <a:t>I</a:t>
            </a:r>
            <a:r>
              <a:rPr lang="en-US" altLang="ja-JP" sz="1800" i="1" baseline="-25000" dirty="0" smtClean="0"/>
              <a:t>t</a:t>
            </a:r>
            <a:r>
              <a:rPr lang="ja-JP" altLang="ja-JP" sz="1800" dirty="0" smtClean="0"/>
              <a:t>が前期の所得の増加分</a:t>
            </a:r>
            <a:r>
              <a:rPr lang="en-US"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en-US" altLang="ja-JP" sz="1800" dirty="0" smtClean="0"/>
              <a:t>)</a:t>
            </a:r>
            <a:r>
              <a:rPr lang="ja-JP" altLang="ja-JP" sz="1800" dirty="0" smtClean="0"/>
              <a:t>に加速度係数</a:t>
            </a:r>
            <a:r>
              <a:rPr lang="en-US" altLang="ja-JP" sz="1800" i="1" dirty="0" smtClean="0"/>
              <a:t>v</a:t>
            </a:r>
            <a:r>
              <a:rPr lang="ja-JP" altLang="ja-JP" sz="1800" dirty="0" smtClean="0"/>
              <a:t>をかけた部分。所得の増分に誘発される誘発投資。</a:t>
            </a:r>
          </a:p>
          <a:p>
            <a:r>
              <a:rPr lang="ja-JP" altLang="ja-JP" sz="1800" dirty="0" smtClean="0"/>
              <a:t>　　</a:t>
            </a:r>
            <a:r>
              <a:rPr lang="en-US" altLang="ja-JP" sz="1800" i="1" dirty="0" smtClean="0"/>
              <a:t>I</a:t>
            </a:r>
            <a:r>
              <a:rPr lang="en-US" altLang="ja-JP" sz="1800" i="1" baseline="-25000" dirty="0" smtClean="0"/>
              <a:t>t</a:t>
            </a:r>
            <a:r>
              <a:rPr lang="ja-JP" altLang="ja-JP" sz="1800" dirty="0" smtClean="0"/>
              <a:t>＝</a:t>
            </a:r>
            <a:r>
              <a:rPr lang="en-US" altLang="ja-JP" sz="1800" i="1" dirty="0" smtClean="0"/>
              <a:t>v</a:t>
            </a:r>
            <a:r>
              <a:rPr lang="en-US"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en-US" altLang="ja-JP" sz="1800" dirty="0" smtClean="0"/>
              <a:t>) </a:t>
            </a:r>
            <a:endParaRPr lang="ja-JP" altLang="ja-JP" sz="1800" dirty="0" smtClean="0"/>
          </a:p>
          <a:p>
            <a:r>
              <a:rPr lang="ja-JP" altLang="ja-JP" sz="1800" dirty="0" smtClean="0"/>
              <a:t>　投資は発投資</a:t>
            </a:r>
            <a:r>
              <a:rPr lang="en-US" altLang="ja-JP" sz="1800" i="1" dirty="0" smtClean="0"/>
              <a:t>I</a:t>
            </a:r>
            <a:r>
              <a:rPr lang="en-US" altLang="ja-JP" sz="1800" i="1" baseline="-25000" dirty="0" smtClean="0"/>
              <a:t>t</a:t>
            </a:r>
            <a:r>
              <a:rPr lang="ja-JP" altLang="ja-JP" sz="1800" dirty="0" smtClean="0"/>
              <a:t>と独立投資</a:t>
            </a:r>
            <a:r>
              <a:rPr lang="en-US" altLang="ja-JP" sz="1800" i="1" dirty="0" smtClean="0"/>
              <a:t>I(－)</a:t>
            </a:r>
            <a:r>
              <a:rPr lang="ja-JP" altLang="ja-JP" sz="1800" dirty="0" err="1" smtClean="0"/>
              <a:t>、</a:t>
            </a:r>
            <a:r>
              <a:rPr lang="ja-JP" altLang="ja-JP" sz="1800" dirty="0" smtClean="0"/>
              <a:t>今期の生産物市場均衡は、</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smtClean="0"/>
              <a:t>C</a:t>
            </a:r>
            <a:r>
              <a:rPr lang="en-US" altLang="ja-JP" sz="1800" i="1" baseline="-25000" dirty="0" smtClean="0"/>
              <a:t>t</a:t>
            </a:r>
            <a:r>
              <a:rPr lang="ja-JP" altLang="ja-JP" sz="1800" dirty="0" smtClean="0"/>
              <a:t>＋</a:t>
            </a:r>
            <a:r>
              <a:rPr lang="en-US" altLang="ja-JP" sz="1800" i="1" dirty="0" smtClean="0"/>
              <a:t>I</a:t>
            </a:r>
            <a:r>
              <a:rPr lang="en-US" altLang="ja-JP" sz="1800" i="1" baseline="-25000" dirty="0" smtClean="0"/>
              <a:t>t</a:t>
            </a:r>
            <a:r>
              <a:rPr lang="ja-JP" altLang="ja-JP" sz="1800" dirty="0" smtClean="0"/>
              <a:t>＋</a:t>
            </a:r>
            <a:r>
              <a:rPr lang="en-US" altLang="ja-JP" sz="1800" i="1" dirty="0" smtClean="0"/>
              <a:t>I(－)</a:t>
            </a:r>
            <a:r>
              <a:rPr lang="en-US" altLang="ja-JP" sz="1800" dirty="0" smtClean="0"/>
              <a:t> </a:t>
            </a:r>
            <a:endParaRPr lang="ja-JP" altLang="ja-JP" sz="1800" dirty="0" smtClean="0"/>
          </a:p>
          <a:p>
            <a:r>
              <a:rPr lang="ja-JP" altLang="ja-JP" sz="1800" dirty="0" smtClean="0"/>
              <a:t>⇒経済の</a:t>
            </a:r>
            <a:r>
              <a:rPr lang="ja-JP" altLang="ja-JP" sz="1800" b="1" dirty="0" smtClean="0"/>
              <a:t>動学的な運動方程式</a:t>
            </a:r>
            <a:r>
              <a:rPr lang="ja-JP" altLang="ja-JP" sz="1800" dirty="0" smtClean="0"/>
              <a:t>（</a:t>
            </a:r>
            <a:r>
              <a:rPr lang="en-US" altLang="ja-JP" sz="1800" dirty="0" smtClean="0"/>
              <a:t>equation of dynamic motion</a:t>
            </a:r>
            <a:r>
              <a:rPr lang="ja-JP" altLang="ja-JP" sz="1800" dirty="0" smtClean="0"/>
              <a:t>）は</a:t>
            </a:r>
            <a:r>
              <a:rPr lang="en-US" altLang="ja-JP" sz="1800" dirty="0" smtClean="0"/>
              <a:t>2</a:t>
            </a:r>
            <a:r>
              <a:rPr lang="ja-JP" altLang="ja-JP" sz="1800" dirty="0" smtClean="0"/>
              <a:t>階の差分方程式。</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v</a:t>
            </a:r>
            <a:r>
              <a:rPr lang="en-US"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vY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a:t>
            </a:r>
            <a:r>
              <a:rPr lang="en-US" altLang="ja-JP" sz="1800" i="1" dirty="0" smtClean="0"/>
              <a:t>A</a:t>
            </a:r>
            <a:endParaRPr lang="ja-JP" altLang="ja-JP" sz="1800" dirty="0" smtClean="0"/>
          </a:p>
          <a:p>
            <a:r>
              <a:rPr lang="en-US" altLang="ja-JP" sz="1800" i="1" dirty="0" smtClean="0"/>
              <a:t>A</a:t>
            </a:r>
            <a:r>
              <a:rPr lang="ja-JP" altLang="ja-JP" sz="1800" dirty="0" smtClean="0"/>
              <a:t>＝</a:t>
            </a:r>
            <a:r>
              <a:rPr lang="en-US" altLang="ja-JP" sz="1800" i="1" dirty="0" smtClean="0"/>
              <a:t>a</a:t>
            </a:r>
            <a:r>
              <a:rPr lang="ja-JP" altLang="ja-JP" sz="1800" dirty="0" smtClean="0"/>
              <a:t>＋</a:t>
            </a:r>
            <a:r>
              <a:rPr lang="en-US" altLang="ja-JP" sz="1800" i="1" dirty="0" smtClean="0"/>
              <a:t>I(－)</a:t>
            </a:r>
            <a:r>
              <a:rPr lang="ja-JP" altLang="ja-JP" sz="1800" dirty="0" err="1" smtClean="0"/>
              <a:t>、</a:t>
            </a:r>
            <a:r>
              <a:rPr lang="ja-JP" altLang="ja-JP" sz="1800" dirty="0" smtClean="0"/>
              <a:t>独立支出は時間</a:t>
            </a:r>
            <a:r>
              <a:rPr lang="en-US" altLang="ja-JP" sz="1800" i="1" dirty="0" smtClean="0"/>
              <a:t>t</a:t>
            </a:r>
            <a:r>
              <a:rPr lang="ja-JP" altLang="ja-JP" sz="1800" dirty="0" smtClean="0"/>
              <a:t>から独立、毎期一定。</a:t>
            </a:r>
            <a:endParaRPr lang="en-US" altLang="ja-JP" sz="1800" dirty="0" smtClean="0"/>
          </a:p>
          <a:p>
            <a:r>
              <a:rPr lang="ja-JP" altLang="ja-JP" sz="1800" dirty="0" smtClean="0"/>
              <a:t>　過去の所得</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と</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は今期には既知⇒今期の所得</a:t>
            </a:r>
            <a:r>
              <a:rPr lang="en-US" altLang="ja-JP" sz="1800" i="1" dirty="0" err="1" smtClean="0"/>
              <a:t>Y</a:t>
            </a:r>
            <a:r>
              <a:rPr lang="en-US" altLang="ja-JP" sz="1800" i="1" baseline="-25000" dirty="0" err="1" smtClean="0"/>
              <a:t>t</a:t>
            </a:r>
            <a:r>
              <a:rPr lang="ja-JP" altLang="ja-JP" sz="1800" dirty="0" smtClean="0"/>
              <a:t>が決定。逐次この手順で計算、次のどの期間の所得も決定。どの期間の所得も同じ均衡値</a:t>
            </a:r>
            <a:r>
              <a:rPr lang="en-US" altLang="ja-JP" sz="1800" i="1" dirty="0" smtClean="0"/>
              <a:t>Y</a:t>
            </a:r>
            <a:r>
              <a:rPr lang="en-US" altLang="ja-JP" sz="1800" dirty="0" smtClean="0"/>
              <a:t>*</a:t>
            </a:r>
            <a:r>
              <a:rPr lang="ja-JP" altLang="ja-JP" sz="1800" dirty="0" smtClean="0"/>
              <a:t>を想定</a:t>
            </a:r>
          </a:p>
          <a:p>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2</a:t>
            </a:r>
            <a:r>
              <a:rPr lang="ja-JP" altLang="ja-JP" sz="1800" dirty="0" smtClean="0"/>
              <a:t>＝</a:t>
            </a:r>
            <a:r>
              <a:rPr lang="en-US" altLang="ja-JP" sz="1800" i="1" dirty="0" err="1" smtClean="0"/>
              <a:t>Y</a:t>
            </a:r>
            <a:r>
              <a:rPr lang="en-US" altLang="ja-JP" sz="1800" i="1" baseline="-25000" dirty="0" err="1" smtClean="0"/>
              <a:t>t</a:t>
            </a:r>
            <a:r>
              <a:rPr lang="ja-JP" altLang="ja-JP" sz="1800" baseline="-25000" dirty="0" smtClean="0"/>
              <a:t>－</a:t>
            </a:r>
            <a:r>
              <a:rPr lang="en-US" altLang="ja-JP" sz="1800" baseline="-25000" dirty="0" smtClean="0"/>
              <a:t>1</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i="1" dirty="0" smtClean="0"/>
              <a:t>Y</a:t>
            </a:r>
            <a:r>
              <a:rPr lang="en-US" altLang="ja-JP" sz="1800" dirty="0" smtClean="0"/>
              <a:t>*</a:t>
            </a:r>
            <a:r>
              <a:rPr lang="ja-JP" altLang="ja-JP" sz="1800" dirty="0" err="1" smtClean="0"/>
              <a:t>、</a:t>
            </a:r>
            <a:r>
              <a:rPr lang="ja-JP" altLang="ja-JP" sz="1800" b="1" dirty="0" smtClean="0"/>
              <a:t>定常均衡</a:t>
            </a:r>
            <a:r>
              <a:rPr lang="ja-JP" altLang="ja-JP" sz="1800" dirty="0" smtClean="0"/>
              <a:t>（</a:t>
            </a:r>
            <a:r>
              <a:rPr lang="en-US" altLang="ja-JP" sz="1800" dirty="0" smtClean="0"/>
              <a:t>stationary equilibrium</a:t>
            </a:r>
            <a:r>
              <a:rPr lang="ja-JP" altLang="ja-JP" sz="1800" dirty="0" smtClean="0"/>
              <a:t>）、</a:t>
            </a:r>
          </a:p>
          <a:p>
            <a:r>
              <a:rPr lang="ja-JP" altLang="ja-JP" sz="1800" dirty="0" smtClean="0"/>
              <a:t>　　</a:t>
            </a:r>
            <a:r>
              <a:rPr lang="en-US" altLang="ja-JP" sz="1800" i="1" dirty="0" smtClean="0"/>
              <a:t>Y</a:t>
            </a:r>
            <a:r>
              <a:rPr lang="en-US" altLang="ja-JP" sz="1800" dirty="0" smtClean="0"/>
              <a:t>*</a:t>
            </a:r>
            <a:r>
              <a:rPr lang="ja-JP" altLang="ja-JP" sz="1800" dirty="0" smtClean="0"/>
              <a:t>＝</a:t>
            </a:r>
            <a:r>
              <a:rPr lang="en-US" altLang="ja-JP" sz="1800" i="1" dirty="0" smtClean="0"/>
              <a:t>A</a:t>
            </a:r>
            <a:r>
              <a:rPr lang="en-US" altLang="ja-JP" sz="1800" dirty="0" smtClean="0"/>
              <a:t>/(1</a:t>
            </a:r>
            <a:r>
              <a:rPr lang="ja-JP" altLang="ja-JP" sz="1800" dirty="0" smtClean="0"/>
              <a:t>－</a:t>
            </a:r>
            <a:r>
              <a:rPr lang="en-US" altLang="ja-JP" sz="1800" i="1" dirty="0" smtClean="0"/>
              <a:t>c</a:t>
            </a:r>
            <a:r>
              <a:rPr lang="en-US" altLang="ja-JP" sz="1800" dirty="0" smtClean="0"/>
              <a:t>)</a:t>
            </a:r>
            <a:endParaRPr lang="ja-JP" altLang="ja-JP" sz="1800" dirty="0" smtClean="0"/>
          </a:p>
          <a:p>
            <a:r>
              <a:rPr lang="ja-JP" altLang="ja-JP" sz="1800" dirty="0" smtClean="0"/>
              <a:t>独立支出</a:t>
            </a:r>
            <a:r>
              <a:rPr lang="en-US" altLang="ja-JP" sz="1800" i="1" dirty="0" smtClean="0"/>
              <a:t>A</a:t>
            </a:r>
            <a:r>
              <a:rPr lang="ja-JP" altLang="ja-JP" sz="1800" dirty="0" smtClean="0"/>
              <a:t>を行うと、その乗数</a:t>
            </a:r>
            <a:r>
              <a:rPr lang="en-US" altLang="ja-JP" sz="1800" dirty="0" smtClean="0"/>
              <a:t>1/(1</a:t>
            </a:r>
            <a:r>
              <a:rPr lang="ja-JP" altLang="ja-JP" sz="1800" dirty="0" smtClean="0"/>
              <a:t>－</a:t>
            </a:r>
            <a:r>
              <a:rPr lang="en-US" altLang="ja-JP" sz="1800" i="1" dirty="0" smtClean="0"/>
              <a:t>c</a:t>
            </a:r>
            <a:r>
              <a:rPr lang="en-US" altLang="ja-JP" sz="1800" dirty="0" smtClean="0"/>
              <a:t>)</a:t>
            </a:r>
            <a:r>
              <a:rPr lang="ja-JP" altLang="ja-JP" sz="1800" dirty="0" smtClean="0"/>
              <a:t>倍の所得</a:t>
            </a:r>
            <a:r>
              <a:rPr lang="en-US" altLang="ja-JP" sz="1800" i="1" dirty="0" smtClean="0"/>
              <a:t>Y</a:t>
            </a:r>
            <a:r>
              <a:rPr lang="en-US" altLang="ja-JP" sz="1800" dirty="0" smtClean="0"/>
              <a:t>*</a:t>
            </a:r>
            <a:r>
              <a:rPr lang="ja-JP" altLang="ja-JP" sz="1800" dirty="0" smtClean="0"/>
              <a:t>を生み出す。</a:t>
            </a:r>
          </a:p>
          <a:p>
            <a:r>
              <a:rPr lang="en-US" altLang="ja-JP" sz="1800" dirty="0" smtClean="0"/>
              <a:t>  </a:t>
            </a:r>
            <a:r>
              <a:rPr lang="ja-JP" altLang="ja-JP" sz="1800" dirty="0" smtClean="0"/>
              <a:t>各期の所得</a:t>
            </a:r>
            <a:r>
              <a:rPr lang="en-US" altLang="ja-JP" sz="1800" i="1" dirty="0" err="1" smtClean="0"/>
              <a:t>Y</a:t>
            </a:r>
            <a:r>
              <a:rPr lang="en-US" altLang="ja-JP" sz="1800" i="1" baseline="-25000" dirty="0" err="1" smtClean="0"/>
              <a:t>t</a:t>
            </a:r>
            <a:r>
              <a:rPr lang="ja-JP" altLang="ja-JP" sz="1800" dirty="0" smtClean="0"/>
              <a:t>の定常均衡値</a:t>
            </a:r>
            <a:r>
              <a:rPr lang="en-US" altLang="ja-JP" sz="1800" i="1" dirty="0" smtClean="0"/>
              <a:t>Y</a:t>
            </a:r>
            <a:r>
              <a:rPr lang="en-US" altLang="ja-JP" sz="1800" dirty="0" smtClean="0"/>
              <a:t>*</a:t>
            </a:r>
            <a:r>
              <a:rPr lang="ja-JP" altLang="ja-JP" sz="1800" dirty="0" smtClean="0"/>
              <a:t>からの乖離</a:t>
            </a:r>
          </a:p>
          <a:p>
            <a:r>
              <a:rPr lang="ja-JP" altLang="ja-JP" sz="1800" dirty="0" smtClean="0"/>
              <a:t>　　</a:t>
            </a:r>
            <a:r>
              <a:rPr lang="en-US" altLang="ja-JP" sz="1800" i="1" dirty="0" err="1" smtClean="0"/>
              <a:t>y</a:t>
            </a:r>
            <a:r>
              <a:rPr lang="en-US" altLang="ja-JP" sz="1800" i="1" baseline="-25000" dirty="0" err="1" smtClean="0"/>
              <a:t>t</a:t>
            </a:r>
            <a:r>
              <a:rPr lang="ja-JP" altLang="ja-JP" sz="1800" dirty="0" smtClean="0"/>
              <a:t>＝</a:t>
            </a:r>
            <a:r>
              <a:rPr lang="en-US" altLang="ja-JP" sz="1800" i="1" dirty="0" err="1" smtClean="0"/>
              <a:t>Y</a:t>
            </a:r>
            <a:r>
              <a:rPr lang="en-US" altLang="ja-JP" sz="1800" i="1" baseline="-25000" dirty="0" err="1" smtClean="0"/>
              <a:t>t</a:t>
            </a:r>
            <a:r>
              <a:rPr lang="ja-JP" altLang="ja-JP" sz="1800" dirty="0" smtClean="0"/>
              <a:t>－</a:t>
            </a:r>
            <a:r>
              <a:rPr lang="en-US" altLang="ja-JP" sz="1800" i="1" dirty="0" smtClean="0"/>
              <a:t>Y</a:t>
            </a:r>
            <a:r>
              <a:rPr lang="en-US" altLang="ja-JP" sz="1800" dirty="0" smtClean="0"/>
              <a:t>*</a:t>
            </a:r>
            <a:endParaRPr lang="ja-JP" altLang="ja-JP" sz="1800" dirty="0" smtClean="0"/>
          </a:p>
          <a:p>
            <a:endParaRPr lang="ja-JP" altLang="ja-JP" sz="1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1694</TotalTime>
  <Words>1892</Words>
  <Application>Microsoft Office PowerPoint</Application>
  <PresentationFormat>画面に合わせる (4:3)</PresentationFormat>
  <Paragraphs>193</Paragraphs>
  <Slides>27</Slides>
  <Notes>4</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雪藤</vt:lpstr>
      <vt:lpstr> マクロ経済学</vt:lpstr>
      <vt:lpstr>　</vt:lpstr>
      <vt:lpstr>１．景気循環の定義と景気動向指数</vt:lpstr>
      <vt:lpstr>１B．景気循環の定義と景気動向指数</vt:lpstr>
      <vt:lpstr>１C．景気循環の定義と景気動向指数</vt:lpstr>
      <vt:lpstr>１D．景気循環の定義と景気動向指数</vt:lpstr>
      <vt:lpstr>２．景気循環の種類</vt:lpstr>
      <vt:lpstr>３．景気循環理論のタイプと系譜</vt:lpstr>
      <vt:lpstr>４．乗数と加速度の交互作用論</vt:lpstr>
      <vt:lpstr>４B．乗数と加速度の交互作用論</vt:lpstr>
      <vt:lpstr>４C．乗数と加速度の交互作用論</vt:lpstr>
      <vt:lpstr>４C．乗数と加速度の交互作用論</vt:lpstr>
      <vt:lpstr>５．ヒックスの玉突き台の理論</vt:lpstr>
      <vt:lpstr>５B．ヒックスの玉突き台の理論</vt:lpstr>
      <vt:lpstr>６．カルドアの単振動の理論</vt:lpstr>
      <vt:lpstr>６B．カルドアの単振動の理論</vt:lpstr>
      <vt:lpstr>６C．カルドアの単振動の理論</vt:lpstr>
      <vt:lpstr>７．グッドウィンのカオス循環論</vt:lpstr>
      <vt:lpstr>７B．グッドウィンのカオス循環論</vt:lpstr>
      <vt:lpstr>８．不規則衝撃の理論</vt:lpstr>
      <vt:lpstr>８B．不規則衝撃の理論</vt:lpstr>
      <vt:lpstr>９．合理的期待学派の確率ショック循環論</vt:lpstr>
      <vt:lpstr>９B．合理的期待学派の確率ショック循環論</vt:lpstr>
      <vt:lpstr>９C．合理的期待学派の確率ショック循環論</vt:lpstr>
      <vt:lpstr>９D．合理的期待学派の確率ショック循環論</vt:lpstr>
      <vt:lpstr>９E．合理的期待学派の確率ショック循環論</vt:lpstr>
      <vt:lpstr>９F．合理的期待学派の確率ショック循環論</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148</cp:revision>
  <dcterms:created xsi:type="dcterms:W3CDTF">2008-03-18T06:49:50Z</dcterms:created>
  <dcterms:modified xsi:type="dcterms:W3CDTF">2017-04-09T22:58:28Z</dcterms:modified>
</cp:coreProperties>
</file>