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29"/>
  </p:notesMasterIdLst>
  <p:handoutMasterIdLst>
    <p:handoutMasterId r:id="rId30"/>
  </p:handoutMasterIdLst>
  <p:sldIdLst>
    <p:sldId id="256" r:id="rId2"/>
    <p:sldId id="257" r:id="rId3"/>
    <p:sldId id="284" r:id="rId4"/>
    <p:sldId id="258" r:id="rId5"/>
    <p:sldId id="259" r:id="rId6"/>
    <p:sldId id="260" r:id="rId7"/>
    <p:sldId id="279" r:id="rId8"/>
    <p:sldId id="280" r:id="rId9"/>
    <p:sldId id="261" r:id="rId10"/>
    <p:sldId id="262" r:id="rId11"/>
    <p:sldId id="263" r:id="rId12"/>
    <p:sldId id="281" r:id="rId13"/>
    <p:sldId id="264" r:id="rId14"/>
    <p:sldId id="265" r:id="rId15"/>
    <p:sldId id="282" r:id="rId16"/>
    <p:sldId id="267" r:id="rId17"/>
    <p:sldId id="268" r:id="rId18"/>
    <p:sldId id="269" r:id="rId19"/>
    <p:sldId id="283" r:id="rId20"/>
    <p:sldId id="270" r:id="rId21"/>
    <p:sldId id="271" r:id="rId22"/>
    <p:sldId id="272" r:id="rId23"/>
    <p:sldId id="273" r:id="rId24"/>
    <p:sldId id="274" r:id="rId25"/>
    <p:sldId id="275" r:id="rId26"/>
    <p:sldId id="276" r:id="rId27"/>
    <p:sldId id="277" r:id="rId28"/>
  </p:sldIdLst>
  <p:sldSz cx="9144000" cy="6858000" type="screen4x3"/>
  <p:notesSz cx="9926638" cy="6796088"/>
  <p:defaultTextStyle>
    <a:defPPr>
      <a:defRPr lang="en-US"/>
    </a:defPPr>
    <a:lvl1pPr algn="l" rtl="0" eaLnBrk="0" fontAlgn="base" hangingPunct="0">
      <a:spcBef>
        <a:spcPct val="0"/>
      </a:spcBef>
      <a:spcAft>
        <a:spcPct val="0"/>
      </a:spcAft>
      <a:defRPr sz="2000" kern="1200">
        <a:solidFill>
          <a:schemeClr val="tx1"/>
        </a:solidFill>
        <a:latin typeface="Arial" charset="0"/>
        <a:ea typeface="Osaka" charset="-128"/>
        <a:cs typeface="+mn-cs"/>
      </a:defRPr>
    </a:lvl1pPr>
    <a:lvl2pPr marL="457200" algn="l" rtl="0" eaLnBrk="0" fontAlgn="base" hangingPunct="0">
      <a:spcBef>
        <a:spcPct val="0"/>
      </a:spcBef>
      <a:spcAft>
        <a:spcPct val="0"/>
      </a:spcAft>
      <a:defRPr sz="2000" kern="1200">
        <a:solidFill>
          <a:schemeClr val="tx1"/>
        </a:solidFill>
        <a:latin typeface="Arial" charset="0"/>
        <a:ea typeface="Osaka" charset="-128"/>
        <a:cs typeface="+mn-cs"/>
      </a:defRPr>
    </a:lvl2pPr>
    <a:lvl3pPr marL="914400" algn="l" rtl="0" eaLnBrk="0" fontAlgn="base" hangingPunct="0">
      <a:spcBef>
        <a:spcPct val="0"/>
      </a:spcBef>
      <a:spcAft>
        <a:spcPct val="0"/>
      </a:spcAft>
      <a:defRPr sz="2000" kern="1200">
        <a:solidFill>
          <a:schemeClr val="tx1"/>
        </a:solidFill>
        <a:latin typeface="Arial" charset="0"/>
        <a:ea typeface="Osaka" charset="-128"/>
        <a:cs typeface="+mn-cs"/>
      </a:defRPr>
    </a:lvl3pPr>
    <a:lvl4pPr marL="1371600" algn="l" rtl="0" eaLnBrk="0" fontAlgn="base" hangingPunct="0">
      <a:spcBef>
        <a:spcPct val="0"/>
      </a:spcBef>
      <a:spcAft>
        <a:spcPct val="0"/>
      </a:spcAft>
      <a:defRPr sz="2000" kern="1200">
        <a:solidFill>
          <a:schemeClr val="tx1"/>
        </a:solidFill>
        <a:latin typeface="Arial" charset="0"/>
        <a:ea typeface="Osaka" charset="-128"/>
        <a:cs typeface="+mn-cs"/>
      </a:defRPr>
    </a:lvl4pPr>
    <a:lvl5pPr marL="1828800" algn="l" rtl="0" eaLnBrk="0" fontAlgn="base" hangingPunct="0">
      <a:spcBef>
        <a:spcPct val="0"/>
      </a:spcBef>
      <a:spcAft>
        <a:spcPct val="0"/>
      </a:spcAft>
      <a:defRPr sz="2000" kern="1200">
        <a:solidFill>
          <a:schemeClr val="tx1"/>
        </a:solidFill>
        <a:latin typeface="Arial" charset="0"/>
        <a:ea typeface="Osaka" charset="-128"/>
        <a:cs typeface="+mn-cs"/>
      </a:defRPr>
    </a:lvl5pPr>
    <a:lvl6pPr marL="2286000" algn="l" defTabSz="914400" rtl="0" eaLnBrk="1" latinLnBrk="0" hangingPunct="1">
      <a:defRPr sz="2000" kern="1200">
        <a:solidFill>
          <a:schemeClr val="tx1"/>
        </a:solidFill>
        <a:latin typeface="Arial" charset="0"/>
        <a:ea typeface="Osaka" charset="-128"/>
        <a:cs typeface="+mn-cs"/>
      </a:defRPr>
    </a:lvl6pPr>
    <a:lvl7pPr marL="2743200" algn="l" defTabSz="914400" rtl="0" eaLnBrk="1" latinLnBrk="0" hangingPunct="1">
      <a:defRPr sz="2000" kern="1200">
        <a:solidFill>
          <a:schemeClr val="tx1"/>
        </a:solidFill>
        <a:latin typeface="Arial" charset="0"/>
        <a:ea typeface="Osaka" charset="-128"/>
        <a:cs typeface="+mn-cs"/>
      </a:defRPr>
    </a:lvl7pPr>
    <a:lvl8pPr marL="3200400" algn="l" defTabSz="914400" rtl="0" eaLnBrk="1" latinLnBrk="0" hangingPunct="1">
      <a:defRPr sz="2000" kern="1200">
        <a:solidFill>
          <a:schemeClr val="tx1"/>
        </a:solidFill>
        <a:latin typeface="Arial" charset="0"/>
        <a:ea typeface="Osaka" charset="-128"/>
        <a:cs typeface="+mn-cs"/>
      </a:defRPr>
    </a:lvl8pPr>
    <a:lvl9pPr marL="3657600" algn="l" defTabSz="914400" rtl="0" eaLnBrk="1" latinLnBrk="0" hangingPunct="1">
      <a:defRPr sz="2000" kern="1200">
        <a:solidFill>
          <a:schemeClr val="tx1"/>
        </a:solidFill>
        <a:latin typeface="Arial" charset="0"/>
        <a:ea typeface="Osaka"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5F5F5F"/>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1" autoAdjust="0"/>
    <p:restoredTop sz="94628" autoAdjust="0"/>
  </p:normalViewPr>
  <p:slideViewPr>
    <p:cSldViewPr>
      <p:cViewPr varScale="1">
        <p:scale>
          <a:sx n="69" d="100"/>
          <a:sy n="69" d="100"/>
        </p:scale>
        <p:origin x="-206"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1"/>
            <a:ext cx="4303086" cy="339564"/>
          </a:xfrm>
          <a:prstGeom prst="rect">
            <a:avLst/>
          </a:prstGeom>
        </p:spPr>
        <p:txBody>
          <a:bodyPr vert="horz" lIns="92089" tIns="46045" rIns="92089" bIns="46045" rtlCol="0"/>
          <a:lstStyle>
            <a:lvl1pPr algn="l">
              <a:defRPr kumimoji="1" sz="1200" smtClean="0"/>
            </a:lvl1pPr>
          </a:lstStyle>
          <a:p>
            <a:pPr>
              <a:defRPr/>
            </a:pPr>
            <a:endParaRPr lang="ja-JP" altLang="en-US"/>
          </a:p>
        </p:txBody>
      </p:sp>
      <p:sp>
        <p:nvSpPr>
          <p:cNvPr id="3" name="日付プレースホルダ 2"/>
          <p:cNvSpPr>
            <a:spLocks noGrp="1"/>
          </p:cNvSpPr>
          <p:nvPr>
            <p:ph type="dt" sz="quarter" idx="1"/>
          </p:nvPr>
        </p:nvSpPr>
        <p:spPr>
          <a:xfrm>
            <a:off x="5621956" y="1"/>
            <a:ext cx="4303086" cy="339564"/>
          </a:xfrm>
          <a:prstGeom prst="rect">
            <a:avLst/>
          </a:prstGeom>
        </p:spPr>
        <p:txBody>
          <a:bodyPr vert="horz" lIns="92089" tIns="46045" rIns="92089" bIns="46045" rtlCol="0"/>
          <a:lstStyle>
            <a:lvl1pPr algn="r">
              <a:defRPr kumimoji="1" sz="1200" smtClean="0"/>
            </a:lvl1pPr>
          </a:lstStyle>
          <a:p>
            <a:pPr>
              <a:defRPr/>
            </a:pPr>
            <a:fld id="{D5BBC093-C8FB-4523-BF24-E3C3E4012322}" type="datetimeFigureOut">
              <a:rPr lang="ja-JP" altLang="en-US"/>
              <a:pPr>
                <a:defRPr/>
              </a:pPr>
              <a:t>2017/5/4</a:t>
            </a:fld>
            <a:endParaRPr lang="ja-JP" altLang="en-US"/>
          </a:p>
        </p:txBody>
      </p:sp>
      <p:sp>
        <p:nvSpPr>
          <p:cNvPr id="4" name="フッター プレースホルダ 3"/>
          <p:cNvSpPr>
            <a:spLocks noGrp="1"/>
          </p:cNvSpPr>
          <p:nvPr>
            <p:ph type="ftr" sz="quarter" idx="2"/>
          </p:nvPr>
        </p:nvSpPr>
        <p:spPr>
          <a:xfrm>
            <a:off x="2" y="6454923"/>
            <a:ext cx="4303086" cy="339564"/>
          </a:xfrm>
          <a:prstGeom prst="rect">
            <a:avLst/>
          </a:prstGeom>
        </p:spPr>
        <p:txBody>
          <a:bodyPr vert="horz" lIns="92089" tIns="46045" rIns="92089" bIns="46045" rtlCol="0" anchor="b"/>
          <a:lstStyle>
            <a:lvl1pPr algn="l">
              <a:defRPr kumimoji="1" sz="1200" smtClean="0"/>
            </a:lvl1pPr>
          </a:lstStyle>
          <a:p>
            <a:pPr>
              <a:defRPr/>
            </a:pPr>
            <a:endParaRPr lang="ja-JP" altLang="en-US"/>
          </a:p>
        </p:txBody>
      </p:sp>
      <p:sp>
        <p:nvSpPr>
          <p:cNvPr id="5" name="スライド番号プレースホルダ 4"/>
          <p:cNvSpPr>
            <a:spLocks noGrp="1"/>
          </p:cNvSpPr>
          <p:nvPr>
            <p:ph type="sldNum" sz="quarter" idx="3"/>
          </p:nvPr>
        </p:nvSpPr>
        <p:spPr>
          <a:xfrm>
            <a:off x="5621956" y="6454923"/>
            <a:ext cx="4303086" cy="339564"/>
          </a:xfrm>
          <a:prstGeom prst="rect">
            <a:avLst/>
          </a:prstGeom>
        </p:spPr>
        <p:txBody>
          <a:bodyPr vert="horz" lIns="92089" tIns="46045" rIns="92089" bIns="46045" rtlCol="0" anchor="b"/>
          <a:lstStyle>
            <a:lvl1pPr algn="r">
              <a:defRPr kumimoji="1" sz="1200" smtClean="0"/>
            </a:lvl1pPr>
          </a:lstStyle>
          <a:p>
            <a:pPr>
              <a:defRPr/>
            </a:pPr>
            <a:fld id="{C70732BF-0104-479B-8C3C-773F069E6EBD}"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4302126" cy="33964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5622925" y="1"/>
            <a:ext cx="4302126" cy="339646"/>
          </a:xfrm>
          <a:prstGeom prst="rect">
            <a:avLst/>
          </a:prstGeom>
        </p:spPr>
        <p:txBody>
          <a:bodyPr vert="horz" lIns="91440" tIns="45720" rIns="91440" bIns="45720" rtlCol="0"/>
          <a:lstStyle>
            <a:lvl1pPr algn="r">
              <a:defRPr sz="1200"/>
            </a:lvl1pPr>
          </a:lstStyle>
          <a:p>
            <a:fld id="{2C4C3C91-A911-45FD-B711-C5D2242B892F}" type="datetimeFigureOut">
              <a:rPr kumimoji="1" lang="ja-JP" altLang="en-US" smtClean="0"/>
              <a:pPr/>
              <a:t>2017/5/4</a:t>
            </a:fld>
            <a:endParaRPr kumimoji="1" lang="ja-JP" altLang="en-US"/>
          </a:p>
        </p:txBody>
      </p:sp>
      <p:sp>
        <p:nvSpPr>
          <p:cNvPr id="4" name="スライド イメージ プレースホルダ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992189" y="3228223"/>
            <a:ext cx="7942263" cy="3058399"/>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6454856"/>
            <a:ext cx="4302126" cy="33964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622925" y="6454856"/>
            <a:ext cx="4302126" cy="339646"/>
          </a:xfrm>
          <a:prstGeom prst="rect">
            <a:avLst/>
          </a:prstGeom>
        </p:spPr>
        <p:txBody>
          <a:bodyPr vert="horz" lIns="91440" tIns="45720" rIns="91440" bIns="45720" rtlCol="0" anchor="b"/>
          <a:lstStyle>
            <a:lvl1pPr algn="r">
              <a:defRPr sz="1200"/>
            </a:lvl1pPr>
          </a:lstStyle>
          <a:p>
            <a:fld id="{8632E164-5E97-439F-8DEF-2520A9DE065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2"/>
      </p:bgRef>
    </p:bg>
    <p:spTree>
      <p:nvGrpSpPr>
        <p:cNvPr id="1" name=""/>
        <p:cNvGrpSpPr/>
        <p:nvPr/>
      </p:nvGrpSpPr>
      <p:grpSpPr>
        <a:xfrm>
          <a:off x="0" y="0"/>
          <a:ext cx="0" cy="0"/>
          <a:chOff x="0" y="0"/>
          <a:chExt cx="0" cy="0"/>
        </a:xfrm>
      </p:grpSpPr>
      <p:sp>
        <p:nvSpPr>
          <p:cNvPr id="21" name="フリーフォーム 20"/>
          <p:cNvSpPr>
            <a:spLocks/>
          </p:cNvSpPr>
          <p:nvPr/>
        </p:nvSpPr>
        <p:spPr bwMode="auto">
          <a:xfrm>
            <a:off x="0" y="4039613"/>
            <a:ext cx="9134856"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9" name="タイトル 28"/>
          <p:cNvSpPr>
            <a:spLocks noGrp="1"/>
          </p:cNvSpPr>
          <p:nvPr>
            <p:ph type="ctrTitle"/>
          </p:nvPr>
        </p:nvSpPr>
        <p:spPr>
          <a:xfrm>
            <a:off x="857224" y="1214425"/>
            <a:ext cx="7358114" cy="1470025"/>
          </a:xfrm>
        </p:spPr>
        <p:txBody>
          <a:bodyPr>
            <a:normAutofit/>
          </a:bodyPr>
          <a:lstStyle>
            <a:lvl1pPr>
              <a:defRPr sz="4300">
                <a:solidFill>
                  <a:schemeClr val="tx2"/>
                </a:solidFill>
                <a:effectLst>
                  <a:glow rad="101600">
                    <a:schemeClr val="bg2">
                      <a:tint val="20000"/>
                      <a:alpha val="60000"/>
                    </a:schemeClr>
                  </a:glow>
                  <a:outerShdw blurRad="50800" dist="50800" dir="2700000" algn="tl" rotWithShape="0">
                    <a:srgbClr val="000000">
                      <a:alpha val="43137"/>
                    </a:srgbClr>
                  </a:outerShdw>
                </a:effectLst>
              </a:defRPr>
            </a:lvl1pPr>
          </a:lstStyle>
          <a:p>
            <a:r>
              <a:rPr kumimoji="0" lang="ja-JP" altLang="en-US" smtClean="0"/>
              <a:t>マスタ タイトルの書式設定</a:t>
            </a:r>
            <a:endParaRPr kumimoji="0" lang="en-US"/>
          </a:p>
        </p:txBody>
      </p:sp>
      <p:sp>
        <p:nvSpPr>
          <p:cNvPr id="13" name="サブタイトル 12"/>
          <p:cNvSpPr>
            <a:spLocks noGrp="1"/>
          </p:cNvSpPr>
          <p:nvPr>
            <p:ph type="subTitle" idx="1"/>
          </p:nvPr>
        </p:nvSpPr>
        <p:spPr>
          <a:xfrm>
            <a:off x="857224" y="2708272"/>
            <a:ext cx="7358114" cy="928694"/>
          </a:xfrm>
        </p:spPr>
        <p:txBody>
          <a:bodyPr/>
          <a:lstStyle>
            <a:lvl1pPr marL="0" indent="0" algn="ctr">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 サブタイトルの書式設定</a:t>
            </a:r>
            <a:endParaRPr kumimoji="0" lang="en-US"/>
          </a:p>
        </p:txBody>
      </p:sp>
      <p:sp>
        <p:nvSpPr>
          <p:cNvPr id="25" name="日付プレースホルダ 24"/>
          <p:cNvSpPr>
            <a:spLocks noGrp="1"/>
          </p:cNvSpPr>
          <p:nvPr>
            <p:ph type="dt" sz="half" idx="10"/>
          </p:nvPr>
        </p:nvSpPr>
        <p:spPr>
          <a:xfrm>
            <a:off x="0" y="0"/>
            <a:ext cx="2134800" cy="360000"/>
          </a:xfrm>
        </p:spPr>
        <p:txBody>
          <a:bodyPr/>
          <a:lstStyle/>
          <a:p>
            <a:pPr>
              <a:defRPr/>
            </a:pPr>
            <a:endParaRPr lang="en-US" altLang="ja-JP"/>
          </a:p>
        </p:txBody>
      </p:sp>
      <p:sp>
        <p:nvSpPr>
          <p:cNvPr id="4" name="フッター プレースホルダ 3"/>
          <p:cNvSpPr>
            <a:spLocks noGrp="1"/>
          </p:cNvSpPr>
          <p:nvPr>
            <p:ph type="ftr" sz="quarter" idx="11"/>
          </p:nvPr>
        </p:nvSpPr>
        <p:spPr>
          <a:xfrm>
            <a:off x="2199600" y="0"/>
            <a:ext cx="4500000" cy="360000"/>
          </a:xfrm>
        </p:spPr>
        <p:txBody>
          <a:bodyPr/>
          <a:lstStyle/>
          <a:p>
            <a:pPr>
              <a:defRPr/>
            </a:pPr>
            <a:endParaRPr lang="ja-JP" altLang="en-US"/>
          </a:p>
        </p:txBody>
      </p:sp>
      <p:sp>
        <p:nvSpPr>
          <p:cNvPr id="28" name="スライド番号プレースホルダ 27"/>
          <p:cNvSpPr>
            <a:spLocks noGrp="1"/>
          </p:cNvSpPr>
          <p:nvPr>
            <p:ph type="sldNum" sz="quarter" idx="12"/>
          </p:nvPr>
        </p:nvSpPr>
        <p:spPr>
          <a:xfrm>
            <a:off x="7714800" y="0"/>
            <a:ext cx="1429200" cy="360000"/>
          </a:xfrm>
        </p:spPr>
        <p:txBody>
          <a:bodyPr/>
          <a:lstStyle>
            <a:lvl1pPr algn="ctr">
              <a:defRPr/>
            </a:lvl1pPr>
          </a:lstStyle>
          <a:p>
            <a:pPr>
              <a:defRPr/>
            </a:pPr>
            <a:fld id="{8BA09992-ED86-4716-997D-FF0B6085B1D7}" type="slidenum">
              <a:rPr lang="en-US" altLang="ja-JP" smtClean="0"/>
              <a:pPr>
                <a:defRPr/>
              </a:pPr>
              <a:t>&lt;#&gt;</a:t>
            </a:fld>
            <a:endParaRPr lang="en-US" altLang="ja-JP"/>
          </a:p>
        </p:txBody>
      </p:sp>
      <p:sp>
        <p:nvSpPr>
          <p:cNvPr id="36" name="フリーフォーム 35"/>
          <p:cNvSpPr>
            <a:spLocks/>
          </p:cNvSpPr>
          <p:nvPr/>
        </p:nvSpPr>
        <p:spPr bwMode="auto">
          <a:xfrm>
            <a:off x="0" y="3071810"/>
            <a:ext cx="9144000" cy="1115989"/>
          </a:xfrm>
          <a:custGeom>
            <a:avLst/>
            <a:gdLst/>
            <a:ahLst/>
            <a:cxnLst>
              <a:cxn ang="0">
                <a:pos x="0" y="887"/>
              </a:cxn>
              <a:cxn ang="0">
                <a:pos x="240" y="896"/>
              </a:cxn>
              <a:cxn ang="0">
                <a:pos x="888" y="904"/>
              </a:cxn>
              <a:cxn ang="0">
                <a:pos x="1327" y="896"/>
              </a:cxn>
              <a:cxn ang="0">
                <a:pos x="1817" y="887"/>
              </a:cxn>
              <a:cxn ang="0">
                <a:pos x="2381" y="879"/>
              </a:cxn>
              <a:cxn ang="0">
                <a:pos x="2971" y="846"/>
              </a:cxn>
              <a:cxn ang="0">
                <a:pos x="3585" y="804"/>
              </a:cxn>
              <a:cxn ang="0">
                <a:pos x="4199" y="755"/>
              </a:cxn>
              <a:cxn ang="0">
                <a:pos x="4821" y="680"/>
              </a:cxn>
              <a:cxn ang="0">
                <a:pos x="5128" y="638"/>
              </a:cxn>
              <a:cxn ang="0">
                <a:pos x="5427" y="589"/>
              </a:cxn>
              <a:cxn ang="0">
                <a:pos x="5718" y="539"/>
              </a:cxn>
              <a:cxn ang="0">
                <a:pos x="6000" y="481"/>
              </a:cxn>
              <a:cxn ang="0">
                <a:pos x="6274" y="414"/>
              </a:cxn>
              <a:cxn ang="0">
                <a:pos x="6531" y="340"/>
              </a:cxn>
              <a:cxn ang="0">
                <a:pos x="6780" y="257"/>
              </a:cxn>
              <a:cxn ang="0">
                <a:pos x="7004" y="190"/>
              </a:cxn>
              <a:cxn ang="0">
                <a:pos x="7220" y="91"/>
              </a:cxn>
              <a:cxn ang="0">
                <a:pos x="7411" y="0"/>
              </a:cxn>
            </a:cxnLst>
            <a:rect l="0" t="0" r="0" b="0"/>
            <a:pathLst>
              <a:path w="7411" h="904">
                <a:moveTo>
                  <a:pt x="0" y="887"/>
                </a:moveTo>
                <a:lnTo>
                  <a:pt x="240" y="896"/>
                </a:lnTo>
                <a:lnTo>
                  <a:pt x="888" y="904"/>
                </a:lnTo>
                <a:lnTo>
                  <a:pt x="1327" y="896"/>
                </a:lnTo>
                <a:lnTo>
                  <a:pt x="1817" y="887"/>
                </a:lnTo>
                <a:lnTo>
                  <a:pt x="2381" y="879"/>
                </a:lnTo>
                <a:lnTo>
                  <a:pt x="2971" y="846"/>
                </a:lnTo>
                <a:lnTo>
                  <a:pt x="3585" y="804"/>
                </a:lnTo>
                <a:lnTo>
                  <a:pt x="4199" y="755"/>
                </a:lnTo>
                <a:lnTo>
                  <a:pt x="4821" y="680"/>
                </a:lnTo>
                <a:lnTo>
                  <a:pt x="5128" y="638"/>
                </a:lnTo>
                <a:lnTo>
                  <a:pt x="5427" y="589"/>
                </a:lnTo>
                <a:lnTo>
                  <a:pt x="5718" y="539"/>
                </a:lnTo>
                <a:lnTo>
                  <a:pt x="6000" y="481"/>
                </a:lnTo>
                <a:lnTo>
                  <a:pt x="6274" y="414"/>
                </a:lnTo>
                <a:lnTo>
                  <a:pt x="6531" y="340"/>
                </a:lnTo>
                <a:lnTo>
                  <a:pt x="6780" y="257"/>
                </a:lnTo>
                <a:lnTo>
                  <a:pt x="7004" y="190"/>
                </a:lnTo>
                <a:lnTo>
                  <a:pt x="7220" y="91"/>
                </a:lnTo>
                <a:lnTo>
                  <a:pt x="7411" y="0"/>
                </a:lnTo>
              </a:path>
            </a:pathLst>
          </a:custGeom>
          <a:noFill/>
          <a:ln w="127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 name="フリーフォーム 37"/>
          <p:cNvSpPr>
            <a:spLocks/>
          </p:cNvSpPr>
          <p:nvPr/>
        </p:nvSpPr>
        <p:spPr bwMode="auto">
          <a:xfrm>
            <a:off x="0" y="3952661"/>
            <a:ext cx="9144000" cy="369116"/>
          </a:xfrm>
          <a:custGeom>
            <a:avLst/>
            <a:gdLst/>
            <a:ahLst/>
            <a:cxnLst>
              <a:cxn ang="0">
                <a:pos x="0" y="17"/>
              </a:cxn>
              <a:cxn ang="0">
                <a:pos x="581" y="33"/>
              </a:cxn>
              <a:cxn ang="0">
                <a:pos x="1933" y="75"/>
              </a:cxn>
              <a:cxn ang="0">
                <a:pos x="2747" y="116"/>
              </a:cxn>
              <a:cxn ang="0">
                <a:pos x="3552" y="141"/>
              </a:cxn>
              <a:cxn ang="0">
                <a:pos x="4265" y="182"/>
              </a:cxn>
              <a:cxn ang="0">
                <a:pos x="4581" y="216"/>
              </a:cxn>
              <a:cxn ang="0">
                <a:pos x="4838" y="241"/>
              </a:cxn>
              <a:cxn ang="0">
                <a:pos x="5145" y="274"/>
              </a:cxn>
              <a:cxn ang="0">
                <a:pos x="5477" y="290"/>
              </a:cxn>
              <a:cxn ang="0">
                <a:pos x="5875" y="299"/>
              </a:cxn>
              <a:cxn ang="0">
                <a:pos x="6083" y="299"/>
              </a:cxn>
              <a:cxn ang="0">
                <a:pos x="6290" y="290"/>
              </a:cxn>
              <a:cxn ang="0">
                <a:pos x="6514" y="265"/>
              </a:cxn>
              <a:cxn ang="0">
                <a:pos x="6722" y="232"/>
              </a:cxn>
              <a:cxn ang="0">
                <a:pos x="6921" y="199"/>
              </a:cxn>
              <a:cxn ang="0">
                <a:pos x="7104" y="141"/>
              </a:cxn>
              <a:cxn ang="0">
                <a:pos x="7187" y="116"/>
              </a:cxn>
              <a:cxn ang="0">
                <a:pos x="7270" y="83"/>
              </a:cxn>
              <a:cxn ang="0">
                <a:pos x="7344" y="41"/>
              </a:cxn>
              <a:cxn ang="0">
                <a:pos x="7411" y="0"/>
              </a:cxn>
            </a:cxnLst>
            <a:rect l="0" t="0" r="0" b="0"/>
            <a:pathLst>
              <a:path w="7411" h="299">
                <a:moveTo>
                  <a:pt x="0" y="17"/>
                </a:moveTo>
                <a:lnTo>
                  <a:pt x="581" y="33"/>
                </a:lnTo>
                <a:lnTo>
                  <a:pt x="1933" y="75"/>
                </a:lnTo>
                <a:lnTo>
                  <a:pt x="2747" y="116"/>
                </a:lnTo>
                <a:lnTo>
                  <a:pt x="3552" y="141"/>
                </a:lnTo>
                <a:lnTo>
                  <a:pt x="4265" y="182"/>
                </a:lnTo>
                <a:lnTo>
                  <a:pt x="4581" y="216"/>
                </a:lnTo>
                <a:lnTo>
                  <a:pt x="4838" y="241"/>
                </a:lnTo>
                <a:lnTo>
                  <a:pt x="5145" y="274"/>
                </a:lnTo>
                <a:lnTo>
                  <a:pt x="5477" y="290"/>
                </a:lnTo>
                <a:lnTo>
                  <a:pt x="5875" y="299"/>
                </a:lnTo>
                <a:lnTo>
                  <a:pt x="6083" y="299"/>
                </a:lnTo>
                <a:lnTo>
                  <a:pt x="6290" y="290"/>
                </a:lnTo>
                <a:lnTo>
                  <a:pt x="6514" y="265"/>
                </a:lnTo>
                <a:lnTo>
                  <a:pt x="6722" y="232"/>
                </a:lnTo>
                <a:lnTo>
                  <a:pt x="6921" y="199"/>
                </a:lnTo>
                <a:lnTo>
                  <a:pt x="7104" y="141"/>
                </a:lnTo>
                <a:lnTo>
                  <a:pt x="7187" y="116"/>
                </a:lnTo>
                <a:lnTo>
                  <a:pt x="7270" y="83"/>
                </a:lnTo>
                <a:lnTo>
                  <a:pt x="7344" y="41"/>
                </a:lnTo>
                <a:lnTo>
                  <a:pt x="7411" y="0"/>
                </a:lnTo>
              </a:path>
            </a:pathLst>
          </a:custGeom>
          <a:no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 name="フリーフォーム 38"/>
          <p:cNvSpPr>
            <a:spLocks/>
          </p:cNvSpPr>
          <p:nvPr/>
        </p:nvSpPr>
        <p:spPr bwMode="auto">
          <a:xfrm>
            <a:off x="0" y="3809785"/>
            <a:ext cx="9144000"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 name="フリーフォーム 39"/>
          <p:cNvSpPr>
            <a:spLocks/>
          </p:cNvSpPr>
          <p:nvPr/>
        </p:nvSpPr>
        <p:spPr bwMode="auto">
          <a:xfrm>
            <a:off x="0" y="4090553"/>
            <a:ext cx="91440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 name="フリーフォーム 40"/>
          <p:cNvSpPr>
            <a:spLocks/>
          </p:cNvSpPr>
          <p:nvPr/>
        </p:nvSpPr>
        <p:spPr bwMode="auto">
          <a:xfrm>
            <a:off x="0" y="4325364"/>
            <a:ext cx="9144000" cy="553056"/>
          </a:xfrm>
          <a:custGeom>
            <a:avLst/>
            <a:gdLst/>
            <a:ahLst/>
            <a:cxnLst>
              <a:cxn ang="0">
                <a:pos x="0" y="448"/>
              </a:cxn>
              <a:cxn ang="0">
                <a:pos x="896" y="349"/>
              </a:cxn>
              <a:cxn ang="0">
                <a:pos x="1850" y="258"/>
              </a:cxn>
              <a:cxn ang="0">
                <a:pos x="3012" y="150"/>
              </a:cxn>
              <a:cxn ang="0">
                <a:pos x="3635" y="108"/>
              </a:cxn>
              <a:cxn ang="0">
                <a:pos x="4257" y="67"/>
              </a:cxn>
              <a:cxn ang="0">
                <a:pos x="4879" y="34"/>
              </a:cxn>
              <a:cxn ang="0">
                <a:pos x="5477" y="9"/>
              </a:cxn>
              <a:cxn ang="0">
                <a:pos x="6050" y="0"/>
              </a:cxn>
              <a:cxn ang="0">
                <a:pos x="6572" y="9"/>
              </a:cxn>
              <a:cxn ang="0">
                <a:pos x="6813" y="17"/>
              </a:cxn>
              <a:cxn ang="0">
                <a:pos x="7029" y="34"/>
              </a:cxn>
              <a:cxn ang="0">
                <a:pos x="7228" y="50"/>
              </a:cxn>
              <a:cxn ang="0">
                <a:pos x="7411" y="83"/>
              </a:cxn>
            </a:cxnLst>
            <a:rect l="0" t="0" r="0" b="0"/>
            <a:pathLst>
              <a:path w="7411" h="448">
                <a:moveTo>
                  <a:pt x="0" y="448"/>
                </a:moveTo>
                <a:lnTo>
                  <a:pt x="896" y="349"/>
                </a:lnTo>
                <a:lnTo>
                  <a:pt x="1850" y="258"/>
                </a:lnTo>
                <a:lnTo>
                  <a:pt x="3012" y="150"/>
                </a:lnTo>
                <a:lnTo>
                  <a:pt x="3635" y="108"/>
                </a:lnTo>
                <a:lnTo>
                  <a:pt x="4257" y="67"/>
                </a:lnTo>
                <a:lnTo>
                  <a:pt x="4879" y="34"/>
                </a:lnTo>
                <a:lnTo>
                  <a:pt x="5477" y="9"/>
                </a:lnTo>
                <a:lnTo>
                  <a:pt x="6050" y="0"/>
                </a:lnTo>
                <a:lnTo>
                  <a:pt x="6572" y="9"/>
                </a:lnTo>
                <a:lnTo>
                  <a:pt x="6813" y="17"/>
                </a:lnTo>
                <a:lnTo>
                  <a:pt x="7029" y="34"/>
                </a:lnTo>
                <a:lnTo>
                  <a:pt x="7228" y="50"/>
                </a:lnTo>
                <a:lnTo>
                  <a:pt x="7411" y="83"/>
                </a:lnTo>
              </a:path>
            </a:pathLst>
          </a:custGeom>
          <a:noFill/>
          <a:ln w="127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2" name="フリーフォーム 21"/>
          <p:cNvSpPr>
            <a:spLocks/>
          </p:cNvSpPr>
          <p:nvPr/>
        </p:nvSpPr>
        <p:spPr bwMode="auto">
          <a:xfrm>
            <a:off x="143256" y="4071943"/>
            <a:ext cx="9000744"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4" name="フリーフォーム 23"/>
          <p:cNvSpPr>
            <a:spLocks/>
          </p:cNvSpPr>
          <p:nvPr/>
        </p:nvSpPr>
        <p:spPr bwMode="auto">
          <a:xfrm>
            <a:off x="152400" y="4019116"/>
            <a:ext cx="89916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6" name="フリーフォーム 25"/>
          <p:cNvSpPr>
            <a:spLocks/>
          </p:cNvSpPr>
          <p:nvPr/>
        </p:nvSpPr>
        <p:spPr bwMode="auto">
          <a:xfrm>
            <a:off x="143256" y="3714753"/>
            <a:ext cx="9000744"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7" name="フリーフォーム 26"/>
          <p:cNvSpPr>
            <a:spLocks/>
          </p:cNvSpPr>
          <p:nvPr/>
        </p:nvSpPr>
        <p:spPr bwMode="auto">
          <a:xfrm>
            <a:off x="152400" y="3881224"/>
            <a:ext cx="89916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2" name="グループ化 1"/>
          <p:cNvGrpSpPr/>
          <p:nvPr/>
        </p:nvGrpSpPr>
        <p:grpSpPr>
          <a:xfrm>
            <a:off x="7530770" y="3871493"/>
            <a:ext cx="1541824" cy="1424221"/>
            <a:chOff x="7286645" y="3871493"/>
            <a:chExt cx="1541824" cy="1424221"/>
          </a:xfrm>
          <a:gradFill>
            <a:gsLst>
              <a:gs pos="0">
                <a:schemeClr val="accent1">
                  <a:alpha val="20000"/>
                </a:schemeClr>
              </a:gs>
              <a:gs pos="100000">
                <a:schemeClr val="accent1"/>
              </a:gs>
            </a:gsLst>
            <a:lin ang="5400000" scaled="1"/>
          </a:gradFill>
        </p:grpSpPr>
        <p:sp>
          <p:nvSpPr>
            <p:cNvPr id="18" name="フリーフォーム 17"/>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19" name="フリーフォーム 18"/>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20" name="フリーフォーム 19"/>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28612"/>
            <a:ext cx="8229600" cy="1143000"/>
          </a:xfrm>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1601169"/>
            <a:ext cx="8229600" cy="4687200"/>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31" name="日付プレースホルダ 30"/>
          <p:cNvSpPr>
            <a:spLocks noGrp="1"/>
          </p:cNvSpPr>
          <p:nvPr>
            <p:ph type="dt" sz="half" idx="10"/>
          </p:nvPr>
        </p:nvSpPr>
        <p:spPr>
          <a:xfrm>
            <a:off x="0" y="0"/>
            <a:ext cx="2133600" cy="360000"/>
          </a:xfrm>
        </p:spPr>
        <p:txBody>
          <a:bodyPr/>
          <a:lstStyle/>
          <a:p>
            <a:pPr>
              <a:defRPr/>
            </a:pPr>
            <a:endParaRPr lang="en-US" altLang="ja-JP"/>
          </a:p>
        </p:txBody>
      </p:sp>
      <p:sp>
        <p:nvSpPr>
          <p:cNvPr id="32" name="フッター プレースホルダ 31"/>
          <p:cNvSpPr>
            <a:spLocks noGrp="1"/>
          </p:cNvSpPr>
          <p:nvPr>
            <p:ph type="ftr" sz="quarter" idx="11"/>
          </p:nvPr>
        </p:nvSpPr>
        <p:spPr>
          <a:xfrm>
            <a:off x="2199600" y="0"/>
            <a:ext cx="4500000" cy="361347"/>
          </a:xfrm>
        </p:spPr>
        <p:txBody>
          <a:bodyPr/>
          <a:lstStyle/>
          <a:p>
            <a:pPr>
              <a:defRPr/>
            </a:pPr>
            <a:endParaRPr lang="ja-JP" altLang="en-US"/>
          </a:p>
        </p:txBody>
      </p:sp>
      <p:sp>
        <p:nvSpPr>
          <p:cNvPr id="33" name="スライド番号プレースホルダ 32"/>
          <p:cNvSpPr>
            <a:spLocks noGrp="1"/>
          </p:cNvSpPr>
          <p:nvPr>
            <p:ph type="sldNum" sz="quarter" idx="12"/>
          </p:nvPr>
        </p:nvSpPr>
        <p:spPr>
          <a:xfrm>
            <a:off x="7714800" y="0"/>
            <a:ext cx="1429200" cy="360000"/>
          </a:xfrm>
        </p:spPr>
        <p:txBody>
          <a:bodyPr/>
          <a:lstStyle>
            <a:lvl1pPr algn="ctr">
              <a:defRPr/>
            </a:lvl1pPr>
          </a:lstStyle>
          <a:p>
            <a:pPr>
              <a:defRPr/>
            </a:pPr>
            <a:fld id="{B670393D-25A1-4972-AC01-F21A30B3F55A}" type="slidenum">
              <a:rPr lang="en-US" altLang="ja-JP" smtClean="0"/>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00045"/>
            <a:ext cx="2057400" cy="5929352"/>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5556" y="500044"/>
            <a:ext cx="6019800" cy="5929353"/>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4" name="日付プレースホルダ 23"/>
          <p:cNvSpPr>
            <a:spLocks noGrp="1"/>
          </p:cNvSpPr>
          <p:nvPr>
            <p:ph type="dt" sz="half" idx="10"/>
          </p:nvPr>
        </p:nvSpPr>
        <p:spPr>
          <a:xfrm>
            <a:off x="0" y="0"/>
            <a:ext cx="2133600" cy="360000"/>
          </a:xfrm>
        </p:spPr>
        <p:txBody>
          <a:bodyPr/>
          <a:lstStyle/>
          <a:p>
            <a:pPr>
              <a:defRPr/>
            </a:pPr>
            <a:endParaRPr lang="en-US" altLang="ja-JP"/>
          </a:p>
        </p:txBody>
      </p:sp>
      <p:sp>
        <p:nvSpPr>
          <p:cNvPr id="25" name="フッター プレースホルダ 24"/>
          <p:cNvSpPr>
            <a:spLocks noGrp="1"/>
          </p:cNvSpPr>
          <p:nvPr>
            <p:ph type="ftr" sz="quarter" idx="11"/>
          </p:nvPr>
        </p:nvSpPr>
        <p:spPr>
          <a:xfrm>
            <a:off x="2199600" y="0"/>
            <a:ext cx="4500000" cy="361347"/>
          </a:xfrm>
        </p:spPr>
        <p:txBody>
          <a:bodyPr/>
          <a:lstStyle/>
          <a:p>
            <a:pPr>
              <a:defRPr/>
            </a:pPr>
            <a:endParaRPr lang="ja-JP" altLang="en-US"/>
          </a:p>
        </p:txBody>
      </p:sp>
      <p:sp>
        <p:nvSpPr>
          <p:cNvPr id="26" name="スライド番号プレースホルダ 25"/>
          <p:cNvSpPr>
            <a:spLocks noGrp="1"/>
          </p:cNvSpPr>
          <p:nvPr>
            <p:ph type="sldNum" sz="quarter" idx="12"/>
          </p:nvPr>
        </p:nvSpPr>
        <p:spPr>
          <a:xfrm>
            <a:off x="7714800" y="0"/>
            <a:ext cx="1429200" cy="360000"/>
          </a:xfrm>
        </p:spPr>
        <p:txBody>
          <a:bodyPr/>
          <a:lstStyle>
            <a:lvl1pPr algn="ctr">
              <a:defRPr/>
            </a:lvl1pPr>
          </a:lstStyle>
          <a:p>
            <a:pPr>
              <a:defRPr/>
            </a:pPr>
            <a:fld id="{41E413B9-7979-4D3C-AD9C-F905FF120783}" type="slidenum">
              <a:rPr lang="en-US" altLang="ja-JP" smtClean="0"/>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a:xfrm>
            <a:off x="428596" y="1614477"/>
            <a:ext cx="8229600" cy="4687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0" y="0"/>
            <a:ext cx="2133600" cy="360000"/>
          </a:xfrm>
        </p:spPr>
        <p:txBody>
          <a:bodyPr/>
          <a:lstStyle/>
          <a:p>
            <a:pPr>
              <a:defRPr/>
            </a:pPr>
            <a:endParaRPr lang="en-US" altLang="ja-JP"/>
          </a:p>
        </p:txBody>
      </p:sp>
      <p:sp>
        <p:nvSpPr>
          <p:cNvPr id="5" name="フッター プレースホルダ 4"/>
          <p:cNvSpPr>
            <a:spLocks noGrp="1"/>
          </p:cNvSpPr>
          <p:nvPr>
            <p:ph type="ftr" sz="quarter" idx="11"/>
          </p:nvPr>
        </p:nvSpPr>
        <p:spPr>
          <a:xfrm>
            <a:off x="2199599" y="0"/>
            <a:ext cx="4500000" cy="360000"/>
          </a:xfrm>
        </p:spPr>
        <p:txBody>
          <a:bodyPr/>
          <a:lstStyle/>
          <a:p>
            <a:pPr>
              <a:defRPr/>
            </a:pPr>
            <a:endParaRPr lang="ja-JP" altLang="en-US"/>
          </a:p>
        </p:txBody>
      </p:sp>
      <p:sp>
        <p:nvSpPr>
          <p:cNvPr id="6" name="スライド番号プレースホルダ 5"/>
          <p:cNvSpPr>
            <a:spLocks noGrp="1"/>
          </p:cNvSpPr>
          <p:nvPr>
            <p:ph type="sldNum" sz="quarter" idx="12"/>
          </p:nvPr>
        </p:nvSpPr>
        <p:spPr>
          <a:xfrm>
            <a:off x="7714800" y="0"/>
            <a:ext cx="1429200" cy="360000"/>
          </a:xfrm>
        </p:spPr>
        <p:txBody>
          <a:bodyPr/>
          <a:lstStyle>
            <a:lvl1pPr algn="ctr">
              <a:defRPr/>
            </a:lvl1pPr>
          </a:lstStyle>
          <a:p>
            <a:pPr>
              <a:defRPr/>
            </a:pPr>
            <a:fld id="{A0436A29-BCAB-43FB-A8AD-68CBA3715447}" type="slidenum">
              <a:rPr lang="en-US" altLang="ja-JP" smtClean="0"/>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82544" y="2698740"/>
            <a:ext cx="7772400" cy="1362075"/>
          </a:xfrm>
        </p:spPr>
        <p:txBody>
          <a:bodyPr anchor="t"/>
          <a:lstStyle>
            <a:lvl1pPr algn="l">
              <a:defRPr sz="4000" b="1" cap="all"/>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82544" y="1176322"/>
            <a:ext cx="7772400" cy="1500187"/>
          </a:xfrm>
        </p:spPr>
        <p:txBody>
          <a:bodyPr anchor="b"/>
          <a:lstStyle>
            <a:lvl1pPr marL="0" indent="0">
              <a:buNone/>
              <a:defRPr sz="2000" baseline="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0" y="0"/>
            <a:ext cx="2133600" cy="360000"/>
          </a:xfrm>
        </p:spPr>
        <p:txBody>
          <a:bodyPr/>
          <a:lstStyle/>
          <a:p>
            <a:pPr>
              <a:defRPr/>
            </a:pPr>
            <a:endParaRPr lang="en-US" altLang="ja-JP"/>
          </a:p>
        </p:txBody>
      </p:sp>
      <p:sp>
        <p:nvSpPr>
          <p:cNvPr id="5" name="フッター プレースホルダ 4"/>
          <p:cNvSpPr>
            <a:spLocks noGrp="1"/>
          </p:cNvSpPr>
          <p:nvPr>
            <p:ph type="ftr" sz="quarter" idx="11"/>
          </p:nvPr>
        </p:nvSpPr>
        <p:spPr>
          <a:xfrm>
            <a:off x="2199600" y="0"/>
            <a:ext cx="4500000" cy="360000"/>
          </a:xfrm>
        </p:spPr>
        <p:txBody>
          <a:bodyPr/>
          <a:lstStyle/>
          <a:p>
            <a:pPr>
              <a:defRPr/>
            </a:pPr>
            <a:endParaRPr lang="ja-JP" altLang="en-US"/>
          </a:p>
        </p:txBody>
      </p:sp>
      <p:sp>
        <p:nvSpPr>
          <p:cNvPr id="6" name="スライド番号プレースホルダ 5"/>
          <p:cNvSpPr>
            <a:spLocks noGrp="1"/>
          </p:cNvSpPr>
          <p:nvPr>
            <p:ph type="sldNum" sz="quarter" idx="12"/>
          </p:nvPr>
        </p:nvSpPr>
        <p:spPr>
          <a:xfrm>
            <a:off x="7714800" y="0"/>
            <a:ext cx="1429200" cy="360000"/>
          </a:xfrm>
        </p:spPr>
        <p:txBody>
          <a:bodyPr/>
          <a:lstStyle>
            <a:lvl1pPr algn="ctr">
              <a:defRPr/>
            </a:lvl1pPr>
          </a:lstStyle>
          <a:p>
            <a:pPr>
              <a:defRPr/>
            </a:pPr>
            <a:fld id="{2CA8BFB7-AD3D-49F3-887C-4EDBFCF6F1F4}" type="slidenum">
              <a:rPr lang="en-US" altLang="ja-JP" smtClean="0"/>
              <a:pPr>
                <a:defRPr/>
              </a:pPr>
              <a:t>&lt;#&gt;</a:t>
            </a:fld>
            <a:endParaRPr lang="en-US" altLang="ja-JP"/>
          </a:p>
        </p:txBody>
      </p:sp>
      <p:grpSp>
        <p:nvGrpSpPr>
          <p:cNvPr id="7" name="グループ化 6"/>
          <p:cNvGrpSpPr>
            <a:grpSpLocks/>
          </p:cNvGrpSpPr>
          <p:nvPr/>
        </p:nvGrpSpPr>
        <p:grpSpPr bwMode="auto">
          <a:xfrm>
            <a:off x="-16016" y="0"/>
            <a:ext cx="9144000" cy="6858024"/>
            <a:chOff x="-129" y="-42"/>
            <a:chExt cx="6177" cy="4355"/>
          </a:xfrm>
        </p:grpSpPr>
        <p:sp>
          <p:nvSpPr>
            <p:cNvPr id="24" name="フリーフォーム 23"/>
            <p:cNvSpPr>
              <a:spLocks/>
            </p:cNvSpPr>
            <p:nvPr/>
          </p:nvSpPr>
          <p:spPr bwMode="auto">
            <a:xfrm>
              <a:off x="-122" y="-42"/>
              <a:ext cx="5811" cy="4091"/>
            </a:xfrm>
            <a:custGeom>
              <a:avLst/>
              <a:gdLst/>
              <a:ahLst/>
              <a:cxnLst>
                <a:cxn ang="0">
                  <a:pos x="0" y="4069"/>
                </a:cxn>
                <a:cxn ang="0">
                  <a:pos x="161" y="4084"/>
                </a:cxn>
                <a:cxn ang="0">
                  <a:pos x="344" y="4084"/>
                </a:cxn>
                <a:cxn ang="0">
                  <a:pos x="593" y="4091"/>
                </a:cxn>
                <a:cxn ang="0">
                  <a:pos x="893" y="4084"/>
                </a:cxn>
                <a:cxn ang="0">
                  <a:pos x="1230" y="4069"/>
                </a:cxn>
                <a:cxn ang="0">
                  <a:pos x="1588" y="4033"/>
                </a:cxn>
                <a:cxn ang="0">
                  <a:pos x="1991" y="3996"/>
                </a:cxn>
                <a:cxn ang="0">
                  <a:pos x="2196" y="3959"/>
                </a:cxn>
                <a:cxn ang="0">
                  <a:pos x="2408" y="3923"/>
                </a:cxn>
                <a:cxn ang="0">
                  <a:pos x="2613" y="3879"/>
                </a:cxn>
                <a:cxn ang="0">
                  <a:pos x="2832" y="3828"/>
                </a:cxn>
                <a:cxn ang="0">
                  <a:pos x="3052" y="3776"/>
                </a:cxn>
                <a:cxn ang="0">
                  <a:pos x="3257" y="3718"/>
                </a:cxn>
                <a:cxn ang="0">
                  <a:pos x="3469" y="3645"/>
                </a:cxn>
                <a:cxn ang="0">
                  <a:pos x="3681" y="3572"/>
                </a:cxn>
                <a:cxn ang="0">
                  <a:pos x="3886" y="3484"/>
                </a:cxn>
                <a:cxn ang="0">
                  <a:pos x="4084" y="3381"/>
                </a:cxn>
                <a:cxn ang="0">
                  <a:pos x="4274" y="3279"/>
                </a:cxn>
                <a:cxn ang="0">
                  <a:pos x="4465" y="3169"/>
                </a:cxn>
                <a:cxn ang="0">
                  <a:pos x="4648" y="3037"/>
                </a:cxn>
                <a:cxn ang="0">
                  <a:pos x="4816" y="2898"/>
                </a:cxn>
                <a:cxn ang="0">
                  <a:pos x="4970" y="2759"/>
                </a:cxn>
                <a:cxn ang="0">
                  <a:pos x="5123" y="2591"/>
                </a:cxn>
                <a:cxn ang="0">
                  <a:pos x="5189" y="2510"/>
                </a:cxn>
                <a:cxn ang="0">
                  <a:pos x="5262" y="2415"/>
                </a:cxn>
                <a:cxn ang="0">
                  <a:pos x="5350" y="2269"/>
                </a:cxn>
                <a:cxn ang="0">
                  <a:pos x="5453" y="2093"/>
                </a:cxn>
                <a:cxn ang="0">
                  <a:pos x="5555" y="1873"/>
                </a:cxn>
                <a:cxn ang="0">
                  <a:pos x="5606" y="1756"/>
                </a:cxn>
                <a:cxn ang="0">
                  <a:pos x="5658" y="1625"/>
                </a:cxn>
                <a:cxn ang="0">
                  <a:pos x="5709" y="1485"/>
                </a:cxn>
                <a:cxn ang="0">
                  <a:pos x="5745" y="1332"/>
                </a:cxn>
                <a:cxn ang="0">
                  <a:pos x="5775" y="1207"/>
                </a:cxn>
                <a:cxn ang="0">
                  <a:pos x="5789" y="1068"/>
                </a:cxn>
                <a:cxn ang="0">
                  <a:pos x="5804" y="893"/>
                </a:cxn>
                <a:cxn ang="0">
                  <a:pos x="5811" y="790"/>
                </a:cxn>
                <a:cxn ang="0">
                  <a:pos x="5804" y="695"/>
                </a:cxn>
                <a:cxn ang="0">
                  <a:pos x="5797" y="578"/>
                </a:cxn>
                <a:cxn ang="0">
                  <a:pos x="5782" y="461"/>
                </a:cxn>
                <a:cxn ang="0">
                  <a:pos x="5760" y="344"/>
                </a:cxn>
                <a:cxn ang="0">
                  <a:pos x="5738" y="227"/>
                </a:cxn>
                <a:cxn ang="0">
                  <a:pos x="5694" y="109"/>
                </a:cxn>
                <a:cxn ang="0">
                  <a:pos x="5643" y="0"/>
                </a:cxn>
              </a:cxnLst>
              <a:rect l="0" t="0" r="0" b="0"/>
              <a:pathLst>
                <a:path w="5811" h="4091">
                  <a:moveTo>
                    <a:pt x="0" y="4069"/>
                  </a:moveTo>
                  <a:lnTo>
                    <a:pt x="161" y="4084"/>
                  </a:lnTo>
                  <a:lnTo>
                    <a:pt x="344" y="4084"/>
                  </a:lnTo>
                  <a:lnTo>
                    <a:pt x="593" y="4091"/>
                  </a:lnTo>
                  <a:lnTo>
                    <a:pt x="893" y="4084"/>
                  </a:lnTo>
                  <a:lnTo>
                    <a:pt x="1230" y="4069"/>
                  </a:lnTo>
                  <a:lnTo>
                    <a:pt x="1588" y="4033"/>
                  </a:lnTo>
                  <a:lnTo>
                    <a:pt x="1991" y="3996"/>
                  </a:lnTo>
                  <a:lnTo>
                    <a:pt x="2196" y="3959"/>
                  </a:lnTo>
                  <a:lnTo>
                    <a:pt x="2408" y="3923"/>
                  </a:lnTo>
                  <a:lnTo>
                    <a:pt x="2613" y="3879"/>
                  </a:lnTo>
                  <a:lnTo>
                    <a:pt x="2832" y="3828"/>
                  </a:lnTo>
                  <a:lnTo>
                    <a:pt x="3052" y="3776"/>
                  </a:lnTo>
                  <a:lnTo>
                    <a:pt x="3257" y="3718"/>
                  </a:lnTo>
                  <a:lnTo>
                    <a:pt x="3469" y="3645"/>
                  </a:lnTo>
                  <a:lnTo>
                    <a:pt x="3681" y="3572"/>
                  </a:lnTo>
                  <a:lnTo>
                    <a:pt x="3886" y="3484"/>
                  </a:lnTo>
                  <a:lnTo>
                    <a:pt x="4084" y="3381"/>
                  </a:lnTo>
                  <a:lnTo>
                    <a:pt x="4274" y="3279"/>
                  </a:lnTo>
                  <a:lnTo>
                    <a:pt x="4465" y="3169"/>
                  </a:lnTo>
                  <a:lnTo>
                    <a:pt x="4648" y="3037"/>
                  </a:lnTo>
                  <a:lnTo>
                    <a:pt x="4816" y="2898"/>
                  </a:lnTo>
                  <a:lnTo>
                    <a:pt x="4970" y="2759"/>
                  </a:lnTo>
                  <a:lnTo>
                    <a:pt x="5123" y="2591"/>
                  </a:lnTo>
                  <a:lnTo>
                    <a:pt x="5189" y="2510"/>
                  </a:lnTo>
                  <a:lnTo>
                    <a:pt x="5262" y="2415"/>
                  </a:lnTo>
                  <a:lnTo>
                    <a:pt x="5350" y="2269"/>
                  </a:lnTo>
                  <a:lnTo>
                    <a:pt x="5453" y="2093"/>
                  </a:lnTo>
                  <a:lnTo>
                    <a:pt x="5555" y="1873"/>
                  </a:lnTo>
                  <a:lnTo>
                    <a:pt x="5606" y="1756"/>
                  </a:lnTo>
                  <a:lnTo>
                    <a:pt x="5658" y="1625"/>
                  </a:lnTo>
                  <a:lnTo>
                    <a:pt x="5709" y="1485"/>
                  </a:lnTo>
                  <a:lnTo>
                    <a:pt x="5745" y="1332"/>
                  </a:lnTo>
                  <a:lnTo>
                    <a:pt x="5775" y="1207"/>
                  </a:lnTo>
                  <a:lnTo>
                    <a:pt x="5789" y="1068"/>
                  </a:lnTo>
                  <a:lnTo>
                    <a:pt x="5804" y="893"/>
                  </a:lnTo>
                  <a:lnTo>
                    <a:pt x="5811" y="790"/>
                  </a:lnTo>
                  <a:lnTo>
                    <a:pt x="5804" y="695"/>
                  </a:lnTo>
                  <a:lnTo>
                    <a:pt x="5797" y="578"/>
                  </a:lnTo>
                  <a:lnTo>
                    <a:pt x="5782" y="461"/>
                  </a:lnTo>
                  <a:lnTo>
                    <a:pt x="5760" y="344"/>
                  </a:lnTo>
                  <a:lnTo>
                    <a:pt x="5738" y="227"/>
                  </a:lnTo>
                  <a:lnTo>
                    <a:pt x="5694" y="109"/>
                  </a:lnTo>
                  <a:lnTo>
                    <a:pt x="5643"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5" name="フリーフォーム 24"/>
            <p:cNvSpPr>
              <a:spLocks/>
            </p:cNvSpPr>
            <p:nvPr/>
          </p:nvSpPr>
          <p:spPr bwMode="auto">
            <a:xfrm>
              <a:off x="-129" y="-42"/>
              <a:ext cx="6177" cy="4245"/>
            </a:xfrm>
            <a:custGeom>
              <a:avLst/>
              <a:gdLst/>
              <a:ahLst/>
              <a:cxnLst>
                <a:cxn ang="0">
                  <a:pos x="0" y="4238"/>
                </a:cxn>
                <a:cxn ang="0">
                  <a:pos x="161" y="4245"/>
                </a:cxn>
                <a:cxn ang="0">
                  <a:pos x="607" y="4245"/>
                </a:cxn>
                <a:cxn ang="0">
                  <a:pos x="915" y="4238"/>
                </a:cxn>
                <a:cxn ang="0">
                  <a:pos x="1266" y="4223"/>
                </a:cxn>
                <a:cxn ang="0">
                  <a:pos x="1632" y="4208"/>
                </a:cxn>
                <a:cxn ang="0">
                  <a:pos x="2034" y="4172"/>
                </a:cxn>
                <a:cxn ang="0">
                  <a:pos x="2459" y="4135"/>
                </a:cxn>
                <a:cxn ang="0">
                  <a:pos x="2891" y="4069"/>
                </a:cxn>
                <a:cxn ang="0">
                  <a:pos x="3096" y="4033"/>
                </a:cxn>
                <a:cxn ang="0">
                  <a:pos x="3308" y="4003"/>
                </a:cxn>
                <a:cxn ang="0">
                  <a:pos x="3513" y="3952"/>
                </a:cxn>
                <a:cxn ang="0">
                  <a:pos x="3718" y="3901"/>
                </a:cxn>
                <a:cxn ang="0">
                  <a:pos x="3915" y="3850"/>
                </a:cxn>
                <a:cxn ang="0">
                  <a:pos x="4098" y="3791"/>
                </a:cxn>
                <a:cxn ang="0">
                  <a:pos x="4289" y="3725"/>
                </a:cxn>
                <a:cxn ang="0">
                  <a:pos x="4464" y="3652"/>
                </a:cxn>
                <a:cxn ang="0">
                  <a:pos x="4625" y="3586"/>
                </a:cxn>
                <a:cxn ang="0">
                  <a:pos x="4779" y="3498"/>
                </a:cxn>
                <a:cxn ang="0">
                  <a:pos x="4925" y="3410"/>
                </a:cxn>
                <a:cxn ang="0">
                  <a:pos x="5050" y="3308"/>
                </a:cxn>
                <a:cxn ang="0">
                  <a:pos x="5094" y="3271"/>
                </a:cxn>
                <a:cxn ang="0">
                  <a:pos x="5204" y="3154"/>
                </a:cxn>
                <a:cxn ang="0">
                  <a:pos x="5372" y="2971"/>
                </a:cxn>
                <a:cxn ang="0">
                  <a:pos x="5467" y="2862"/>
                </a:cxn>
                <a:cxn ang="0">
                  <a:pos x="5562" y="2722"/>
                </a:cxn>
                <a:cxn ang="0">
                  <a:pos x="5665" y="2583"/>
                </a:cxn>
                <a:cxn ang="0">
                  <a:pos x="5760" y="2422"/>
                </a:cxn>
                <a:cxn ang="0">
                  <a:pos x="5855" y="2247"/>
                </a:cxn>
                <a:cxn ang="0">
                  <a:pos x="5943" y="2071"/>
                </a:cxn>
                <a:cxn ang="0">
                  <a:pos x="6023" y="1881"/>
                </a:cxn>
                <a:cxn ang="0">
                  <a:pos x="6089" y="1683"/>
                </a:cxn>
                <a:cxn ang="0">
                  <a:pos x="6118" y="1573"/>
                </a:cxn>
                <a:cxn ang="0">
                  <a:pos x="6140" y="1471"/>
                </a:cxn>
                <a:cxn ang="0">
                  <a:pos x="6162" y="1361"/>
                </a:cxn>
                <a:cxn ang="0">
                  <a:pos x="6170" y="1244"/>
                </a:cxn>
                <a:cxn ang="0">
                  <a:pos x="6177" y="1105"/>
                </a:cxn>
                <a:cxn ang="0">
                  <a:pos x="6177" y="944"/>
                </a:cxn>
                <a:cxn ang="0">
                  <a:pos x="6170" y="754"/>
                </a:cxn>
                <a:cxn ang="0">
                  <a:pos x="6155" y="658"/>
                </a:cxn>
                <a:cxn ang="0">
                  <a:pos x="6133" y="549"/>
                </a:cxn>
                <a:cxn ang="0">
                  <a:pos x="6104" y="446"/>
                </a:cxn>
                <a:cxn ang="0">
                  <a:pos x="6075" y="344"/>
                </a:cxn>
                <a:cxn ang="0">
                  <a:pos x="6031" y="241"/>
                </a:cxn>
                <a:cxn ang="0">
                  <a:pos x="5987" y="153"/>
                </a:cxn>
                <a:cxn ang="0">
                  <a:pos x="5928" y="73"/>
                </a:cxn>
                <a:cxn ang="0">
                  <a:pos x="5862" y="0"/>
                </a:cxn>
              </a:cxnLst>
              <a:rect l="0" t="0" r="0" b="0"/>
              <a:pathLst>
                <a:path w="6177" h="4245">
                  <a:moveTo>
                    <a:pt x="0" y="4238"/>
                  </a:moveTo>
                  <a:lnTo>
                    <a:pt x="161" y="4245"/>
                  </a:lnTo>
                  <a:lnTo>
                    <a:pt x="607" y="4245"/>
                  </a:lnTo>
                  <a:lnTo>
                    <a:pt x="915" y="4238"/>
                  </a:lnTo>
                  <a:lnTo>
                    <a:pt x="1266" y="4223"/>
                  </a:lnTo>
                  <a:lnTo>
                    <a:pt x="1632" y="4208"/>
                  </a:lnTo>
                  <a:lnTo>
                    <a:pt x="2034" y="4172"/>
                  </a:lnTo>
                  <a:lnTo>
                    <a:pt x="2459" y="4135"/>
                  </a:lnTo>
                  <a:lnTo>
                    <a:pt x="2891" y="4069"/>
                  </a:lnTo>
                  <a:lnTo>
                    <a:pt x="3096" y="4033"/>
                  </a:lnTo>
                  <a:lnTo>
                    <a:pt x="3308" y="4003"/>
                  </a:lnTo>
                  <a:lnTo>
                    <a:pt x="3513" y="3952"/>
                  </a:lnTo>
                  <a:lnTo>
                    <a:pt x="3718" y="3901"/>
                  </a:lnTo>
                  <a:lnTo>
                    <a:pt x="3915" y="3850"/>
                  </a:lnTo>
                  <a:lnTo>
                    <a:pt x="4098" y="3791"/>
                  </a:lnTo>
                  <a:lnTo>
                    <a:pt x="4289" y="3725"/>
                  </a:lnTo>
                  <a:lnTo>
                    <a:pt x="4464" y="3652"/>
                  </a:lnTo>
                  <a:lnTo>
                    <a:pt x="4625" y="3586"/>
                  </a:lnTo>
                  <a:lnTo>
                    <a:pt x="4779" y="3498"/>
                  </a:lnTo>
                  <a:lnTo>
                    <a:pt x="4925" y="3410"/>
                  </a:lnTo>
                  <a:lnTo>
                    <a:pt x="5050" y="3308"/>
                  </a:lnTo>
                  <a:lnTo>
                    <a:pt x="5094" y="3271"/>
                  </a:lnTo>
                  <a:lnTo>
                    <a:pt x="5204" y="3154"/>
                  </a:lnTo>
                  <a:lnTo>
                    <a:pt x="5372" y="2971"/>
                  </a:lnTo>
                  <a:lnTo>
                    <a:pt x="5467" y="2862"/>
                  </a:lnTo>
                  <a:lnTo>
                    <a:pt x="5562" y="2722"/>
                  </a:lnTo>
                  <a:lnTo>
                    <a:pt x="5665" y="2583"/>
                  </a:lnTo>
                  <a:lnTo>
                    <a:pt x="5760" y="2422"/>
                  </a:lnTo>
                  <a:lnTo>
                    <a:pt x="5855" y="2247"/>
                  </a:lnTo>
                  <a:lnTo>
                    <a:pt x="5943" y="2071"/>
                  </a:lnTo>
                  <a:lnTo>
                    <a:pt x="6023" y="1881"/>
                  </a:lnTo>
                  <a:lnTo>
                    <a:pt x="6089" y="1683"/>
                  </a:lnTo>
                  <a:lnTo>
                    <a:pt x="6118" y="1573"/>
                  </a:lnTo>
                  <a:lnTo>
                    <a:pt x="6140" y="1471"/>
                  </a:lnTo>
                  <a:lnTo>
                    <a:pt x="6162" y="1361"/>
                  </a:lnTo>
                  <a:lnTo>
                    <a:pt x="6170" y="1244"/>
                  </a:lnTo>
                  <a:lnTo>
                    <a:pt x="6177" y="1105"/>
                  </a:lnTo>
                  <a:lnTo>
                    <a:pt x="6177" y="944"/>
                  </a:lnTo>
                  <a:lnTo>
                    <a:pt x="6170" y="754"/>
                  </a:lnTo>
                  <a:lnTo>
                    <a:pt x="6155" y="658"/>
                  </a:lnTo>
                  <a:lnTo>
                    <a:pt x="6133" y="549"/>
                  </a:lnTo>
                  <a:lnTo>
                    <a:pt x="6104" y="446"/>
                  </a:lnTo>
                  <a:lnTo>
                    <a:pt x="6075" y="344"/>
                  </a:lnTo>
                  <a:lnTo>
                    <a:pt x="6031" y="241"/>
                  </a:lnTo>
                  <a:lnTo>
                    <a:pt x="5987" y="153"/>
                  </a:lnTo>
                  <a:lnTo>
                    <a:pt x="5928" y="73"/>
                  </a:lnTo>
                  <a:lnTo>
                    <a:pt x="5862"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6" name="フリーフォーム 25"/>
            <p:cNvSpPr>
              <a:spLocks/>
            </p:cNvSpPr>
            <p:nvPr/>
          </p:nvSpPr>
          <p:spPr bwMode="auto">
            <a:xfrm>
              <a:off x="-129" y="1692"/>
              <a:ext cx="6170" cy="2416"/>
            </a:xfrm>
            <a:custGeom>
              <a:avLst/>
              <a:gdLst/>
              <a:ahLst/>
              <a:cxnLst>
                <a:cxn ang="0">
                  <a:pos x="0" y="2203"/>
                </a:cxn>
                <a:cxn ang="0">
                  <a:pos x="161" y="2233"/>
                </a:cxn>
                <a:cxn ang="0">
                  <a:pos x="600" y="2299"/>
                </a:cxn>
                <a:cxn ang="0">
                  <a:pos x="907" y="2335"/>
                </a:cxn>
                <a:cxn ang="0">
                  <a:pos x="1251" y="2365"/>
                </a:cxn>
                <a:cxn ang="0">
                  <a:pos x="1624" y="2394"/>
                </a:cxn>
                <a:cxn ang="0">
                  <a:pos x="2034" y="2408"/>
                </a:cxn>
                <a:cxn ang="0">
                  <a:pos x="2452" y="2416"/>
                </a:cxn>
                <a:cxn ang="0">
                  <a:pos x="2671" y="2416"/>
                </a:cxn>
                <a:cxn ang="0">
                  <a:pos x="2883" y="2401"/>
                </a:cxn>
                <a:cxn ang="0">
                  <a:pos x="3096" y="2394"/>
                </a:cxn>
                <a:cxn ang="0">
                  <a:pos x="3308" y="2379"/>
                </a:cxn>
                <a:cxn ang="0">
                  <a:pos x="3520" y="2357"/>
                </a:cxn>
                <a:cxn ang="0">
                  <a:pos x="3725" y="2328"/>
                </a:cxn>
                <a:cxn ang="0">
                  <a:pos x="3930" y="2291"/>
                </a:cxn>
                <a:cxn ang="0">
                  <a:pos x="4128" y="2247"/>
                </a:cxn>
                <a:cxn ang="0">
                  <a:pos x="4318" y="2196"/>
                </a:cxn>
                <a:cxn ang="0">
                  <a:pos x="4501" y="2138"/>
                </a:cxn>
                <a:cxn ang="0">
                  <a:pos x="4677" y="2072"/>
                </a:cxn>
                <a:cxn ang="0">
                  <a:pos x="4838" y="1991"/>
                </a:cxn>
                <a:cxn ang="0">
                  <a:pos x="4991" y="1911"/>
                </a:cxn>
                <a:cxn ang="0">
                  <a:pos x="5130" y="1816"/>
                </a:cxn>
                <a:cxn ang="0">
                  <a:pos x="5167" y="1786"/>
                </a:cxn>
                <a:cxn ang="0">
                  <a:pos x="5269" y="1684"/>
                </a:cxn>
                <a:cxn ang="0">
                  <a:pos x="5430" y="1530"/>
                </a:cxn>
                <a:cxn ang="0">
                  <a:pos x="5511" y="1435"/>
                </a:cxn>
                <a:cxn ang="0">
                  <a:pos x="5613" y="1318"/>
                </a:cxn>
                <a:cxn ang="0">
                  <a:pos x="5701" y="1193"/>
                </a:cxn>
                <a:cxn ang="0">
                  <a:pos x="5789" y="1054"/>
                </a:cxn>
                <a:cxn ang="0">
                  <a:pos x="5884" y="908"/>
                </a:cxn>
                <a:cxn ang="0">
                  <a:pos x="5957" y="747"/>
                </a:cxn>
                <a:cxn ang="0">
                  <a:pos x="6031" y="571"/>
                </a:cxn>
                <a:cxn ang="0">
                  <a:pos x="6096" y="396"/>
                </a:cxn>
                <a:cxn ang="0">
                  <a:pos x="6140" y="205"/>
                </a:cxn>
                <a:cxn ang="0">
                  <a:pos x="6162" y="103"/>
                </a:cxn>
                <a:cxn ang="0">
                  <a:pos x="6170" y="0"/>
                </a:cxn>
              </a:cxnLst>
              <a:rect l="0" t="0" r="0" b="0"/>
              <a:pathLst>
                <a:path w="6170" h="2416">
                  <a:moveTo>
                    <a:pt x="0" y="2203"/>
                  </a:moveTo>
                  <a:lnTo>
                    <a:pt x="161" y="2233"/>
                  </a:lnTo>
                  <a:lnTo>
                    <a:pt x="600" y="2299"/>
                  </a:lnTo>
                  <a:lnTo>
                    <a:pt x="907" y="2335"/>
                  </a:lnTo>
                  <a:lnTo>
                    <a:pt x="1251" y="2365"/>
                  </a:lnTo>
                  <a:lnTo>
                    <a:pt x="1624" y="2394"/>
                  </a:lnTo>
                  <a:lnTo>
                    <a:pt x="2034" y="2408"/>
                  </a:lnTo>
                  <a:lnTo>
                    <a:pt x="2452" y="2416"/>
                  </a:lnTo>
                  <a:lnTo>
                    <a:pt x="2671" y="2416"/>
                  </a:lnTo>
                  <a:lnTo>
                    <a:pt x="2883" y="2401"/>
                  </a:lnTo>
                  <a:lnTo>
                    <a:pt x="3096" y="2394"/>
                  </a:lnTo>
                  <a:lnTo>
                    <a:pt x="3308" y="2379"/>
                  </a:lnTo>
                  <a:lnTo>
                    <a:pt x="3520" y="2357"/>
                  </a:lnTo>
                  <a:lnTo>
                    <a:pt x="3725" y="2328"/>
                  </a:lnTo>
                  <a:lnTo>
                    <a:pt x="3930" y="2291"/>
                  </a:lnTo>
                  <a:lnTo>
                    <a:pt x="4128" y="2247"/>
                  </a:lnTo>
                  <a:lnTo>
                    <a:pt x="4318" y="2196"/>
                  </a:lnTo>
                  <a:lnTo>
                    <a:pt x="4501" y="2138"/>
                  </a:lnTo>
                  <a:lnTo>
                    <a:pt x="4677" y="2072"/>
                  </a:lnTo>
                  <a:lnTo>
                    <a:pt x="4838" y="1991"/>
                  </a:lnTo>
                  <a:lnTo>
                    <a:pt x="4991" y="1911"/>
                  </a:lnTo>
                  <a:lnTo>
                    <a:pt x="5130" y="1816"/>
                  </a:lnTo>
                  <a:lnTo>
                    <a:pt x="5167" y="1786"/>
                  </a:lnTo>
                  <a:lnTo>
                    <a:pt x="5269" y="1684"/>
                  </a:lnTo>
                  <a:lnTo>
                    <a:pt x="5430" y="1530"/>
                  </a:lnTo>
                  <a:lnTo>
                    <a:pt x="5511" y="1435"/>
                  </a:lnTo>
                  <a:lnTo>
                    <a:pt x="5613" y="1318"/>
                  </a:lnTo>
                  <a:lnTo>
                    <a:pt x="5701" y="1193"/>
                  </a:lnTo>
                  <a:lnTo>
                    <a:pt x="5789" y="1054"/>
                  </a:lnTo>
                  <a:lnTo>
                    <a:pt x="5884" y="908"/>
                  </a:lnTo>
                  <a:lnTo>
                    <a:pt x="5957" y="747"/>
                  </a:lnTo>
                  <a:lnTo>
                    <a:pt x="6031" y="571"/>
                  </a:lnTo>
                  <a:lnTo>
                    <a:pt x="6096" y="396"/>
                  </a:lnTo>
                  <a:lnTo>
                    <a:pt x="6140" y="205"/>
                  </a:lnTo>
                  <a:lnTo>
                    <a:pt x="6162" y="103"/>
                  </a:lnTo>
                  <a:lnTo>
                    <a:pt x="6170"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7" name="フリーフォーム 26"/>
            <p:cNvSpPr>
              <a:spLocks/>
            </p:cNvSpPr>
            <p:nvPr/>
          </p:nvSpPr>
          <p:spPr bwMode="auto">
            <a:xfrm>
              <a:off x="3237" y="-42"/>
              <a:ext cx="2562" cy="4355"/>
            </a:xfrm>
            <a:custGeom>
              <a:avLst/>
              <a:gdLst/>
              <a:ahLst/>
              <a:cxnLst>
                <a:cxn ang="0">
                  <a:pos x="2108" y="0"/>
                </a:cxn>
                <a:cxn ang="0">
                  <a:pos x="2145" y="73"/>
                </a:cxn>
                <a:cxn ang="0">
                  <a:pos x="2196" y="175"/>
                </a:cxn>
                <a:cxn ang="0">
                  <a:pos x="2247" y="300"/>
                </a:cxn>
                <a:cxn ang="0">
                  <a:pos x="2321" y="453"/>
                </a:cxn>
                <a:cxn ang="0">
                  <a:pos x="2379" y="629"/>
                </a:cxn>
                <a:cxn ang="0">
                  <a:pos x="2438" y="827"/>
                </a:cxn>
                <a:cxn ang="0">
                  <a:pos x="2489" y="1054"/>
                </a:cxn>
                <a:cxn ang="0">
                  <a:pos x="2533" y="1288"/>
                </a:cxn>
                <a:cxn ang="0">
                  <a:pos x="2548" y="1412"/>
                </a:cxn>
                <a:cxn ang="0">
                  <a:pos x="2562" y="1537"/>
                </a:cxn>
                <a:cxn ang="0">
                  <a:pos x="2562" y="1668"/>
                </a:cxn>
                <a:cxn ang="0">
                  <a:pos x="2562" y="1793"/>
                </a:cxn>
                <a:cxn ang="0">
                  <a:pos x="2555" y="1932"/>
                </a:cxn>
                <a:cxn ang="0">
                  <a:pos x="2533" y="2064"/>
                </a:cxn>
                <a:cxn ang="0">
                  <a:pos x="2511" y="2195"/>
                </a:cxn>
                <a:cxn ang="0">
                  <a:pos x="2482" y="2327"/>
                </a:cxn>
                <a:cxn ang="0">
                  <a:pos x="2438" y="2459"/>
                </a:cxn>
                <a:cxn ang="0">
                  <a:pos x="2386" y="2591"/>
                </a:cxn>
                <a:cxn ang="0">
                  <a:pos x="2321" y="2730"/>
                </a:cxn>
                <a:cxn ang="0">
                  <a:pos x="2247" y="2862"/>
                </a:cxn>
                <a:cxn ang="0">
                  <a:pos x="2174" y="2993"/>
                </a:cxn>
                <a:cxn ang="0">
                  <a:pos x="2079" y="3118"/>
                </a:cxn>
                <a:cxn ang="0">
                  <a:pos x="2035" y="3169"/>
                </a:cxn>
                <a:cxn ang="0">
                  <a:pos x="1911" y="3293"/>
                </a:cxn>
                <a:cxn ang="0">
                  <a:pos x="1728" y="3484"/>
                </a:cxn>
                <a:cxn ang="0">
                  <a:pos x="1603" y="3586"/>
                </a:cxn>
                <a:cxn ang="0">
                  <a:pos x="1472" y="3689"/>
                </a:cxn>
                <a:cxn ang="0">
                  <a:pos x="1325" y="3791"/>
                </a:cxn>
                <a:cxn ang="0">
                  <a:pos x="1164" y="3908"/>
                </a:cxn>
                <a:cxn ang="0">
                  <a:pos x="996" y="4011"/>
                </a:cxn>
                <a:cxn ang="0">
                  <a:pos x="813" y="4106"/>
                </a:cxn>
                <a:cxn ang="0">
                  <a:pos x="623" y="4194"/>
                </a:cxn>
                <a:cxn ang="0">
                  <a:pos x="425" y="4267"/>
                </a:cxn>
                <a:cxn ang="0">
                  <a:pos x="322" y="4296"/>
                </a:cxn>
                <a:cxn ang="0">
                  <a:pos x="213" y="4318"/>
                </a:cxn>
                <a:cxn ang="0">
                  <a:pos x="110" y="4347"/>
                </a:cxn>
                <a:cxn ang="0">
                  <a:pos x="0" y="4355"/>
                </a:cxn>
              </a:cxnLst>
              <a:rect l="0" t="0" r="0" b="0"/>
              <a:pathLst>
                <a:path w="2562" h="4355">
                  <a:moveTo>
                    <a:pt x="2108" y="0"/>
                  </a:moveTo>
                  <a:lnTo>
                    <a:pt x="2145" y="73"/>
                  </a:lnTo>
                  <a:lnTo>
                    <a:pt x="2196" y="175"/>
                  </a:lnTo>
                  <a:lnTo>
                    <a:pt x="2247" y="300"/>
                  </a:lnTo>
                  <a:lnTo>
                    <a:pt x="2321" y="453"/>
                  </a:lnTo>
                  <a:lnTo>
                    <a:pt x="2379" y="629"/>
                  </a:lnTo>
                  <a:lnTo>
                    <a:pt x="2438" y="827"/>
                  </a:lnTo>
                  <a:lnTo>
                    <a:pt x="2489" y="1054"/>
                  </a:lnTo>
                  <a:lnTo>
                    <a:pt x="2533" y="1288"/>
                  </a:lnTo>
                  <a:lnTo>
                    <a:pt x="2548" y="1412"/>
                  </a:lnTo>
                  <a:lnTo>
                    <a:pt x="2562" y="1537"/>
                  </a:lnTo>
                  <a:lnTo>
                    <a:pt x="2562" y="1668"/>
                  </a:lnTo>
                  <a:lnTo>
                    <a:pt x="2562" y="1793"/>
                  </a:lnTo>
                  <a:lnTo>
                    <a:pt x="2555" y="1932"/>
                  </a:lnTo>
                  <a:lnTo>
                    <a:pt x="2533" y="2064"/>
                  </a:lnTo>
                  <a:lnTo>
                    <a:pt x="2511" y="2195"/>
                  </a:lnTo>
                  <a:lnTo>
                    <a:pt x="2482" y="2327"/>
                  </a:lnTo>
                  <a:lnTo>
                    <a:pt x="2438" y="2459"/>
                  </a:lnTo>
                  <a:lnTo>
                    <a:pt x="2386" y="2591"/>
                  </a:lnTo>
                  <a:lnTo>
                    <a:pt x="2321" y="2730"/>
                  </a:lnTo>
                  <a:lnTo>
                    <a:pt x="2247" y="2862"/>
                  </a:lnTo>
                  <a:lnTo>
                    <a:pt x="2174" y="2993"/>
                  </a:lnTo>
                  <a:lnTo>
                    <a:pt x="2079" y="3118"/>
                  </a:lnTo>
                  <a:lnTo>
                    <a:pt x="2035" y="3169"/>
                  </a:lnTo>
                  <a:lnTo>
                    <a:pt x="1911" y="3293"/>
                  </a:lnTo>
                  <a:lnTo>
                    <a:pt x="1728" y="3484"/>
                  </a:lnTo>
                  <a:lnTo>
                    <a:pt x="1603" y="3586"/>
                  </a:lnTo>
                  <a:lnTo>
                    <a:pt x="1472" y="3689"/>
                  </a:lnTo>
                  <a:lnTo>
                    <a:pt x="1325" y="3791"/>
                  </a:lnTo>
                  <a:lnTo>
                    <a:pt x="1164" y="3908"/>
                  </a:lnTo>
                  <a:lnTo>
                    <a:pt x="996" y="4011"/>
                  </a:lnTo>
                  <a:lnTo>
                    <a:pt x="813" y="4106"/>
                  </a:lnTo>
                  <a:lnTo>
                    <a:pt x="623" y="4194"/>
                  </a:lnTo>
                  <a:lnTo>
                    <a:pt x="425" y="4267"/>
                  </a:lnTo>
                  <a:lnTo>
                    <a:pt x="322" y="4296"/>
                  </a:lnTo>
                  <a:lnTo>
                    <a:pt x="213" y="4318"/>
                  </a:lnTo>
                  <a:lnTo>
                    <a:pt x="110" y="4347"/>
                  </a:lnTo>
                  <a:lnTo>
                    <a:pt x="0" y="4355"/>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8" name="フリーフォーム 27"/>
            <p:cNvSpPr>
              <a:spLocks/>
            </p:cNvSpPr>
            <p:nvPr/>
          </p:nvSpPr>
          <p:spPr bwMode="auto">
            <a:xfrm>
              <a:off x="4533" y="1949"/>
              <a:ext cx="1508" cy="2364"/>
            </a:xfrm>
            <a:custGeom>
              <a:avLst/>
              <a:gdLst/>
              <a:ahLst/>
              <a:cxnLst>
                <a:cxn ang="0">
                  <a:pos x="0" y="2364"/>
                </a:cxn>
                <a:cxn ang="0">
                  <a:pos x="58" y="2320"/>
                </a:cxn>
                <a:cxn ang="0">
                  <a:pos x="212" y="2181"/>
                </a:cxn>
                <a:cxn ang="0">
                  <a:pos x="322" y="2086"/>
                </a:cxn>
                <a:cxn ang="0">
                  <a:pos x="439" y="1976"/>
                </a:cxn>
                <a:cxn ang="0">
                  <a:pos x="564" y="1837"/>
                </a:cxn>
                <a:cxn ang="0">
                  <a:pos x="695" y="1683"/>
                </a:cxn>
                <a:cxn ang="0">
                  <a:pos x="827" y="1529"/>
                </a:cxn>
                <a:cxn ang="0">
                  <a:pos x="959" y="1339"/>
                </a:cxn>
                <a:cxn ang="0">
                  <a:pos x="1090" y="1149"/>
                </a:cxn>
                <a:cxn ang="0">
                  <a:pos x="1208" y="936"/>
                </a:cxn>
                <a:cxn ang="0">
                  <a:pos x="1266" y="827"/>
                </a:cxn>
                <a:cxn ang="0">
                  <a:pos x="1310" y="717"/>
                </a:cxn>
                <a:cxn ang="0">
                  <a:pos x="1361" y="600"/>
                </a:cxn>
                <a:cxn ang="0">
                  <a:pos x="1405" y="490"/>
                </a:cxn>
                <a:cxn ang="0">
                  <a:pos x="1434" y="365"/>
                </a:cxn>
                <a:cxn ang="0">
                  <a:pos x="1471" y="248"/>
                </a:cxn>
                <a:cxn ang="0">
                  <a:pos x="1493" y="124"/>
                </a:cxn>
                <a:cxn ang="0">
                  <a:pos x="1508" y="0"/>
                </a:cxn>
              </a:cxnLst>
              <a:rect l="0" t="0" r="0" b="0"/>
              <a:pathLst>
                <a:path w="1508" h="2364">
                  <a:moveTo>
                    <a:pt x="0" y="2364"/>
                  </a:moveTo>
                  <a:lnTo>
                    <a:pt x="58" y="2320"/>
                  </a:lnTo>
                  <a:lnTo>
                    <a:pt x="212" y="2181"/>
                  </a:lnTo>
                  <a:lnTo>
                    <a:pt x="322" y="2086"/>
                  </a:lnTo>
                  <a:lnTo>
                    <a:pt x="439" y="1976"/>
                  </a:lnTo>
                  <a:lnTo>
                    <a:pt x="564" y="1837"/>
                  </a:lnTo>
                  <a:lnTo>
                    <a:pt x="695" y="1683"/>
                  </a:lnTo>
                  <a:lnTo>
                    <a:pt x="827" y="1529"/>
                  </a:lnTo>
                  <a:lnTo>
                    <a:pt x="959" y="1339"/>
                  </a:lnTo>
                  <a:lnTo>
                    <a:pt x="1090" y="1149"/>
                  </a:lnTo>
                  <a:lnTo>
                    <a:pt x="1208" y="936"/>
                  </a:lnTo>
                  <a:lnTo>
                    <a:pt x="1266" y="827"/>
                  </a:lnTo>
                  <a:lnTo>
                    <a:pt x="1310" y="717"/>
                  </a:lnTo>
                  <a:lnTo>
                    <a:pt x="1361" y="600"/>
                  </a:lnTo>
                  <a:lnTo>
                    <a:pt x="1405" y="490"/>
                  </a:lnTo>
                  <a:lnTo>
                    <a:pt x="1434" y="365"/>
                  </a:lnTo>
                  <a:lnTo>
                    <a:pt x="1471" y="248"/>
                  </a:lnTo>
                  <a:lnTo>
                    <a:pt x="1493" y="124"/>
                  </a:lnTo>
                  <a:lnTo>
                    <a:pt x="1508"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grpSp>
        <p:nvGrpSpPr>
          <p:cNvPr id="8" name="グループ化 7"/>
          <p:cNvGrpSpPr/>
          <p:nvPr/>
        </p:nvGrpSpPr>
        <p:grpSpPr>
          <a:xfrm>
            <a:off x="7270629" y="3871493"/>
            <a:ext cx="1541824" cy="1424221"/>
            <a:chOff x="7286645" y="3871493"/>
            <a:chExt cx="1541824" cy="1424221"/>
          </a:xfrm>
          <a:gradFill>
            <a:gsLst>
              <a:gs pos="0">
                <a:schemeClr val="accent1">
                  <a:alpha val="20000"/>
                </a:schemeClr>
              </a:gs>
              <a:gs pos="100000">
                <a:schemeClr val="accent1">
                  <a:lumMod val="20000"/>
                  <a:lumOff val="80000"/>
                </a:schemeClr>
              </a:gs>
            </a:gsLst>
            <a:lin ang="5400000" scaled="1"/>
          </a:gradFill>
        </p:grpSpPr>
        <p:sp>
          <p:nvSpPr>
            <p:cNvPr id="30" name="フリーフォーム 29"/>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1" name="フリーフォーム 30"/>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2" name="フリーフォーム 31"/>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grpSp>
        <p:nvGrpSpPr>
          <p:cNvPr id="9" name="グループ化 8"/>
          <p:cNvGrpSpPr/>
          <p:nvPr/>
        </p:nvGrpSpPr>
        <p:grpSpPr>
          <a:xfrm>
            <a:off x="6341934" y="5000636"/>
            <a:ext cx="1071570" cy="1036602"/>
            <a:chOff x="6357950" y="5000636"/>
            <a:chExt cx="1071570" cy="1036602"/>
          </a:xfrm>
          <a:gradFill>
            <a:gsLst>
              <a:gs pos="0">
                <a:schemeClr val="accent1">
                  <a:alpha val="20000"/>
                </a:schemeClr>
              </a:gs>
              <a:gs pos="100000">
                <a:schemeClr val="accent1">
                  <a:lumMod val="20000"/>
                  <a:lumOff val="80000"/>
                </a:schemeClr>
              </a:gs>
            </a:gsLst>
            <a:lin ang="5400000" scaled="1"/>
          </a:gradFill>
        </p:grpSpPr>
        <p:sp>
          <p:nvSpPr>
            <p:cNvPr id="34" name="フリーフォーム 33"/>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5" name="フリーフォーム 34"/>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6" name="フリーフォーム 35"/>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
        <p:nvSpPr>
          <p:cNvPr id="37" name="フリーフォーム 36"/>
          <p:cNvSpPr>
            <a:spLocks/>
          </p:cNvSpPr>
          <p:nvPr/>
        </p:nvSpPr>
        <p:spPr bwMode="auto">
          <a:xfrm>
            <a:off x="5841868" y="5857892"/>
            <a:ext cx="245087" cy="231993"/>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9" name="フリーフォーム 38"/>
          <p:cNvSpPr>
            <a:spLocks/>
          </p:cNvSpPr>
          <p:nvPr/>
        </p:nvSpPr>
        <p:spPr bwMode="auto">
          <a:xfrm rot="5400000">
            <a:off x="7322976" y="5055119"/>
            <a:ext cx="1894702" cy="1678386"/>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bg1"/>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grpSp>
        <p:nvGrpSpPr>
          <p:cNvPr id="10" name="グループ化 9"/>
          <p:cNvGrpSpPr/>
          <p:nvPr/>
        </p:nvGrpSpPr>
        <p:grpSpPr>
          <a:xfrm>
            <a:off x="7286645" y="3871493"/>
            <a:ext cx="1541824" cy="1424221"/>
            <a:chOff x="7286645" y="3871493"/>
            <a:chExt cx="1541824" cy="1424221"/>
          </a:xfrm>
          <a:gradFill>
            <a:gsLst>
              <a:gs pos="1000">
                <a:schemeClr val="accent1">
                  <a:alpha val="20000"/>
                </a:schemeClr>
              </a:gs>
              <a:gs pos="100000">
                <a:schemeClr val="accent1"/>
              </a:gs>
            </a:gsLst>
            <a:lin ang="5400000" scaled="1"/>
          </a:gradFill>
        </p:grpSpPr>
        <p:sp>
          <p:nvSpPr>
            <p:cNvPr id="33" name="フリーフォーム 32"/>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0" name="フリーフォーム 39"/>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1" name="フリーフォーム 40"/>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grpSp>
        <p:nvGrpSpPr>
          <p:cNvPr id="11" name="グループ化 10"/>
          <p:cNvGrpSpPr/>
          <p:nvPr/>
        </p:nvGrpSpPr>
        <p:grpSpPr>
          <a:xfrm>
            <a:off x="6357950" y="5000636"/>
            <a:ext cx="1071570" cy="1036602"/>
            <a:chOff x="6357950" y="5000636"/>
            <a:chExt cx="1071570" cy="1036602"/>
          </a:xfrm>
          <a:gradFill>
            <a:gsLst>
              <a:gs pos="0">
                <a:schemeClr val="accent1">
                  <a:alpha val="20000"/>
                </a:schemeClr>
              </a:gs>
              <a:gs pos="100000">
                <a:schemeClr val="accent1"/>
              </a:gs>
            </a:gsLst>
            <a:lin ang="5400000" scaled="1"/>
          </a:gradFill>
        </p:grpSpPr>
        <p:sp>
          <p:nvSpPr>
            <p:cNvPr id="43" name="フリーフォーム 42"/>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4" name="フリーフォーム 43"/>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5" name="フリーフォーム 44"/>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
        <p:nvSpPr>
          <p:cNvPr id="46" name="フリーフォーム 45"/>
          <p:cNvSpPr>
            <a:spLocks/>
          </p:cNvSpPr>
          <p:nvPr/>
        </p:nvSpPr>
        <p:spPr bwMode="auto">
          <a:xfrm>
            <a:off x="5857884" y="5857892"/>
            <a:ext cx="245087" cy="231993"/>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28596" y="1600201"/>
            <a:ext cx="403860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600201"/>
            <a:ext cx="403860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0" y="0"/>
            <a:ext cx="2134800" cy="360000"/>
          </a:xfrm>
        </p:spPr>
        <p:txBody>
          <a:bodyPr/>
          <a:lstStyle/>
          <a:p>
            <a:pPr>
              <a:defRPr/>
            </a:pPr>
            <a:endParaRPr lang="en-US" altLang="ja-JP"/>
          </a:p>
        </p:txBody>
      </p:sp>
      <p:sp>
        <p:nvSpPr>
          <p:cNvPr id="6" name="フッター プレースホルダ 5"/>
          <p:cNvSpPr>
            <a:spLocks noGrp="1"/>
          </p:cNvSpPr>
          <p:nvPr>
            <p:ph type="ftr" sz="quarter" idx="11"/>
          </p:nvPr>
        </p:nvSpPr>
        <p:spPr>
          <a:xfrm>
            <a:off x="2199600" y="0"/>
            <a:ext cx="4500000" cy="360000"/>
          </a:xfrm>
        </p:spPr>
        <p:txBody>
          <a:bodyPr/>
          <a:lstStyle/>
          <a:p>
            <a:pPr>
              <a:defRPr/>
            </a:pPr>
            <a:endParaRPr lang="ja-JP" altLang="en-US"/>
          </a:p>
        </p:txBody>
      </p:sp>
      <p:sp>
        <p:nvSpPr>
          <p:cNvPr id="7" name="スライド番号プレースホルダ 6"/>
          <p:cNvSpPr>
            <a:spLocks noGrp="1"/>
          </p:cNvSpPr>
          <p:nvPr>
            <p:ph type="sldNum" sz="quarter" idx="12"/>
          </p:nvPr>
        </p:nvSpPr>
        <p:spPr>
          <a:xfrm>
            <a:off x="7714800" y="0"/>
            <a:ext cx="1429200" cy="360000"/>
          </a:xfrm>
        </p:spPr>
        <p:txBody>
          <a:bodyPr/>
          <a:lstStyle>
            <a:lvl1pPr algn="ctr">
              <a:defRPr/>
            </a:lvl1pPr>
          </a:lstStyle>
          <a:p>
            <a:pPr>
              <a:defRPr/>
            </a:pPr>
            <a:fld id="{28537D83-88AF-4824-8A25-585A0FFB76E3}" type="slidenum">
              <a:rPr lang="en-US" altLang="ja-JP" smtClean="0"/>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28678"/>
            <a:ext cx="8229600" cy="571496"/>
          </a:xfrm>
        </p:spPr>
        <p:txBody>
          <a:bodyP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2"/>
          </p:nvPr>
        </p:nvSpPr>
        <p:spPr>
          <a:xfrm>
            <a:off x="457200" y="2174876"/>
            <a:ext cx="4040188" cy="4183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6" name="コンテンツ プレースホルダ 5"/>
          <p:cNvSpPr>
            <a:spLocks noGrp="1"/>
          </p:cNvSpPr>
          <p:nvPr>
            <p:ph sz="quarter" idx="4"/>
          </p:nvPr>
        </p:nvSpPr>
        <p:spPr>
          <a:xfrm>
            <a:off x="4645027" y="2174876"/>
            <a:ext cx="4041775" cy="4183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a:xfrm>
            <a:off x="0" y="0"/>
            <a:ext cx="2134800" cy="360000"/>
          </a:xfrm>
        </p:spPr>
        <p:txBody>
          <a:bodyPr/>
          <a:lstStyle/>
          <a:p>
            <a:pPr>
              <a:defRPr/>
            </a:pPr>
            <a:endParaRPr lang="en-US" altLang="ja-JP"/>
          </a:p>
        </p:txBody>
      </p:sp>
      <p:sp>
        <p:nvSpPr>
          <p:cNvPr id="8" name="フッター プレースホルダ 7"/>
          <p:cNvSpPr>
            <a:spLocks noGrp="1"/>
          </p:cNvSpPr>
          <p:nvPr>
            <p:ph type="ftr" sz="quarter" idx="11"/>
          </p:nvPr>
        </p:nvSpPr>
        <p:spPr>
          <a:xfrm>
            <a:off x="2199600" y="0"/>
            <a:ext cx="4500000" cy="360000"/>
          </a:xfrm>
        </p:spPr>
        <p:txBody>
          <a:bodyPr/>
          <a:lstStyle/>
          <a:p>
            <a:pPr>
              <a:defRPr/>
            </a:pPr>
            <a:endParaRPr lang="ja-JP" altLang="en-US"/>
          </a:p>
        </p:txBody>
      </p:sp>
      <p:sp>
        <p:nvSpPr>
          <p:cNvPr id="9" name="スライド番号プレースホルダ 8"/>
          <p:cNvSpPr>
            <a:spLocks noGrp="1"/>
          </p:cNvSpPr>
          <p:nvPr>
            <p:ph type="sldNum" sz="quarter" idx="12"/>
          </p:nvPr>
        </p:nvSpPr>
        <p:spPr>
          <a:xfrm>
            <a:off x="7714800" y="0"/>
            <a:ext cx="1429200" cy="360000"/>
          </a:xfrm>
        </p:spPr>
        <p:txBody>
          <a:bodyPr/>
          <a:lstStyle>
            <a:lvl1pPr algn="ctr">
              <a:defRPr/>
            </a:lvl1pPr>
          </a:lstStyle>
          <a:p>
            <a:pPr>
              <a:defRPr/>
            </a:pPr>
            <a:fld id="{7146449C-3233-4AE3-A696-EFD812ACF5FC}" type="slidenum">
              <a:rPr lang="en-US" altLang="ja-JP" smtClean="0"/>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71744"/>
            <a:ext cx="8229600" cy="1143000"/>
          </a:xfrm>
        </p:spPr>
        <p:txBody>
          <a:body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a:xfrm>
            <a:off x="0" y="0"/>
            <a:ext cx="2133600" cy="360000"/>
          </a:xfrm>
        </p:spPr>
        <p:txBody>
          <a:bodyPr/>
          <a:lstStyle/>
          <a:p>
            <a:pPr>
              <a:defRPr/>
            </a:pPr>
            <a:endParaRPr lang="en-US" altLang="ja-JP"/>
          </a:p>
        </p:txBody>
      </p:sp>
      <p:sp>
        <p:nvSpPr>
          <p:cNvPr id="4" name="フッター プレースホルダ 3"/>
          <p:cNvSpPr>
            <a:spLocks noGrp="1"/>
          </p:cNvSpPr>
          <p:nvPr>
            <p:ph type="ftr" sz="quarter" idx="11"/>
          </p:nvPr>
        </p:nvSpPr>
        <p:spPr>
          <a:xfrm>
            <a:off x="2199600" y="0"/>
            <a:ext cx="4500000" cy="360000"/>
          </a:xfrm>
        </p:spPr>
        <p:txBody>
          <a:bodyPr/>
          <a:lstStyle/>
          <a:p>
            <a:pPr>
              <a:defRPr/>
            </a:pPr>
            <a:endParaRPr lang="ja-JP" altLang="en-US"/>
          </a:p>
        </p:txBody>
      </p:sp>
      <p:sp>
        <p:nvSpPr>
          <p:cNvPr id="5" name="スライド番号プレースホルダ 4"/>
          <p:cNvSpPr>
            <a:spLocks noGrp="1"/>
          </p:cNvSpPr>
          <p:nvPr>
            <p:ph type="sldNum" sz="quarter" idx="12"/>
          </p:nvPr>
        </p:nvSpPr>
        <p:spPr>
          <a:xfrm>
            <a:off x="7714800" y="0"/>
            <a:ext cx="1429200" cy="360000"/>
          </a:xfrm>
        </p:spPr>
        <p:txBody>
          <a:bodyPr/>
          <a:lstStyle>
            <a:lvl1pPr algn="ctr">
              <a:defRPr/>
            </a:lvl1pPr>
          </a:lstStyle>
          <a:p>
            <a:pPr>
              <a:defRPr/>
            </a:pPr>
            <a:fld id="{92126590-B83A-42A1-99ED-0E53596D6473}" type="slidenum">
              <a:rPr lang="en-US" altLang="ja-JP" smtClean="0"/>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0" y="0"/>
            <a:ext cx="2133600" cy="360000"/>
          </a:xfrm>
        </p:spPr>
        <p:txBody>
          <a:bodyPr/>
          <a:lstStyle/>
          <a:p>
            <a:pPr>
              <a:defRPr/>
            </a:pPr>
            <a:endParaRPr lang="en-US" altLang="ja-JP"/>
          </a:p>
        </p:txBody>
      </p:sp>
      <p:sp>
        <p:nvSpPr>
          <p:cNvPr id="3" name="フッター プレースホルダ 2"/>
          <p:cNvSpPr>
            <a:spLocks noGrp="1"/>
          </p:cNvSpPr>
          <p:nvPr>
            <p:ph type="ftr" sz="quarter" idx="11"/>
          </p:nvPr>
        </p:nvSpPr>
        <p:spPr>
          <a:xfrm>
            <a:off x="2199600" y="0"/>
            <a:ext cx="4500000" cy="360000"/>
          </a:xfrm>
        </p:spPr>
        <p:txBody>
          <a:bodyPr/>
          <a:lstStyle/>
          <a:p>
            <a:pPr>
              <a:defRPr/>
            </a:pPr>
            <a:endParaRPr lang="ja-JP" altLang="en-US"/>
          </a:p>
        </p:txBody>
      </p:sp>
      <p:sp>
        <p:nvSpPr>
          <p:cNvPr id="4" name="スライド番号プレースホルダ 3"/>
          <p:cNvSpPr>
            <a:spLocks noGrp="1"/>
          </p:cNvSpPr>
          <p:nvPr>
            <p:ph type="sldNum" sz="quarter" idx="12"/>
          </p:nvPr>
        </p:nvSpPr>
        <p:spPr>
          <a:xfrm>
            <a:off x="7714800" y="0"/>
            <a:ext cx="1429200" cy="360000"/>
          </a:xfrm>
        </p:spPr>
        <p:txBody>
          <a:bodyPr/>
          <a:lstStyle>
            <a:lvl1pPr algn="ctr">
              <a:defRPr/>
            </a:lvl1pPr>
          </a:lstStyle>
          <a:p>
            <a:pPr>
              <a:defRPr/>
            </a:pPr>
            <a:fld id="{89EBD76B-895B-4CAA-A282-2CC7AE1495C3}" type="slidenum">
              <a:rPr lang="en-US" altLang="ja-JP" smtClean="0"/>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1737" y="719158"/>
            <a:ext cx="3257544" cy="1162050"/>
          </a:xfrm>
        </p:spPr>
        <p:txBody>
          <a:bodyPr anchor="b"/>
          <a:lstStyle>
            <a:lvl1pPr algn="l">
              <a:defRPr sz="2000" b="1"/>
            </a:lvl1p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a:xfrm>
            <a:off x="3814786" y="719158"/>
            <a:ext cx="4757742" cy="571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 3"/>
          <p:cNvSpPr>
            <a:spLocks noGrp="1"/>
          </p:cNvSpPr>
          <p:nvPr>
            <p:ph type="body" sz="half" idx="2"/>
          </p:nvPr>
        </p:nvSpPr>
        <p:spPr>
          <a:xfrm>
            <a:off x="461737" y="1928804"/>
            <a:ext cx="3258000" cy="45005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0" y="0"/>
            <a:ext cx="2133600" cy="360000"/>
          </a:xfrm>
        </p:spPr>
        <p:txBody>
          <a:bodyPr/>
          <a:lstStyle/>
          <a:p>
            <a:pPr>
              <a:defRPr/>
            </a:pPr>
            <a:endParaRPr lang="en-US" altLang="ja-JP"/>
          </a:p>
        </p:txBody>
      </p:sp>
      <p:sp>
        <p:nvSpPr>
          <p:cNvPr id="7" name="スライド番号プレースホルダ 6"/>
          <p:cNvSpPr>
            <a:spLocks noGrp="1"/>
          </p:cNvSpPr>
          <p:nvPr>
            <p:ph type="sldNum" sz="quarter" idx="12"/>
          </p:nvPr>
        </p:nvSpPr>
        <p:spPr>
          <a:xfrm>
            <a:off x="7714800" y="0"/>
            <a:ext cx="1429200" cy="360000"/>
          </a:xfrm>
        </p:spPr>
        <p:txBody>
          <a:bodyPr/>
          <a:lstStyle>
            <a:lvl1pPr algn="ctr">
              <a:defRPr/>
            </a:lvl1pPr>
          </a:lstStyle>
          <a:p>
            <a:pPr>
              <a:defRPr/>
            </a:pPr>
            <a:fld id="{F71E6E83-2A59-4788-89EC-A0D7413D9296}" type="slidenum">
              <a:rPr lang="en-US" altLang="ja-JP" smtClean="0"/>
              <a:pPr>
                <a:defRPr/>
              </a:pPr>
              <a:t>&lt;#&gt;</a:t>
            </a:fld>
            <a:endParaRPr lang="en-US" altLang="ja-JP"/>
          </a:p>
        </p:txBody>
      </p:sp>
      <p:sp>
        <p:nvSpPr>
          <p:cNvPr id="10" name="フッター プレースホルダ 9"/>
          <p:cNvSpPr>
            <a:spLocks noGrp="1"/>
          </p:cNvSpPr>
          <p:nvPr>
            <p:ph type="ftr" sz="quarter" idx="11"/>
          </p:nvPr>
        </p:nvSpPr>
        <p:spPr>
          <a:xfrm>
            <a:off x="2199599" y="0"/>
            <a:ext cx="4500000" cy="360000"/>
          </a:xfrm>
        </p:spPr>
        <p:txBody>
          <a:bodyPr/>
          <a:lstStyle/>
          <a:p>
            <a:pPr>
              <a:defRPr/>
            </a:pPr>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40472" y="4917323"/>
            <a:ext cx="7774866" cy="428628"/>
          </a:xfrm>
        </p:spPr>
        <p:txBody>
          <a:bodyPr anchor="b"/>
          <a:lstStyle>
            <a:lvl1pPr algn="l">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571472" y="623834"/>
            <a:ext cx="5486400" cy="4114800"/>
          </a:xfrm>
          <a:prstGeom prst="rect">
            <a:avLst/>
          </a:prstGeom>
          <a:noFill/>
          <a:ln w="241300" cmpd="thinThick">
            <a:solidFill>
              <a:schemeClr val="bg1"/>
            </a:solidFill>
            <a:prstDash val="solid"/>
            <a:miter lim="800000"/>
          </a:ln>
          <a:effectLst>
            <a:glow rad="101600">
              <a:schemeClr val="tx2">
                <a:alpha val="60000"/>
              </a:schemeClr>
            </a:glow>
          </a:effectLst>
          <a:scene3d>
            <a:camera prst="perspectiveFront"/>
            <a:lightRig rig="threePt" dir="t"/>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 3"/>
          <p:cNvSpPr>
            <a:spLocks noGrp="1"/>
          </p:cNvSpPr>
          <p:nvPr>
            <p:ph type="body" sz="half" idx="2"/>
          </p:nvPr>
        </p:nvSpPr>
        <p:spPr>
          <a:xfrm>
            <a:off x="428596" y="5429264"/>
            <a:ext cx="7786742" cy="10001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0" y="0"/>
            <a:ext cx="2134800" cy="360000"/>
          </a:xfrm>
        </p:spPr>
        <p:txBody>
          <a:bodyPr/>
          <a:lstStyle/>
          <a:p>
            <a:pPr>
              <a:defRPr/>
            </a:pPr>
            <a:endParaRPr lang="en-US" altLang="ja-JP"/>
          </a:p>
        </p:txBody>
      </p:sp>
      <p:sp>
        <p:nvSpPr>
          <p:cNvPr id="6" name="フッター プレースホルダ 5"/>
          <p:cNvSpPr>
            <a:spLocks noGrp="1"/>
          </p:cNvSpPr>
          <p:nvPr>
            <p:ph type="ftr" sz="quarter" idx="11"/>
          </p:nvPr>
        </p:nvSpPr>
        <p:spPr>
          <a:xfrm>
            <a:off x="2199600" y="0"/>
            <a:ext cx="4500000" cy="361347"/>
          </a:xfrm>
        </p:spPr>
        <p:txBody>
          <a:bodyPr/>
          <a:lstStyle/>
          <a:p>
            <a:pPr>
              <a:defRPr/>
            </a:pPr>
            <a:endParaRPr lang="ja-JP" altLang="en-US"/>
          </a:p>
        </p:txBody>
      </p:sp>
      <p:sp>
        <p:nvSpPr>
          <p:cNvPr id="7" name="スライド番号プレースホルダ 6"/>
          <p:cNvSpPr>
            <a:spLocks noGrp="1"/>
          </p:cNvSpPr>
          <p:nvPr>
            <p:ph type="sldNum" sz="quarter" idx="12"/>
          </p:nvPr>
        </p:nvSpPr>
        <p:spPr>
          <a:xfrm>
            <a:off x="7714800" y="0"/>
            <a:ext cx="1429200" cy="360000"/>
          </a:xfrm>
        </p:spPr>
        <p:txBody>
          <a:bodyPr/>
          <a:lstStyle>
            <a:lvl1pPr algn="ctr">
              <a:defRPr/>
            </a:lvl1pPr>
          </a:lstStyle>
          <a:p>
            <a:pPr>
              <a:defRPr/>
            </a:pPr>
            <a:fld id="{2F850F13-7469-4656-825A-5AA4EF25E838}" type="slidenum">
              <a:rPr lang="en-US" altLang="ja-JP" smtClean="0"/>
              <a:pPr>
                <a:defRPr/>
              </a:pPr>
              <a:t>&lt;#&gt;</a:t>
            </a:fld>
            <a:endParaRPr lang="en-US" altLang="ja-JP"/>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1" name="日付プレースホルダ 20"/>
          <p:cNvSpPr>
            <a:spLocks noGrp="1"/>
          </p:cNvSpPr>
          <p:nvPr>
            <p:ph type="dt" sz="half" idx="2"/>
          </p:nvPr>
        </p:nvSpPr>
        <p:spPr>
          <a:xfrm>
            <a:off x="0" y="0"/>
            <a:ext cx="2133600" cy="360000"/>
          </a:xfrm>
          <a:prstGeom prst="rect">
            <a:avLst/>
          </a:prstGeom>
        </p:spPr>
        <p:txBody>
          <a:bodyPr vert="horz" rtlCol="0" anchor="ctr"/>
          <a:lstStyle>
            <a:lvl1pPr algn="l" eaLnBrk="1" latinLnBrk="0" hangingPunct="1">
              <a:defRPr kumimoji="0" sz="1200">
                <a:solidFill>
                  <a:schemeClr val="tx2">
                    <a:shade val="50000"/>
                  </a:schemeClr>
                </a:solidFill>
              </a:defRPr>
            </a:lvl1pPr>
          </a:lstStyle>
          <a:p>
            <a:pPr>
              <a:defRPr/>
            </a:pPr>
            <a:endParaRPr lang="en-US" altLang="ja-JP"/>
          </a:p>
        </p:txBody>
      </p:sp>
      <p:sp>
        <p:nvSpPr>
          <p:cNvPr id="10" name="フッター プレースホルダ 9"/>
          <p:cNvSpPr>
            <a:spLocks noGrp="1"/>
          </p:cNvSpPr>
          <p:nvPr>
            <p:ph type="ftr" sz="quarter" idx="3"/>
          </p:nvPr>
        </p:nvSpPr>
        <p:spPr>
          <a:xfrm>
            <a:off x="2198578" y="1"/>
            <a:ext cx="4500594" cy="361347"/>
          </a:xfrm>
          <a:prstGeom prst="rect">
            <a:avLst/>
          </a:prstGeom>
        </p:spPr>
        <p:txBody>
          <a:bodyPr vert="horz" rtlCol="0" anchor="ctr"/>
          <a:lstStyle>
            <a:lvl1pPr algn="ctr" eaLnBrk="1" latinLnBrk="0" hangingPunct="1">
              <a:defRPr kumimoji="0" sz="1200">
                <a:solidFill>
                  <a:schemeClr val="tx2">
                    <a:shade val="50000"/>
                  </a:schemeClr>
                </a:solidFill>
              </a:defRPr>
            </a:lvl1pPr>
          </a:lstStyle>
          <a:p>
            <a:pPr>
              <a:defRPr/>
            </a:pPr>
            <a:endParaRPr lang="ja-JP" altLang="en-US"/>
          </a:p>
        </p:txBody>
      </p:sp>
      <p:sp>
        <p:nvSpPr>
          <p:cNvPr id="31" name="スライド番号プレースホルダ 30"/>
          <p:cNvSpPr>
            <a:spLocks noGrp="1"/>
          </p:cNvSpPr>
          <p:nvPr>
            <p:ph type="sldNum" sz="quarter" idx="4"/>
          </p:nvPr>
        </p:nvSpPr>
        <p:spPr>
          <a:xfrm>
            <a:off x="7715272" y="0"/>
            <a:ext cx="1428728" cy="360000"/>
          </a:xfrm>
          <a:prstGeom prst="rect">
            <a:avLst/>
          </a:prstGeom>
        </p:spPr>
        <p:txBody>
          <a:bodyPr vert="horz" rtlCol="0" anchor="ctr"/>
          <a:lstStyle>
            <a:lvl1pPr algn="ctr" eaLnBrk="1" latinLnBrk="0" hangingPunct="1">
              <a:defRPr kumimoji="0" sz="1200">
                <a:solidFill>
                  <a:schemeClr val="tx2">
                    <a:shade val="50000"/>
                  </a:schemeClr>
                </a:solidFill>
              </a:defRPr>
            </a:lvl1pPr>
          </a:lstStyle>
          <a:p>
            <a:pPr>
              <a:defRPr/>
            </a:pPr>
            <a:fld id="{9D34C685-3A87-427E-889B-C5B89D6E48A7}" type="slidenum">
              <a:rPr lang="en-US" altLang="ja-JP" smtClean="0"/>
              <a:pPr>
                <a:defRPr/>
              </a:pPr>
              <a:t>&lt;#&gt;</a:t>
            </a:fld>
            <a:endParaRPr lang="en-US" altLang="ja-JP"/>
          </a:p>
        </p:txBody>
      </p:sp>
      <p:grpSp>
        <p:nvGrpSpPr>
          <p:cNvPr id="2" name="グループ化 1"/>
          <p:cNvGrpSpPr>
            <a:grpSpLocks/>
          </p:cNvGrpSpPr>
          <p:nvPr/>
        </p:nvGrpSpPr>
        <p:grpSpPr bwMode="auto">
          <a:xfrm>
            <a:off x="-27819" y="-13"/>
            <a:ext cx="9171027" cy="6856554"/>
            <a:chOff x="2074" y="1608"/>
            <a:chExt cx="1603" cy="1129"/>
          </a:xfrm>
        </p:grpSpPr>
        <p:sp>
          <p:nvSpPr>
            <p:cNvPr id="18" name="フリーフォーム 17"/>
            <p:cNvSpPr>
              <a:spLocks/>
            </p:cNvSpPr>
            <p:nvPr userDrawn="1"/>
          </p:nvSpPr>
          <p:spPr bwMode="auto">
            <a:xfrm>
              <a:off x="2074" y="2433"/>
              <a:ext cx="991" cy="300"/>
            </a:xfrm>
            <a:custGeom>
              <a:avLst/>
              <a:gdLst>
                <a:gd name="T0" fmla="*/ 0 w 991"/>
                <a:gd name="T1" fmla="*/ 0 h 300"/>
                <a:gd name="T2" fmla="*/ 15 w 991"/>
                <a:gd name="T3" fmla="*/ 14 h 300"/>
                <a:gd name="T4" fmla="*/ 32 w 991"/>
                <a:gd name="T5" fmla="*/ 33 h 300"/>
                <a:gd name="T6" fmla="*/ 57 w 991"/>
                <a:gd name="T7" fmla="*/ 54 h 300"/>
                <a:gd name="T8" fmla="*/ 92 w 991"/>
                <a:gd name="T9" fmla="*/ 79 h 300"/>
                <a:gd name="T10" fmla="*/ 132 w 991"/>
                <a:gd name="T11" fmla="*/ 106 h 300"/>
                <a:gd name="T12" fmla="*/ 182 w 991"/>
                <a:gd name="T13" fmla="*/ 133 h 300"/>
                <a:gd name="T14" fmla="*/ 236 w 991"/>
                <a:gd name="T15" fmla="*/ 163 h 300"/>
                <a:gd name="T16" fmla="*/ 301 w 991"/>
                <a:gd name="T17" fmla="*/ 192 h 300"/>
                <a:gd name="T18" fmla="*/ 374 w 991"/>
                <a:gd name="T19" fmla="*/ 219 h 300"/>
                <a:gd name="T20" fmla="*/ 457 w 991"/>
                <a:gd name="T21" fmla="*/ 244 h 300"/>
                <a:gd name="T22" fmla="*/ 501 w 991"/>
                <a:gd name="T23" fmla="*/ 255 h 300"/>
                <a:gd name="T24" fmla="*/ 545 w 991"/>
                <a:gd name="T25" fmla="*/ 267 h 300"/>
                <a:gd name="T26" fmla="*/ 595 w 991"/>
                <a:gd name="T27" fmla="*/ 275 h 300"/>
                <a:gd name="T28" fmla="*/ 647 w 991"/>
                <a:gd name="T29" fmla="*/ 282 h 300"/>
                <a:gd name="T30" fmla="*/ 699 w 991"/>
                <a:gd name="T31" fmla="*/ 290 h 300"/>
                <a:gd name="T32" fmla="*/ 752 w 991"/>
                <a:gd name="T33" fmla="*/ 294 h 300"/>
                <a:gd name="T34" fmla="*/ 810 w 991"/>
                <a:gd name="T35" fmla="*/ 298 h 300"/>
                <a:gd name="T36" fmla="*/ 868 w 991"/>
                <a:gd name="T37" fmla="*/ 300 h 300"/>
                <a:gd name="T38" fmla="*/ 927 w 991"/>
                <a:gd name="T39" fmla="*/ 298 h 300"/>
                <a:gd name="T40" fmla="*/ 991 w 991"/>
                <a:gd name="T41" fmla="*/ 296 h 300"/>
                <a:gd name="T42" fmla="*/ 0 1 256"/>
                <a:gd name="T43" fmla="*/ 0 1 256"/>
                <a:gd name="T44" fmla="*/ 0 1 256"/>
                <a:gd name="T45" fmla="*/ 0 1 256"/>
                <a:gd name="T46" fmla="*/ 0 1 256"/>
                <a:gd name="T47" fmla="*/ 0 1 256"/>
                <a:gd name="T48" fmla="*/ 0 1 256"/>
                <a:gd name="T49" fmla="*/ 0 1 256"/>
                <a:gd name="T50" fmla="*/ 0 1 256"/>
                <a:gd name="T51" fmla="*/ 0 1 256"/>
                <a:gd name="T52" fmla="*/ 0 1 256"/>
                <a:gd name="T53" fmla="*/ 0 1 256"/>
                <a:gd name="T54" fmla="*/ 0 1 256"/>
                <a:gd name="T55" fmla="*/ 0 1 256"/>
                <a:gd name="T56" fmla="*/ 0 1 256"/>
                <a:gd name="T57" fmla="*/ 0 1 256"/>
                <a:gd name="T58" fmla="*/ 0 1 256"/>
                <a:gd name="T59" fmla="*/ 0 1 256"/>
                <a:gd name="T60" fmla="*/ 0 1 256"/>
                <a:gd name="T61" fmla="*/ 0 1 256"/>
                <a:gd name="T62" fmla="*/ 0 1 256"/>
                <a:gd name="T63" fmla="*/ 0 w 991"/>
                <a:gd name="T64" fmla="*/ 0 h 300"/>
                <a:gd name="T65" fmla="*/ 0 w 991"/>
                <a:gd name="T66" fmla="*/ 0 h 3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1" h="300">
                  <a:moveTo>
                    <a:pt x="0" y="0"/>
                  </a:moveTo>
                  <a:lnTo>
                    <a:pt x="15" y="14"/>
                  </a:lnTo>
                  <a:lnTo>
                    <a:pt x="32" y="33"/>
                  </a:lnTo>
                  <a:lnTo>
                    <a:pt x="57" y="54"/>
                  </a:lnTo>
                  <a:lnTo>
                    <a:pt x="92" y="79"/>
                  </a:lnTo>
                  <a:lnTo>
                    <a:pt x="132" y="106"/>
                  </a:lnTo>
                  <a:lnTo>
                    <a:pt x="182" y="133"/>
                  </a:lnTo>
                  <a:lnTo>
                    <a:pt x="236" y="163"/>
                  </a:lnTo>
                  <a:lnTo>
                    <a:pt x="301" y="192"/>
                  </a:lnTo>
                  <a:lnTo>
                    <a:pt x="374" y="219"/>
                  </a:lnTo>
                  <a:lnTo>
                    <a:pt x="457" y="244"/>
                  </a:lnTo>
                  <a:lnTo>
                    <a:pt x="501" y="255"/>
                  </a:lnTo>
                  <a:lnTo>
                    <a:pt x="545" y="267"/>
                  </a:lnTo>
                  <a:lnTo>
                    <a:pt x="595" y="275"/>
                  </a:lnTo>
                  <a:lnTo>
                    <a:pt x="647" y="282"/>
                  </a:lnTo>
                  <a:lnTo>
                    <a:pt x="699" y="290"/>
                  </a:lnTo>
                  <a:lnTo>
                    <a:pt x="752" y="294"/>
                  </a:lnTo>
                  <a:lnTo>
                    <a:pt x="810" y="298"/>
                  </a:lnTo>
                  <a:lnTo>
                    <a:pt x="868" y="300"/>
                  </a:lnTo>
                  <a:lnTo>
                    <a:pt x="927" y="298"/>
                  </a:lnTo>
                  <a:lnTo>
                    <a:pt x="991" y="296"/>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19" name="フリーフォーム 18"/>
            <p:cNvSpPr>
              <a:spLocks/>
            </p:cNvSpPr>
            <p:nvPr userDrawn="1"/>
          </p:nvSpPr>
          <p:spPr bwMode="auto">
            <a:xfrm>
              <a:off x="2915" y="1608"/>
              <a:ext cx="683" cy="1129"/>
            </a:xfrm>
            <a:custGeom>
              <a:avLst/>
              <a:gdLst>
                <a:gd name="T0" fmla="*/ 0 w 539"/>
                <a:gd name="T1" fmla="*/ 1129 h 1129"/>
                <a:gd name="T2" fmla="*/ 42 w 539"/>
                <a:gd name="T3" fmla="*/ 1125 h 1129"/>
                <a:gd name="T4" fmla="*/ 132 w 539"/>
                <a:gd name="T5" fmla="*/ 1115 h 1129"/>
                <a:gd name="T6" fmla="*/ 188 w 539"/>
                <a:gd name="T7" fmla="*/ 1106 h 1129"/>
                <a:gd name="T8" fmla="*/ 241 w 539"/>
                <a:gd name="T9" fmla="*/ 1094 h 1129"/>
                <a:gd name="T10" fmla="*/ 289 w 539"/>
                <a:gd name="T11" fmla="*/ 1079 h 1129"/>
                <a:gd name="T12" fmla="*/ 311 w 539"/>
                <a:gd name="T13" fmla="*/ 1071 h 1129"/>
                <a:gd name="T14" fmla="*/ 328 w 539"/>
                <a:gd name="T15" fmla="*/ 1062 h 1129"/>
                <a:gd name="T16" fmla="*/ 339 w 539"/>
                <a:gd name="T17" fmla="*/ 1056 h 1129"/>
                <a:gd name="T18" fmla="*/ 351 w 539"/>
                <a:gd name="T19" fmla="*/ 1048 h 1129"/>
                <a:gd name="T20" fmla="*/ 366 w 539"/>
                <a:gd name="T21" fmla="*/ 1037 h 1129"/>
                <a:gd name="T22" fmla="*/ 385 w 539"/>
                <a:gd name="T23" fmla="*/ 1019 h 1129"/>
                <a:gd name="T24" fmla="*/ 405 w 539"/>
                <a:gd name="T25" fmla="*/ 998 h 1129"/>
                <a:gd name="T26" fmla="*/ 426 w 539"/>
                <a:gd name="T27" fmla="*/ 969 h 1129"/>
                <a:gd name="T28" fmla="*/ 449 w 539"/>
                <a:gd name="T29" fmla="*/ 939 h 1129"/>
                <a:gd name="T30" fmla="*/ 470 w 539"/>
                <a:gd name="T31" fmla="*/ 898 h 1129"/>
                <a:gd name="T32" fmla="*/ 489 w 539"/>
                <a:gd name="T33" fmla="*/ 848 h 1129"/>
                <a:gd name="T34" fmla="*/ 506 w 539"/>
                <a:gd name="T35" fmla="*/ 793 h 1129"/>
                <a:gd name="T36" fmla="*/ 520 w 539"/>
                <a:gd name="T37" fmla="*/ 727 h 1129"/>
                <a:gd name="T38" fmla="*/ 531 w 539"/>
                <a:gd name="T39" fmla="*/ 655 h 1129"/>
                <a:gd name="T40" fmla="*/ 537 w 539"/>
                <a:gd name="T41" fmla="*/ 572 h 1129"/>
                <a:gd name="T42" fmla="*/ 539 w 539"/>
                <a:gd name="T43" fmla="*/ 530 h 1129"/>
                <a:gd name="T44" fmla="*/ 537 w 539"/>
                <a:gd name="T45" fmla="*/ 482 h 1129"/>
                <a:gd name="T46" fmla="*/ 535 w 539"/>
                <a:gd name="T47" fmla="*/ 432 h 1129"/>
                <a:gd name="T48" fmla="*/ 533 w 539"/>
                <a:gd name="T49" fmla="*/ 378 h 1129"/>
                <a:gd name="T50" fmla="*/ 531 w 539"/>
                <a:gd name="T51" fmla="*/ 357 h 1129"/>
                <a:gd name="T52" fmla="*/ 524 w 539"/>
                <a:gd name="T53" fmla="*/ 286 h 1129"/>
                <a:gd name="T54" fmla="*/ 516 w 539"/>
                <a:gd name="T55" fmla="*/ 232 h 1129"/>
                <a:gd name="T56" fmla="*/ 503 w 539"/>
                <a:gd name="T57" fmla="*/ 169 h 1129"/>
                <a:gd name="T58" fmla="*/ 487 w 539"/>
                <a:gd name="T59" fmla="*/ 90 h 1129"/>
                <a:gd name="T60" fmla="*/ 466 w 539"/>
                <a:gd name="T61" fmla="*/ 0 h 1129"/>
                <a:gd name="T62" fmla="*/ 0 1 256"/>
                <a:gd name="T63" fmla="*/ 0 1 256"/>
                <a:gd name="T64" fmla="*/ 0 1 256"/>
                <a:gd name="T65" fmla="*/ 0 1 256"/>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w 539"/>
                <a:gd name="T94" fmla="*/ 0 h 1129"/>
                <a:gd name="T95" fmla="*/ 0 w 539"/>
                <a:gd name="T96" fmla="*/ 0 h 11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9" h="1129">
                  <a:moveTo>
                    <a:pt x="0" y="1129"/>
                  </a:moveTo>
                  <a:lnTo>
                    <a:pt x="42" y="1125"/>
                  </a:lnTo>
                  <a:lnTo>
                    <a:pt x="132" y="1115"/>
                  </a:lnTo>
                  <a:lnTo>
                    <a:pt x="188" y="1106"/>
                  </a:lnTo>
                  <a:lnTo>
                    <a:pt x="241" y="1094"/>
                  </a:lnTo>
                  <a:lnTo>
                    <a:pt x="289" y="1079"/>
                  </a:lnTo>
                  <a:lnTo>
                    <a:pt x="311" y="1071"/>
                  </a:lnTo>
                  <a:lnTo>
                    <a:pt x="328" y="1062"/>
                  </a:lnTo>
                  <a:lnTo>
                    <a:pt x="339" y="1056"/>
                  </a:lnTo>
                  <a:lnTo>
                    <a:pt x="351" y="1048"/>
                  </a:lnTo>
                  <a:lnTo>
                    <a:pt x="366" y="1037"/>
                  </a:lnTo>
                  <a:lnTo>
                    <a:pt x="385" y="1019"/>
                  </a:lnTo>
                  <a:lnTo>
                    <a:pt x="405" y="998"/>
                  </a:lnTo>
                  <a:lnTo>
                    <a:pt x="426" y="969"/>
                  </a:lnTo>
                  <a:lnTo>
                    <a:pt x="449" y="939"/>
                  </a:lnTo>
                  <a:lnTo>
                    <a:pt x="470" y="898"/>
                  </a:lnTo>
                  <a:lnTo>
                    <a:pt x="489" y="848"/>
                  </a:lnTo>
                  <a:lnTo>
                    <a:pt x="506" y="793"/>
                  </a:lnTo>
                  <a:lnTo>
                    <a:pt x="520" y="727"/>
                  </a:lnTo>
                  <a:lnTo>
                    <a:pt x="531" y="655"/>
                  </a:lnTo>
                  <a:lnTo>
                    <a:pt x="537" y="572"/>
                  </a:lnTo>
                  <a:lnTo>
                    <a:pt x="539" y="530"/>
                  </a:lnTo>
                  <a:lnTo>
                    <a:pt x="537" y="482"/>
                  </a:lnTo>
                  <a:lnTo>
                    <a:pt x="535" y="432"/>
                  </a:lnTo>
                  <a:lnTo>
                    <a:pt x="533" y="378"/>
                  </a:lnTo>
                  <a:lnTo>
                    <a:pt x="531" y="357"/>
                  </a:lnTo>
                  <a:lnTo>
                    <a:pt x="524" y="286"/>
                  </a:lnTo>
                  <a:lnTo>
                    <a:pt x="516" y="232"/>
                  </a:lnTo>
                  <a:lnTo>
                    <a:pt x="503" y="169"/>
                  </a:lnTo>
                  <a:lnTo>
                    <a:pt x="487" y="90"/>
                  </a:lnTo>
                  <a:lnTo>
                    <a:pt x="466"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0" name="フリーフォーム 19"/>
            <p:cNvSpPr>
              <a:spLocks/>
            </p:cNvSpPr>
            <p:nvPr userDrawn="1"/>
          </p:nvSpPr>
          <p:spPr bwMode="auto">
            <a:xfrm>
              <a:off x="2079" y="1608"/>
              <a:ext cx="1596" cy="1066"/>
            </a:xfrm>
            <a:custGeom>
              <a:avLst/>
              <a:gdLst>
                <a:gd name="T0" fmla="*/ 0 w 1607"/>
                <a:gd name="T1" fmla="*/ 929 h 1085"/>
                <a:gd name="T2" fmla="*/ 40 w 1607"/>
                <a:gd name="T3" fmla="*/ 941 h 1085"/>
                <a:gd name="T4" fmla="*/ 148 w 1607"/>
                <a:gd name="T5" fmla="*/ 966 h 1085"/>
                <a:gd name="T6" fmla="*/ 305 w 1607"/>
                <a:gd name="T7" fmla="*/ 1000 h 1085"/>
                <a:gd name="T8" fmla="*/ 399 w 1607"/>
                <a:gd name="T9" fmla="*/ 1019 h 1085"/>
                <a:gd name="T10" fmla="*/ 501 w 1607"/>
                <a:gd name="T11" fmla="*/ 1037 h 1085"/>
                <a:gd name="T12" fmla="*/ 608 w 1607"/>
                <a:gd name="T13" fmla="*/ 1052 h 1085"/>
                <a:gd name="T14" fmla="*/ 718 w 1607"/>
                <a:gd name="T15" fmla="*/ 1067 h 1085"/>
                <a:gd name="T16" fmla="*/ 827 w 1607"/>
                <a:gd name="T17" fmla="*/ 1077 h 1085"/>
                <a:gd name="T18" fmla="*/ 937 w 1607"/>
                <a:gd name="T19" fmla="*/ 1083 h 1085"/>
                <a:gd name="T20" fmla="*/ 991 w 1607"/>
                <a:gd name="T21" fmla="*/ 1085 h 1085"/>
                <a:gd name="T22" fmla="*/ 1044 w 1607"/>
                <a:gd name="T23" fmla="*/ 1085 h 1085"/>
                <a:gd name="T24" fmla="*/ 1096 w 1607"/>
                <a:gd name="T25" fmla="*/ 1083 h 1085"/>
                <a:gd name="T26" fmla="*/ 1146 w 1607"/>
                <a:gd name="T27" fmla="*/ 1079 h 1085"/>
                <a:gd name="T28" fmla="*/ 1194 w 1607"/>
                <a:gd name="T29" fmla="*/ 1073 h 1085"/>
                <a:gd name="T30" fmla="*/ 1240 w 1607"/>
                <a:gd name="T31" fmla="*/ 1065 h 1085"/>
                <a:gd name="T32" fmla="*/ 1284 w 1607"/>
                <a:gd name="T33" fmla="*/ 1058 h 1085"/>
                <a:gd name="T34" fmla="*/ 1327 w 1607"/>
                <a:gd name="T35" fmla="*/ 1046 h 1085"/>
                <a:gd name="T36" fmla="*/ 1338 w 1607"/>
                <a:gd name="T37" fmla="*/ 1042 h 1085"/>
                <a:gd name="T38" fmla="*/ 1371 w 1607"/>
                <a:gd name="T39" fmla="*/ 1031 h 1085"/>
                <a:gd name="T40" fmla="*/ 1392 w 1607"/>
                <a:gd name="T41" fmla="*/ 1019 h 1085"/>
                <a:gd name="T42" fmla="*/ 1415 w 1607"/>
                <a:gd name="T43" fmla="*/ 1008 h 1085"/>
                <a:gd name="T44" fmla="*/ 1444 w 1607"/>
                <a:gd name="T45" fmla="*/ 990 h 1085"/>
                <a:gd name="T46" fmla="*/ 1469 w 1607"/>
                <a:gd name="T47" fmla="*/ 971 h 1085"/>
                <a:gd name="T48" fmla="*/ 1496 w 1607"/>
                <a:gd name="T49" fmla="*/ 950 h 1085"/>
                <a:gd name="T50" fmla="*/ 1520 w 1607"/>
                <a:gd name="T51" fmla="*/ 923 h 1085"/>
                <a:gd name="T52" fmla="*/ 1544 w 1607"/>
                <a:gd name="T53" fmla="*/ 893 h 1085"/>
                <a:gd name="T54" fmla="*/ 1565 w 1607"/>
                <a:gd name="T55" fmla="*/ 854 h 1085"/>
                <a:gd name="T56" fmla="*/ 1582 w 1607"/>
                <a:gd name="T57" fmla="*/ 814 h 1085"/>
                <a:gd name="T58" fmla="*/ 1590 w 1607"/>
                <a:gd name="T59" fmla="*/ 791 h 1085"/>
                <a:gd name="T60" fmla="*/ 1595 w 1607"/>
                <a:gd name="T61" fmla="*/ 768 h 1085"/>
                <a:gd name="T62" fmla="*/ 1601 w 1607"/>
                <a:gd name="T63" fmla="*/ 743 h 1085"/>
                <a:gd name="T64" fmla="*/ 1605 w 1607"/>
                <a:gd name="T65" fmla="*/ 716 h 1085"/>
                <a:gd name="T66" fmla="*/ 1607 w 1607"/>
                <a:gd name="T67" fmla="*/ 689 h 1085"/>
                <a:gd name="T68" fmla="*/ 1607 w 1607"/>
                <a:gd name="T69" fmla="*/ 660 h 1085"/>
                <a:gd name="T70" fmla="*/ 1607 w 1607"/>
                <a:gd name="T71" fmla="*/ 643 h 1085"/>
                <a:gd name="T72" fmla="*/ 1607 w 1607"/>
                <a:gd name="T73" fmla="*/ 599 h 1085"/>
                <a:gd name="T74" fmla="*/ 1599 w 1607"/>
                <a:gd name="T75" fmla="*/ 530 h 1085"/>
                <a:gd name="T76" fmla="*/ 1593 w 1607"/>
                <a:gd name="T77" fmla="*/ 487 h 1085"/>
                <a:gd name="T78" fmla="*/ 1586 w 1607"/>
                <a:gd name="T79" fmla="*/ 441 h 1085"/>
                <a:gd name="T80" fmla="*/ 1574 w 1607"/>
                <a:gd name="T81" fmla="*/ 391 h 1085"/>
                <a:gd name="T82" fmla="*/ 1559 w 1607"/>
                <a:gd name="T83" fmla="*/ 340 h 1085"/>
                <a:gd name="T84" fmla="*/ 1542 w 1607"/>
                <a:gd name="T85" fmla="*/ 282 h 1085"/>
                <a:gd name="T86" fmla="*/ 1519 w 1607"/>
                <a:gd name="T87" fmla="*/ 226 h 1085"/>
                <a:gd name="T88" fmla="*/ 1492 w 1607"/>
                <a:gd name="T89" fmla="*/ 171 h 1085"/>
                <a:gd name="T90" fmla="*/ 1461 w 1607"/>
                <a:gd name="T91" fmla="*/ 113 h 1085"/>
                <a:gd name="T92" fmla="*/ 1424 w 1607"/>
                <a:gd name="T93" fmla="*/ 56 h 1085"/>
                <a:gd name="T94" fmla="*/ 1378 w 1607"/>
                <a:gd name="T95" fmla="*/ 0 h 1085"/>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1607"/>
                <a:gd name="T145" fmla="*/ 0 h 1085"/>
                <a:gd name="T146" fmla="*/ 0 w 1607"/>
                <a:gd name="T147" fmla="*/ 0 h 10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07" h="1085">
                  <a:moveTo>
                    <a:pt x="0" y="929"/>
                  </a:moveTo>
                  <a:lnTo>
                    <a:pt x="40" y="941"/>
                  </a:lnTo>
                  <a:lnTo>
                    <a:pt x="148" y="966"/>
                  </a:lnTo>
                  <a:lnTo>
                    <a:pt x="305" y="1000"/>
                  </a:lnTo>
                  <a:lnTo>
                    <a:pt x="399" y="1019"/>
                  </a:lnTo>
                  <a:lnTo>
                    <a:pt x="501" y="1037"/>
                  </a:lnTo>
                  <a:lnTo>
                    <a:pt x="608" y="1052"/>
                  </a:lnTo>
                  <a:lnTo>
                    <a:pt x="718" y="1067"/>
                  </a:lnTo>
                  <a:lnTo>
                    <a:pt x="827" y="1077"/>
                  </a:lnTo>
                  <a:lnTo>
                    <a:pt x="937" y="1083"/>
                  </a:lnTo>
                  <a:lnTo>
                    <a:pt x="991" y="1085"/>
                  </a:lnTo>
                  <a:lnTo>
                    <a:pt x="1044" y="1085"/>
                  </a:lnTo>
                  <a:lnTo>
                    <a:pt x="1096" y="1083"/>
                  </a:lnTo>
                  <a:lnTo>
                    <a:pt x="1146" y="1079"/>
                  </a:lnTo>
                  <a:lnTo>
                    <a:pt x="1194" y="1073"/>
                  </a:lnTo>
                  <a:lnTo>
                    <a:pt x="1240" y="1065"/>
                  </a:lnTo>
                  <a:lnTo>
                    <a:pt x="1284" y="1058"/>
                  </a:lnTo>
                  <a:lnTo>
                    <a:pt x="1327" y="1046"/>
                  </a:lnTo>
                  <a:lnTo>
                    <a:pt x="1338" y="1042"/>
                  </a:lnTo>
                  <a:lnTo>
                    <a:pt x="1371" y="1031"/>
                  </a:lnTo>
                  <a:lnTo>
                    <a:pt x="1392" y="1019"/>
                  </a:lnTo>
                  <a:lnTo>
                    <a:pt x="1415" y="1008"/>
                  </a:lnTo>
                  <a:lnTo>
                    <a:pt x="1444" y="990"/>
                  </a:lnTo>
                  <a:lnTo>
                    <a:pt x="1469" y="971"/>
                  </a:lnTo>
                  <a:lnTo>
                    <a:pt x="1496" y="950"/>
                  </a:lnTo>
                  <a:lnTo>
                    <a:pt x="1520" y="923"/>
                  </a:lnTo>
                  <a:lnTo>
                    <a:pt x="1544" y="893"/>
                  </a:lnTo>
                  <a:lnTo>
                    <a:pt x="1565" y="854"/>
                  </a:lnTo>
                  <a:lnTo>
                    <a:pt x="1582" y="814"/>
                  </a:lnTo>
                  <a:lnTo>
                    <a:pt x="1590" y="791"/>
                  </a:lnTo>
                  <a:lnTo>
                    <a:pt x="1595" y="768"/>
                  </a:lnTo>
                  <a:lnTo>
                    <a:pt x="1601" y="743"/>
                  </a:lnTo>
                  <a:lnTo>
                    <a:pt x="1605" y="716"/>
                  </a:lnTo>
                  <a:lnTo>
                    <a:pt x="1607" y="689"/>
                  </a:lnTo>
                  <a:lnTo>
                    <a:pt x="1607" y="660"/>
                  </a:lnTo>
                  <a:lnTo>
                    <a:pt x="1607" y="643"/>
                  </a:lnTo>
                  <a:lnTo>
                    <a:pt x="1607" y="599"/>
                  </a:lnTo>
                  <a:lnTo>
                    <a:pt x="1599" y="530"/>
                  </a:lnTo>
                  <a:lnTo>
                    <a:pt x="1593" y="487"/>
                  </a:lnTo>
                  <a:lnTo>
                    <a:pt x="1586" y="441"/>
                  </a:lnTo>
                  <a:lnTo>
                    <a:pt x="1574" y="391"/>
                  </a:lnTo>
                  <a:lnTo>
                    <a:pt x="1559" y="340"/>
                  </a:lnTo>
                  <a:lnTo>
                    <a:pt x="1542" y="282"/>
                  </a:lnTo>
                  <a:lnTo>
                    <a:pt x="1519" y="226"/>
                  </a:lnTo>
                  <a:lnTo>
                    <a:pt x="1492" y="171"/>
                  </a:lnTo>
                  <a:lnTo>
                    <a:pt x="1461" y="113"/>
                  </a:lnTo>
                  <a:lnTo>
                    <a:pt x="1424" y="56"/>
                  </a:lnTo>
                  <a:lnTo>
                    <a:pt x="1378"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2" name="フリーフォーム 21"/>
            <p:cNvSpPr>
              <a:spLocks/>
            </p:cNvSpPr>
            <p:nvPr userDrawn="1"/>
          </p:nvSpPr>
          <p:spPr bwMode="auto">
            <a:xfrm>
              <a:off x="2082" y="2032"/>
              <a:ext cx="1595" cy="657"/>
            </a:xfrm>
            <a:custGeom>
              <a:avLst/>
              <a:gdLst>
                <a:gd name="T0" fmla="*/ 0 w 1620"/>
                <a:gd name="T1" fmla="*/ 584 h 657"/>
                <a:gd name="T2" fmla="*/ 29 w 1620"/>
                <a:gd name="T3" fmla="*/ 590 h 657"/>
                <a:gd name="T4" fmla="*/ 109 w 1620"/>
                <a:gd name="T5" fmla="*/ 605 h 657"/>
                <a:gd name="T6" fmla="*/ 234 w 1620"/>
                <a:gd name="T7" fmla="*/ 624 h 657"/>
                <a:gd name="T8" fmla="*/ 303 w 1620"/>
                <a:gd name="T9" fmla="*/ 634 h 657"/>
                <a:gd name="T10" fmla="*/ 382 w 1620"/>
                <a:gd name="T11" fmla="*/ 642 h 657"/>
                <a:gd name="T12" fmla="*/ 468 w 1620"/>
                <a:gd name="T13" fmla="*/ 649 h 657"/>
                <a:gd name="T14" fmla="*/ 557 w 1620"/>
                <a:gd name="T15" fmla="*/ 653 h 657"/>
                <a:gd name="T16" fmla="*/ 651 w 1620"/>
                <a:gd name="T17" fmla="*/ 657 h 657"/>
                <a:gd name="T18" fmla="*/ 743 w 1620"/>
                <a:gd name="T19" fmla="*/ 655 h 657"/>
                <a:gd name="T20" fmla="*/ 835 w 1620"/>
                <a:gd name="T21" fmla="*/ 651 h 657"/>
                <a:gd name="T22" fmla="*/ 927 w 1620"/>
                <a:gd name="T23" fmla="*/ 643 h 657"/>
                <a:gd name="T24" fmla="*/ 1017 w 1620"/>
                <a:gd name="T25" fmla="*/ 630 h 657"/>
                <a:gd name="T26" fmla="*/ 1062 w 1620"/>
                <a:gd name="T27" fmla="*/ 620 h 657"/>
                <a:gd name="T28" fmla="*/ 1104 w 1620"/>
                <a:gd name="T29" fmla="*/ 611 h 657"/>
                <a:gd name="T30" fmla="*/ 1117 w 1620"/>
                <a:gd name="T31" fmla="*/ 607 h 657"/>
                <a:gd name="T32" fmla="*/ 1156 w 1620"/>
                <a:gd name="T33" fmla="*/ 597 h 657"/>
                <a:gd name="T34" fmla="*/ 1213 w 1620"/>
                <a:gd name="T35" fmla="*/ 576 h 657"/>
                <a:gd name="T36" fmla="*/ 1246 w 1620"/>
                <a:gd name="T37" fmla="*/ 563 h 657"/>
                <a:gd name="T38" fmla="*/ 1280 w 1620"/>
                <a:gd name="T39" fmla="*/ 547 h 657"/>
                <a:gd name="T40" fmla="*/ 1319 w 1620"/>
                <a:gd name="T41" fmla="*/ 528 h 657"/>
                <a:gd name="T42" fmla="*/ 1355 w 1620"/>
                <a:gd name="T43" fmla="*/ 507 h 657"/>
                <a:gd name="T44" fmla="*/ 1394 w 1620"/>
                <a:gd name="T45" fmla="*/ 482 h 657"/>
                <a:gd name="T46" fmla="*/ 1434 w 1620"/>
                <a:gd name="T47" fmla="*/ 451 h 657"/>
                <a:gd name="T48" fmla="*/ 1471 w 1620"/>
                <a:gd name="T49" fmla="*/ 419 h 657"/>
                <a:gd name="T50" fmla="*/ 1503 w 1620"/>
                <a:gd name="T51" fmla="*/ 380 h 657"/>
                <a:gd name="T52" fmla="*/ 1536 w 1620"/>
                <a:gd name="T53" fmla="*/ 338 h 657"/>
                <a:gd name="T54" fmla="*/ 1549 w 1620"/>
                <a:gd name="T55" fmla="*/ 317 h 657"/>
                <a:gd name="T56" fmla="*/ 1563 w 1620"/>
                <a:gd name="T57" fmla="*/ 294 h 657"/>
                <a:gd name="T58" fmla="*/ 1572 w 1620"/>
                <a:gd name="T59" fmla="*/ 265 h 657"/>
                <a:gd name="T60" fmla="*/ 1582 w 1620"/>
                <a:gd name="T61" fmla="*/ 235 h 657"/>
                <a:gd name="T62" fmla="*/ 1593 w 1620"/>
                <a:gd name="T63" fmla="*/ 196 h 657"/>
                <a:gd name="T64" fmla="*/ 1605 w 1620"/>
                <a:gd name="T65" fmla="*/ 150 h 657"/>
                <a:gd name="T66" fmla="*/ 1615 w 1620"/>
                <a:gd name="T67" fmla="*/ 102 h 657"/>
                <a:gd name="T68" fmla="*/ 1620 w 1620"/>
                <a:gd name="T69" fmla="*/ 52 h 657"/>
                <a:gd name="T70" fmla="*/ 1620 w 1620"/>
                <a:gd name="T71" fmla="*/ 25 h 657"/>
                <a:gd name="T72" fmla="*/ 1620 w 1620"/>
                <a:gd name="T73" fmla="*/ 0 h 657"/>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w 1620"/>
                <a:gd name="T112" fmla="*/ 0 h 657"/>
                <a:gd name="T113" fmla="*/ 0 w 1620"/>
                <a:gd name="T114" fmla="*/ 0 h 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0" h="657">
                  <a:moveTo>
                    <a:pt x="0" y="584"/>
                  </a:moveTo>
                  <a:lnTo>
                    <a:pt x="29" y="590"/>
                  </a:lnTo>
                  <a:lnTo>
                    <a:pt x="109" y="605"/>
                  </a:lnTo>
                  <a:lnTo>
                    <a:pt x="234" y="624"/>
                  </a:lnTo>
                  <a:lnTo>
                    <a:pt x="303" y="634"/>
                  </a:lnTo>
                  <a:lnTo>
                    <a:pt x="382" y="642"/>
                  </a:lnTo>
                  <a:lnTo>
                    <a:pt x="468" y="649"/>
                  </a:lnTo>
                  <a:lnTo>
                    <a:pt x="557" y="653"/>
                  </a:lnTo>
                  <a:lnTo>
                    <a:pt x="651" y="657"/>
                  </a:lnTo>
                  <a:lnTo>
                    <a:pt x="743" y="655"/>
                  </a:lnTo>
                  <a:lnTo>
                    <a:pt x="835" y="651"/>
                  </a:lnTo>
                  <a:lnTo>
                    <a:pt x="927" y="643"/>
                  </a:lnTo>
                  <a:lnTo>
                    <a:pt x="1017" y="630"/>
                  </a:lnTo>
                  <a:lnTo>
                    <a:pt x="1062" y="620"/>
                  </a:lnTo>
                  <a:lnTo>
                    <a:pt x="1104" y="611"/>
                  </a:lnTo>
                  <a:lnTo>
                    <a:pt x="1117" y="607"/>
                  </a:lnTo>
                  <a:lnTo>
                    <a:pt x="1156" y="597"/>
                  </a:lnTo>
                  <a:lnTo>
                    <a:pt x="1213" y="576"/>
                  </a:lnTo>
                  <a:lnTo>
                    <a:pt x="1246" y="563"/>
                  </a:lnTo>
                  <a:lnTo>
                    <a:pt x="1280" y="547"/>
                  </a:lnTo>
                  <a:lnTo>
                    <a:pt x="1319" y="528"/>
                  </a:lnTo>
                  <a:lnTo>
                    <a:pt x="1355" y="507"/>
                  </a:lnTo>
                  <a:lnTo>
                    <a:pt x="1394" y="482"/>
                  </a:lnTo>
                  <a:lnTo>
                    <a:pt x="1434" y="451"/>
                  </a:lnTo>
                  <a:lnTo>
                    <a:pt x="1471" y="419"/>
                  </a:lnTo>
                  <a:lnTo>
                    <a:pt x="1503" y="380"/>
                  </a:lnTo>
                  <a:lnTo>
                    <a:pt x="1536" y="338"/>
                  </a:lnTo>
                  <a:lnTo>
                    <a:pt x="1549" y="317"/>
                  </a:lnTo>
                  <a:lnTo>
                    <a:pt x="1563" y="294"/>
                  </a:lnTo>
                  <a:lnTo>
                    <a:pt x="1572" y="265"/>
                  </a:lnTo>
                  <a:lnTo>
                    <a:pt x="1582" y="235"/>
                  </a:lnTo>
                  <a:lnTo>
                    <a:pt x="1593" y="196"/>
                  </a:lnTo>
                  <a:lnTo>
                    <a:pt x="1605" y="150"/>
                  </a:lnTo>
                  <a:lnTo>
                    <a:pt x="1615" y="102"/>
                  </a:lnTo>
                  <a:lnTo>
                    <a:pt x="1620" y="52"/>
                  </a:lnTo>
                  <a:lnTo>
                    <a:pt x="1620" y="25"/>
                  </a:lnTo>
                  <a:lnTo>
                    <a:pt x="1620"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3" name="フリーフォーム 22"/>
            <p:cNvSpPr>
              <a:spLocks/>
            </p:cNvSpPr>
            <p:nvPr userDrawn="1"/>
          </p:nvSpPr>
          <p:spPr bwMode="auto">
            <a:xfrm>
              <a:off x="2500" y="1608"/>
              <a:ext cx="1142" cy="1125"/>
            </a:xfrm>
            <a:custGeom>
              <a:avLst/>
              <a:gdLst>
                <a:gd name="T0" fmla="*/ 0 w 1142"/>
                <a:gd name="T1" fmla="*/ 1144 h 1146"/>
                <a:gd name="T2" fmla="*/ 36 w 1142"/>
                <a:gd name="T3" fmla="*/ 1146 h 1146"/>
                <a:gd name="T4" fmla="*/ 132 w 1142"/>
                <a:gd name="T5" fmla="*/ 1144 h 1146"/>
                <a:gd name="T6" fmla="*/ 200 w 1142"/>
                <a:gd name="T7" fmla="*/ 1142 h 1146"/>
                <a:gd name="T8" fmla="*/ 274 w 1142"/>
                <a:gd name="T9" fmla="*/ 1136 h 1146"/>
                <a:gd name="T10" fmla="*/ 355 w 1142"/>
                <a:gd name="T11" fmla="*/ 1131 h 1146"/>
                <a:gd name="T12" fmla="*/ 438 w 1142"/>
                <a:gd name="T13" fmla="*/ 1119 h 1146"/>
                <a:gd name="T14" fmla="*/ 526 w 1142"/>
                <a:gd name="T15" fmla="*/ 1106 h 1146"/>
                <a:gd name="T16" fmla="*/ 614 w 1142"/>
                <a:gd name="T17" fmla="*/ 1087 h 1146"/>
                <a:gd name="T18" fmla="*/ 658 w 1142"/>
                <a:gd name="T19" fmla="*/ 1075 h 1146"/>
                <a:gd name="T20" fmla="*/ 701 w 1142"/>
                <a:gd name="T21" fmla="*/ 1064 h 1146"/>
                <a:gd name="T22" fmla="*/ 743 w 1142"/>
                <a:gd name="T23" fmla="*/ 1050 h 1146"/>
                <a:gd name="T24" fmla="*/ 783 w 1142"/>
                <a:gd name="T25" fmla="*/ 1035 h 1146"/>
                <a:gd name="T26" fmla="*/ 822 w 1142"/>
                <a:gd name="T27" fmla="*/ 1017 h 1146"/>
                <a:gd name="T28" fmla="*/ 860 w 1142"/>
                <a:gd name="T29" fmla="*/ 998 h 1146"/>
                <a:gd name="T30" fmla="*/ 895 w 1142"/>
                <a:gd name="T31" fmla="*/ 979 h 1146"/>
                <a:gd name="T32" fmla="*/ 927 w 1142"/>
                <a:gd name="T33" fmla="*/ 958 h 1146"/>
                <a:gd name="T34" fmla="*/ 958 w 1142"/>
                <a:gd name="T35" fmla="*/ 935 h 1146"/>
                <a:gd name="T36" fmla="*/ 985 w 1142"/>
                <a:gd name="T37" fmla="*/ 910 h 1146"/>
                <a:gd name="T38" fmla="*/ 1012 w 1142"/>
                <a:gd name="T39" fmla="*/ 883 h 1146"/>
                <a:gd name="T40" fmla="*/ 1033 w 1142"/>
                <a:gd name="T41" fmla="*/ 852 h 1146"/>
                <a:gd name="T42" fmla="*/ 1040 w 1142"/>
                <a:gd name="T43" fmla="*/ 841 h 1146"/>
                <a:gd name="T44" fmla="*/ 1060 w 1142"/>
                <a:gd name="T45" fmla="*/ 808 h 1146"/>
                <a:gd name="T46" fmla="*/ 1073 w 1142"/>
                <a:gd name="T47" fmla="*/ 783 h 1146"/>
                <a:gd name="T48" fmla="*/ 1085 w 1142"/>
                <a:gd name="T49" fmla="*/ 751 h 1146"/>
                <a:gd name="T50" fmla="*/ 1098 w 1142"/>
                <a:gd name="T51" fmla="*/ 712 h 1146"/>
                <a:gd name="T52" fmla="*/ 1112 w 1142"/>
                <a:gd name="T53" fmla="*/ 664 h 1146"/>
                <a:gd name="T54" fmla="*/ 1123 w 1142"/>
                <a:gd name="T55" fmla="*/ 610 h 1146"/>
                <a:gd name="T56" fmla="*/ 1133 w 1142"/>
                <a:gd name="T57" fmla="*/ 551 h 1146"/>
                <a:gd name="T58" fmla="*/ 1140 w 1142"/>
                <a:gd name="T59" fmla="*/ 482 h 1146"/>
                <a:gd name="T60" fmla="*/ 1142 w 1142"/>
                <a:gd name="T61" fmla="*/ 403 h 1146"/>
                <a:gd name="T62" fmla="*/ 1142 w 1142"/>
                <a:gd name="T63" fmla="*/ 317 h 1146"/>
                <a:gd name="T64" fmla="*/ 1136 w 1142"/>
                <a:gd name="T65" fmla="*/ 219 h 1146"/>
                <a:gd name="T66" fmla="*/ 1127 w 1142"/>
                <a:gd name="T67" fmla="*/ 115 h 1146"/>
                <a:gd name="T68" fmla="*/ 1110 w 1142"/>
                <a:gd name="T69" fmla="*/ 0 h 114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w 1142"/>
                <a:gd name="T106" fmla="*/ 0 h 1146"/>
                <a:gd name="T107" fmla="*/ 0 w 1142"/>
                <a:gd name="T108" fmla="*/ 0 h 1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2" h="1146">
                  <a:moveTo>
                    <a:pt x="0" y="1144"/>
                  </a:moveTo>
                  <a:lnTo>
                    <a:pt x="36" y="1146"/>
                  </a:lnTo>
                  <a:lnTo>
                    <a:pt x="132" y="1144"/>
                  </a:lnTo>
                  <a:lnTo>
                    <a:pt x="200" y="1142"/>
                  </a:lnTo>
                  <a:lnTo>
                    <a:pt x="274" y="1136"/>
                  </a:lnTo>
                  <a:lnTo>
                    <a:pt x="355" y="1131"/>
                  </a:lnTo>
                  <a:lnTo>
                    <a:pt x="438" y="1119"/>
                  </a:lnTo>
                  <a:lnTo>
                    <a:pt x="526" y="1106"/>
                  </a:lnTo>
                  <a:lnTo>
                    <a:pt x="614" y="1087"/>
                  </a:lnTo>
                  <a:lnTo>
                    <a:pt x="658" y="1075"/>
                  </a:lnTo>
                  <a:lnTo>
                    <a:pt x="701" y="1064"/>
                  </a:lnTo>
                  <a:lnTo>
                    <a:pt x="743" y="1050"/>
                  </a:lnTo>
                  <a:lnTo>
                    <a:pt x="783" y="1035"/>
                  </a:lnTo>
                  <a:lnTo>
                    <a:pt x="822" y="1017"/>
                  </a:lnTo>
                  <a:lnTo>
                    <a:pt x="860" y="998"/>
                  </a:lnTo>
                  <a:lnTo>
                    <a:pt x="895" y="979"/>
                  </a:lnTo>
                  <a:lnTo>
                    <a:pt x="927" y="958"/>
                  </a:lnTo>
                  <a:lnTo>
                    <a:pt x="958" y="935"/>
                  </a:lnTo>
                  <a:lnTo>
                    <a:pt x="985" y="910"/>
                  </a:lnTo>
                  <a:lnTo>
                    <a:pt x="1012" y="883"/>
                  </a:lnTo>
                  <a:lnTo>
                    <a:pt x="1033" y="852"/>
                  </a:lnTo>
                  <a:lnTo>
                    <a:pt x="1040" y="841"/>
                  </a:lnTo>
                  <a:lnTo>
                    <a:pt x="1060" y="808"/>
                  </a:lnTo>
                  <a:lnTo>
                    <a:pt x="1073" y="783"/>
                  </a:lnTo>
                  <a:lnTo>
                    <a:pt x="1085" y="751"/>
                  </a:lnTo>
                  <a:lnTo>
                    <a:pt x="1098" y="712"/>
                  </a:lnTo>
                  <a:lnTo>
                    <a:pt x="1112" y="664"/>
                  </a:lnTo>
                  <a:lnTo>
                    <a:pt x="1123" y="610"/>
                  </a:lnTo>
                  <a:lnTo>
                    <a:pt x="1133" y="551"/>
                  </a:lnTo>
                  <a:lnTo>
                    <a:pt x="1140" y="482"/>
                  </a:lnTo>
                  <a:lnTo>
                    <a:pt x="1142" y="403"/>
                  </a:lnTo>
                  <a:lnTo>
                    <a:pt x="1142" y="317"/>
                  </a:lnTo>
                  <a:lnTo>
                    <a:pt x="1136" y="219"/>
                  </a:lnTo>
                  <a:lnTo>
                    <a:pt x="1127" y="115"/>
                  </a:lnTo>
                  <a:lnTo>
                    <a:pt x="1110"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4" name="フリーフォーム 23"/>
            <p:cNvSpPr>
              <a:spLocks/>
            </p:cNvSpPr>
            <p:nvPr userDrawn="1"/>
          </p:nvSpPr>
          <p:spPr bwMode="auto">
            <a:xfrm>
              <a:off x="3381" y="1608"/>
              <a:ext cx="296" cy="246"/>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5" name="フリーフォーム 24"/>
            <p:cNvSpPr>
              <a:spLocks/>
            </p:cNvSpPr>
            <p:nvPr userDrawn="1"/>
          </p:nvSpPr>
          <p:spPr bwMode="auto">
            <a:xfrm>
              <a:off x="2079" y="2576"/>
              <a:ext cx="951" cy="157"/>
            </a:xfrm>
            <a:custGeom>
              <a:avLst/>
              <a:gdLst>
                <a:gd name="T0" fmla="*/ 0 w 960"/>
                <a:gd name="T1" fmla="*/ 0 h 157"/>
                <a:gd name="T2" fmla="*/ 98 w 960"/>
                <a:gd name="T3" fmla="*/ 27 h 157"/>
                <a:gd name="T4" fmla="*/ 209 w 960"/>
                <a:gd name="T5" fmla="*/ 53 h 157"/>
                <a:gd name="T6" fmla="*/ 340 w 960"/>
                <a:gd name="T7" fmla="*/ 84 h 157"/>
                <a:gd name="T8" fmla="*/ 493 w 960"/>
                <a:gd name="T9" fmla="*/ 113 h 157"/>
                <a:gd name="T10" fmla="*/ 572 w 960"/>
                <a:gd name="T11" fmla="*/ 126 h 157"/>
                <a:gd name="T12" fmla="*/ 654 w 960"/>
                <a:gd name="T13" fmla="*/ 138 h 157"/>
                <a:gd name="T14" fmla="*/ 735 w 960"/>
                <a:gd name="T15" fmla="*/ 146 h 157"/>
                <a:gd name="T16" fmla="*/ 812 w 960"/>
                <a:gd name="T17" fmla="*/ 153 h 157"/>
                <a:gd name="T18" fmla="*/ 887 w 960"/>
                <a:gd name="T19" fmla="*/ 157 h 157"/>
                <a:gd name="T20" fmla="*/ 960 w 960"/>
                <a:gd name="T21" fmla="*/ 155 h 157"/>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960"/>
                <a:gd name="T34" fmla="*/ 0 h 157"/>
                <a:gd name="T35" fmla="*/ 0 w 960"/>
                <a:gd name="T36" fmla="*/ 0 h 1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157">
                  <a:moveTo>
                    <a:pt x="0" y="0"/>
                  </a:moveTo>
                  <a:lnTo>
                    <a:pt x="98" y="27"/>
                  </a:lnTo>
                  <a:lnTo>
                    <a:pt x="209" y="53"/>
                  </a:lnTo>
                  <a:lnTo>
                    <a:pt x="340" y="84"/>
                  </a:lnTo>
                  <a:lnTo>
                    <a:pt x="493" y="113"/>
                  </a:lnTo>
                  <a:lnTo>
                    <a:pt x="572" y="126"/>
                  </a:lnTo>
                  <a:lnTo>
                    <a:pt x="654" y="138"/>
                  </a:lnTo>
                  <a:lnTo>
                    <a:pt x="735" y="146"/>
                  </a:lnTo>
                  <a:lnTo>
                    <a:pt x="812" y="153"/>
                  </a:lnTo>
                  <a:lnTo>
                    <a:pt x="887" y="157"/>
                  </a:lnTo>
                  <a:lnTo>
                    <a:pt x="960" y="155"/>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grpSp>
      <p:sp>
        <p:nvSpPr>
          <p:cNvPr id="14" name="タイトル プレースホルダ 13"/>
          <p:cNvSpPr>
            <a:spLocks noGrp="1"/>
          </p:cNvSpPr>
          <p:nvPr>
            <p:ph type="title"/>
          </p:nvPr>
        </p:nvSpPr>
        <p:spPr>
          <a:xfrm>
            <a:off x="457200" y="428612"/>
            <a:ext cx="8229600" cy="1143000"/>
          </a:xfrm>
          <a:prstGeom prst="rect">
            <a:avLst/>
          </a:prstGeom>
          <a:effectLst>
            <a:softEdge rad="12700"/>
          </a:effectLst>
        </p:spPr>
        <p:txBody>
          <a:bodyPr vert="horz" rtlCol="0" anchor="ctr">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601170"/>
            <a:ext cx="8229600" cy="4685350"/>
          </a:xfrm>
          <a:prstGeom prst="rect">
            <a:avLst/>
          </a:prstGeom>
        </p:spPr>
        <p:txBody>
          <a:bodyPr vert="horz" rtlCol="0">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grpSp>
        <p:nvGrpSpPr>
          <p:cNvPr id="3" name="グループ化 2"/>
          <p:cNvGrpSpPr/>
          <p:nvPr/>
        </p:nvGrpSpPr>
        <p:grpSpPr>
          <a:xfrm>
            <a:off x="8072430" y="5827532"/>
            <a:ext cx="1071570" cy="1036602"/>
            <a:chOff x="6357950" y="5000636"/>
            <a:chExt cx="1071570" cy="1036602"/>
          </a:xfrm>
          <a:solidFill>
            <a:schemeClr val="accent1">
              <a:alpha val="30000"/>
            </a:schemeClr>
          </a:solidFill>
        </p:grpSpPr>
        <p:sp>
          <p:nvSpPr>
            <p:cNvPr id="33" name="フリーフォーム 32"/>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4" name="フリーフォーム 33"/>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5" name="フリーフォーム 34"/>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ctr" rtl="0" eaLnBrk="1" latinLnBrk="0" hangingPunct="1">
        <a:spcBef>
          <a:spcPct val="0"/>
        </a:spcBef>
        <a:buNone/>
        <a:defRPr kumimoji="1" sz="4400" baseline="0">
          <a:ln>
            <a:noFill/>
          </a:ln>
          <a:solidFill>
            <a:schemeClr val="tx2"/>
          </a:solidFill>
          <a:effectLst>
            <a:glow rad="101600">
              <a:schemeClr val="bg2">
                <a:tint val="20000"/>
                <a:alpha val="60000"/>
              </a:schemeClr>
            </a:glow>
            <a:outerShdw blurRad="50800" dist="50800" dir="2700000" algn="tl" rotWithShape="0">
              <a:srgbClr val="000000">
                <a:alpha val="43137"/>
              </a:srgbClr>
            </a:outerShdw>
          </a:effectLst>
          <a:latin typeface="+mj-lt"/>
          <a:ea typeface="+mj-ea"/>
          <a:cs typeface="+mj-cs"/>
        </a:defRPr>
      </a:lvl1pPr>
    </p:titleStyle>
    <p:bodyStyle>
      <a:lvl1pPr marL="342900" indent="-342900" algn="l" rtl="0" eaLnBrk="1" latinLnBrk="0" hangingPunct="1">
        <a:spcBef>
          <a:spcPct val="20000"/>
        </a:spcBef>
        <a:buClr>
          <a:srgbClr val="C00000"/>
        </a:buClr>
        <a:buSzPct val="80000"/>
        <a:buFont typeface="Wingdings"/>
        <a:buChar char="l"/>
        <a:defRPr kumimoji="1" sz="3200" baseline="0">
          <a:solidFill>
            <a:schemeClr val="tx2"/>
          </a:solidFill>
          <a:latin typeface="+mn-lt"/>
          <a:ea typeface="+mn-ea"/>
          <a:cs typeface="+mn-cs"/>
        </a:defRPr>
      </a:lvl1pPr>
      <a:lvl2pPr marL="742950" indent="-285750" algn="l" rtl="0" eaLnBrk="1" latinLnBrk="0" hangingPunct="1">
        <a:spcBef>
          <a:spcPct val="20000"/>
        </a:spcBef>
        <a:buClr>
          <a:srgbClr val="C00000"/>
        </a:buClr>
        <a:buSzPct val="65000"/>
        <a:buFont typeface="Wingdings"/>
        <a:buChar char="l"/>
        <a:defRPr kumimoji="1" sz="2800" baseline="0">
          <a:solidFill>
            <a:schemeClr val="tx2"/>
          </a:solidFill>
          <a:latin typeface="+mn-lt"/>
          <a:ea typeface="+mn-ea"/>
          <a:cs typeface="+mn-cs"/>
        </a:defRPr>
      </a:lvl2pPr>
      <a:lvl3pPr marL="1143000" indent="-228600" algn="l" rtl="0" eaLnBrk="1" latinLnBrk="0" hangingPunct="1">
        <a:spcBef>
          <a:spcPct val="20000"/>
        </a:spcBef>
        <a:buClr>
          <a:srgbClr val="C00000"/>
        </a:buClr>
        <a:buSzPct val="60000"/>
        <a:buFont typeface="Wingdings"/>
        <a:buChar char="l"/>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1"/>
        </a:buClr>
        <a:buSzPct val="60000"/>
        <a:buFont typeface="Wingdings"/>
        <a:buChar char="l"/>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1"/>
        </a:buClr>
        <a:buSzPct val="55000"/>
        <a:buFont typeface="Wingdings"/>
        <a:buChar char="l"/>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1"/>
        </a:buClr>
        <a:buSzPct val="50000"/>
        <a:buFont typeface="Wingdings"/>
        <a:buChar char="l"/>
        <a:defRPr kumimoji="1" sz="1900">
          <a:solidFill>
            <a:schemeClr val="accent1">
              <a:shade val="50000"/>
            </a:schemeClr>
          </a:solidFill>
          <a:latin typeface="+mn-lt"/>
          <a:ea typeface="+mn-ea"/>
          <a:cs typeface="+mn-cs"/>
        </a:defRPr>
      </a:lvl6pPr>
      <a:lvl7pPr marL="29718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7pPr>
      <a:lvl8pPr marL="34290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8pPr>
      <a:lvl9pPr marL="38862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Genoa" TargetMode="External"/><Relationship Id="rId2" Type="http://schemas.openxmlformats.org/officeDocument/2006/relationships/hyperlink" Target="http://en.wikipedia.org/wiki/Bank_of_Saint_George_(Genoa)"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en.wikipedia.org/wiki/Italy"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beluga-sage.blog.so-net.ne.jp/_images/blog/_4da/beluga-sage/400px-Great_Rift_Valley5B15D.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5720" y="928670"/>
            <a:ext cx="8229600" cy="1143000"/>
          </a:xfrm>
        </p:spPr>
        <p:txBody>
          <a:bodyPr>
            <a:normAutofit fontScale="90000"/>
          </a:bodyPr>
          <a:lstStyle/>
          <a:p>
            <a:pPr eaLnBrk="1" hangingPunct="1"/>
            <a:r>
              <a:rPr lang="ja-JP" altLang="ja-JP" sz="2800" dirty="0" smtClean="0">
                <a:solidFill>
                  <a:srgbClr val="000000"/>
                </a:solidFill>
                <a:latin typeface="ＭＳ Ｐゴシック" charset="-128"/>
                <a:ea typeface="ＭＳ Ｐゴシック" charset="-128"/>
              </a:rPr>
              <a:t>Part</a:t>
            </a:r>
            <a:r>
              <a:rPr lang="en-US" altLang="ja-JP" sz="2800" dirty="0" smtClean="0">
                <a:solidFill>
                  <a:srgbClr val="000000"/>
                </a:solidFill>
                <a:latin typeface="ＭＳ Ｐゴシック" charset="-128"/>
                <a:ea typeface="ＭＳ Ｐゴシック" charset="-128"/>
              </a:rPr>
              <a:t> Ⅰ</a:t>
            </a:r>
            <a:r>
              <a:rPr lang="ja-JP" sz="2800" dirty="0" err="1" smtClean="0">
                <a:solidFill>
                  <a:srgbClr val="000000"/>
                </a:solidFill>
                <a:latin typeface="ＭＳ Ｐゴシック" charset="-128"/>
                <a:ea typeface="ＭＳ Ｐゴシック" charset="-128"/>
              </a:rPr>
              <a:t>．</a:t>
            </a:r>
            <a:r>
              <a:rPr lang="ja-JP" altLang="ja-JP" sz="2800" dirty="0" smtClean="0">
                <a:solidFill>
                  <a:srgbClr val="000000"/>
                </a:solidFill>
                <a:latin typeface="ＭＳ Ｐゴシック" charset="-128"/>
                <a:ea typeface="ＭＳ Ｐゴシック" charset="-128"/>
              </a:rPr>
              <a:t>Money and Finance</a:t>
            </a:r>
            <a:r>
              <a:rPr lang="en-US" altLang="ja-JP" sz="2800" dirty="0" smtClean="0">
                <a:solidFill>
                  <a:srgbClr val="000000"/>
                </a:solidFill>
                <a:latin typeface="ＭＳ Ｐゴシック" charset="-128"/>
                <a:ea typeface="ＭＳ Ｐゴシック" charset="-128"/>
              </a:rPr>
              <a:t> </a:t>
            </a:r>
            <a:r>
              <a:rPr lang="ja-JP" altLang="en-US" sz="2800" dirty="0" smtClean="0">
                <a:solidFill>
                  <a:srgbClr val="000000"/>
                </a:solidFill>
                <a:latin typeface="ＭＳ Ｐゴシック" charset="-128"/>
                <a:ea typeface="ＭＳ Ｐゴシック" charset="-128"/>
              </a:rPr>
              <a:t>第</a:t>
            </a:r>
            <a:r>
              <a:rPr lang="en-US" altLang="ja-JP" sz="2800" dirty="0" smtClean="0">
                <a:solidFill>
                  <a:srgbClr val="000000"/>
                </a:solidFill>
                <a:latin typeface="ＭＳ Ｐゴシック" charset="-128"/>
                <a:ea typeface="ＭＳ Ｐゴシック" charset="-128"/>
              </a:rPr>
              <a:t>1</a:t>
            </a:r>
            <a:r>
              <a:rPr lang="ja-JP" altLang="en-US" sz="2800" dirty="0" smtClean="0">
                <a:solidFill>
                  <a:srgbClr val="000000"/>
                </a:solidFill>
                <a:latin typeface="ＭＳ Ｐゴシック" charset="-128"/>
                <a:ea typeface="ＭＳ Ｐゴシック" charset="-128"/>
              </a:rPr>
              <a:t>部 </a:t>
            </a:r>
            <a:r>
              <a:rPr lang="ja-JP" sz="2800" dirty="0" smtClean="0">
                <a:solidFill>
                  <a:srgbClr val="000000"/>
                </a:solidFill>
                <a:latin typeface="ＭＳ Ｐゴシック" charset="-128"/>
                <a:ea typeface="ＭＳ Ｐゴシック" charset="-128"/>
              </a:rPr>
              <a:t>貨幣と金融</a:t>
            </a:r>
            <a:r>
              <a:rPr lang="ja-JP" altLang="en-US" sz="2800" dirty="0" smtClean="0">
                <a:solidFill>
                  <a:srgbClr val="000000"/>
                </a:solidFill>
                <a:latin typeface="ＭＳ Ｐゴシック" charset="-128"/>
                <a:ea typeface="ＭＳ Ｐゴシック" charset="-128"/>
              </a:rPr>
              <a:t/>
            </a:r>
            <a:br>
              <a:rPr lang="ja-JP" altLang="en-US" sz="2800" dirty="0" smtClean="0">
                <a:solidFill>
                  <a:srgbClr val="000000"/>
                </a:solidFill>
                <a:latin typeface="ＭＳ Ｐゴシック" charset="-128"/>
                <a:ea typeface="ＭＳ Ｐゴシック" charset="-128"/>
              </a:rPr>
            </a:br>
            <a:r>
              <a:rPr lang="en-US" altLang="ja-JP" sz="2800" dirty="0" smtClean="0">
                <a:solidFill>
                  <a:schemeClr val="tx1"/>
                </a:solidFill>
                <a:latin typeface="ＭＳ Ｐゴシック" charset="-128"/>
                <a:ea typeface="ＭＳ Ｐゴシック" charset="-128"/>
              </a:rPr>
              <a:t>Chapter 1</a:t>
            </a:r>
            <a:r>
              <a:rPr lang="ja-JP" sz="2800" dirty="0" err="1" smtClean="0">
                <a:solidFill>
                  <a:srgbClr val="000000"/>
                </a:solidFill>
                <a:latin typeface="ＭＳ Ｐゴシック" charset="-128"/>
                <a:ea typeface="ＭＳ Ｐゴシック" charset="-128"/>
              </a:rPr>
              <a:t>．</a:t>
            </a:r>
            <a:r>
              <a:rPr lang="en-US" altLang="ja-JP" sz="2800" dirty="0" smtClean="0">
                <a:solidFill>
                  <a:srgbClr val="000000"/>
                </a:solidFill>
                <a:latin typeface="ＭＳ Ｐゴシック" charset="-128"/>
                <a:ea typeface="ＭＳ Ｐゴシック" charset="-128"/>
              </a:rPr>
              <a:t>Market </a:t>
            </a:r>
            <a:r>
              <a:rPr lang="en-US" altLang="ja-JP" sz="2800" dirty="0" smtClean="0">
                <a:solidFill>
                  <a:srgbClr val="000000"/>
                </a:solidFill>
                <a:latin typeface="ＭＳ Ｐゴシック" pitchFamily="50" charset="-128"/>
                <a:ea typeface="ＭＳ Ｐゴシック" pitchFamily="50" charset="-128"/>
              </a:rPr>
              <a:t>Economy</a:t>
            </a:r>
            <a:r>
              <a:rPr lang="en-US" altLang="ja-JP" sz="2800" dirty="0" smtClean="0">
                <a:solidFill>
                  <a:srgbClr val="000000"/>
                </a:solidFill>
                <a:latin typeface="ＭＳ Ｐゴシック" charset="-128"/>
                <a:ea typeface="ＭＳ Ｐゴシック" charset="-128"/>
              </a:rPr>
              <a:t>, Money and Finance </a:t>
            </a:r>
            <a:br>
              <a:rPr lang="en-US" altLang="ja-JP" sz="2800" dirty="0" smtClean="0">
                <a:solidFill>
                  <a:srgbClr val="000000"/>
                </a:solidFill>
                <a:latin typeface="ＭＳ Ｐゴシック" charset="-128"/>
                <a:ea typeface="ＭＳ Ｐゴシック" charset="-128"/>
              </a:rPr>
            </a:br>
            <a:r>
              <a:rPr lang="ja-JP" altLang="en-US" sz="2800" dirty="0" smtClean="0">
                <a:solidFill>
                  <a:schemeClr val="tx1"/>
                </a:solidFill>
                <a:latin typeface="ＭＳ Ｐゴシック" charset="-128"/>
                <a:ea typeface="ＭＳ Ｐゴシック" charset="-128"/>
              </a:rPr>
              <a:t>第</a:t>
            </a:r>
            <a:r>
              <a:rPr lang="en-US" altLang="ja-JP" sz="2800" dirty="0" smtClean="0">
                <a:solidFill>
                  <a:schemeClr val="tx1"/>
                </a:solidFill>
                <a:latin typeface="ＭＳ Ｐゴシック" charset="-128"/>
                <a:ea typeface="ＭＳ Ｐゴシック" charset="-128"/>
              </a:rPr>
              <a:t>1</a:t>
            </a:r>
            <a:r>
              <a:rPr lang="ja-JP" altLang="en-US" sz="2800" dirty="0" smtClean="0">
                <a:solidFill>
                  <a:schemeClr val="tx1"/>
                </a:solidFill>
                <a:latin typeface="ＭＳ Ｐゴシック" charset="-128"/>
                <a:ea typeface="ＭＳ Ｐゴシック" charset="-128"/>
              </a:rPr>
              <a:t>章 </a:t>
            </a:r>
            <a:r>
              <a:rPr lang="ja-JP" altLang="en-US" sz="2800" dirty="0" smtClean="0">
                <a:solidFill>
                  <a:srgbClr val="000000"/>
                </a:solidFill>
                <a:latin typeface="ＭＳ Ｐゴシック" charset="-128"/>
                <a:ea typeface="ＭＳ Ｐゴシック" charset="-128"/>
              </a:rPr>
              <a:t>市場経済と貨幣、金融</a:t>
            </a:r>
          </a:p>
        </p:txBody>
      </p:sp>
      <p:sp>
        <p:nvSpPr>
          <p:cNvPr id="4" name="スライド番号プレースホルダ 3"/>
          <p:cNvSpPr>
            <a:spLocks noGrp="1"/>
          </p:cNvSpPr>
          <p:nvPr>
            <p:ph type="sldNum" sz="quarter" idx="12"/>
          </p:nvPr>
        </p:nvSpPr>
        <p:spPr/>
        <p:txBody>
          <a:bodyPr/>
          <a:lstStyle/>
          <a:p>
            <a:pPr>
              <a:defRPr/>
            </a:pPr>
            <a:fld id="{92126590-B83A-42A1-99ED-0E53596D6473}" type="slidenum">
              <a:rPr lang="en-US" altLang="ja-JP" smtClean="0"/>
              <a:pPr>
                <a:defRPr/>
              </a:pPr>
              <a:t>1</a:t>
            </a:fld>
            <a:endParaRPr lang="en-US" altLang="ja-JP"/>
          </a:p>
        </p:txBody>
      </p:sp>
      <p:sp>
        <p:nvSpPr>
          <p:cNvPr id="3075" name="Rectangle 3"/>
          <p:cNvSpPr>
            <a:spLocks noGrp="1" noChangeArrowheads="1"/>
          </p:cNvSpPr>
          <p:nvPr>
            <p:ph type="subTitle" idx="4294967295"/>
          </p:nvPr>
        </p:nvSpPr>
        <p:spPr>
          <a:xfrm>
            <a:off x="500034" y="3786190"/>
            <a:ext cx="7858125" cy="2303463"/>
          </a:xfrm>
        </p:spPr>
        <p:txBody>
          <a:bodyPr/>
          <a:lstStyle/>
          <a:p>
            <a:pPr marL="0" indent="0" algn="r" eaLnBrk="1" hangingPunct="1">
              <a:lnSpc>
                <a:spcPct val="90000"/>
              </a:lnSpc>
              <a:buFont typeface="Wingdings" pitchFamily="2" charset="2"/>
              <a:buNone/>
            </a:pPr>
            <a:r>
              <a:rPr lang="en-US" altLang="ja-JP" sz="2400" b="1" dirty="0" err="1" smtClean="0">
                <a:solidFill>
                  <a:srgbClr val="000000"/>
                </a:solidFill>
                <a:latin typeface="Century" pitchFamily="18" charset="0"/>
                <a:ea typeface="HGSｺﾞｼｯｸM" pitchFamily="50" charset="-128"/>
                <a:cs typeface="Arial Unicode MS" pitchFamily="50" charset="-128"/>
              </a:rPr>
              <a:t>Naotsugu</a:t>
            </a:r>
            <a:r>
              <a:rPr lang="en-US" altLang="ja-JP" sz="2400" b="1" dirty="0" smtClean="0">
                <a:solidFill>
                  <a:srgbClr val="000000"/>
                </a:solidFill>
                <a:latin typeface="Century" pitchFamily="18" charset="0"/>
                <a:ea typeface="HGSｺﾞｼｯｸM" pitchFamily="50" charset="-128"/>
                <a:cs typeface="Arial Unicode MS" pitchFamily="50" charset="-128"/>
              </a:rPr>
              <a:t> HAYASHI </a:t>
            </a:r>
            <a:r>
              <a:rPr lang="ja-JP" altLang="en-US" sz="2400" b="1" dirty="0" smtClean="0">
                <a:solidFill>
                  <a:srgbClr val="000000"/>
                </a:solidFill>
                <a:latin typeface="Century" pitchFamily="18" charset="0"/>
                <a:ea typeface="HGSｺﾞｼｯｸM" pitchFamily="50" charset="-128"/>
                <a:cs typeface="Arial Unicode MS" pitchFamily="50" charset="-128"/>
              </a:rPr>
              <a:t>林 直嗣</a:t>
            </a:r>
          </a:p>
          <a:p>
            <a:pPr marL="0" indent="0" algn="r" eaLnBrk="1" hangingPunct="1">
              <a:lnSpc>
                <a:spcPct val="90000"/>
              </a:lnSpc>
              <a:buFont typeface="Wingdings" pitchFamily="2" charset="2"/>
              <a:buNone/>
            </a:pPr>
            <a:r>
              <a:rPr lang="en-US" altLang="ja-JP" sz="2400" b="1" dirty="0" smtClean="0">
                <a:solidFill>
                  <a:srgbClr val="000000"/>
                </a:solidFill>
                <a:latin typeface="Century" pitchFamily="18" charset="0"/>
                <a:ea typeface="HGSｺﾞｼｯｸM" pitchFamily="50" charset="-128"/>
                <a:cs typeface="Arial Unicode MS" pitchFamily="50" charset="-128"/>
              </a:rPr>
              <a:t>Professor of Economics </a:t>
            </a:r>
            <a:r>
              <a:rPr lang="ja-JP" altLang="en-US" sz="2400" b="1" dirty="0" smtClean="0">
                <a:solidFill>
                  <a:srgbClr val="000000"/>
                </a:solidFill>
                <a:latin typeface="Century" pitchFamily="18" charset="0"/>
                <a:ea typeface="HGSｺﾞｼｯｸM" pitchFamily="50" charset="-128"/>
                <a:cs typeface="Arial Unicode MS" pitchFamily="50" charset="-128"/>
              </a:rPr>
              <a:t>経済学教授</a:t>
            </a:r>
          </a:p>
          <a:p>
            <a:pPr marL="0" indent="0" algn="r" eaLnBrk="1" hangingPunct="1">
              <a:lnSpc>
                <a:spcPct val="90000"/>
              </a:lnSpc>
              <a:buFont typeface="Wingdings" pitchFamily="2" charset="2"/>
              <a:buNone/>
            </a:pPr>
            <a:r>
              <a:rPr lang="en-US" altLang="ja-JP" sz="2400" b="1" dirty="0" smtClean="0">
                <a:solidFill>
                  <a:srgbClr val="000000"/>
                </a:solidFill>
                <a:latin typeface="Century" pitchFamily="18" charset="0"/>
                <a:ea typeface="HGSｺﾞｼｯｸM" pitchFamily="50" charset="-128"/>
                <a:cs typeface="Arial Unicode MS" pitchFamily="50" charset="-128"/>
              </a:rPr>
              <a:t>Faculty of Business Administration </a:t>
            </a:r>
            <a:r>
              <a:rPr lang="ja-JP" altLang="en-US" sz="2400" b="1" dirty="0" smtClean="0">
                <a:solidFill>
                  <a:srgbClr val="000000"/>
                </a:solidFill>
                <a:latin typeface="Century" pitchFamily="18" charset="0"/>
                <a:ea typeface="HGSｺﾞｼｯｸM" pitchFamily="50" charset="-128"/>
                <a:cs typeface="Arial Unicode MS" pitchFamily="50" charset="-128"/>
              </a:rPr>
              <a:t>経営学部</a:t>
            </a:r>
          </a:p>
          <a:p>
            <a:pPr marL="0" indent="0" algn="r" eaLnBrk="1" hangingPunct="1">
              <a:lnSpc>
                <a:spcPct val="90000"/>
              </a:lnSpc>
              <a:buFont typeface="Wingdings" pitchFamily="2" charset="2"/>
              <a:buNone/>
            </a:pPr>
            <a:r>
              <a:rPr lang="en-US" altLang="ja-JP" sz="2400" b="1" dirty="0" err="1" smtClean="0">
                <a:solidFill>
                  <a:srgbClr val="000000"/>
                </a:solidFill>
                <a:latin typeface="Century" pitchFamily="18" charset="0"/>
                <a:ea typeface="HGSｺﾞｼｯｸM" pitchFamily="50" charset="-128"/>
                <a:cs typeface="Arial Unicode MS" pitchFamily="50" charset="-128"/>
              </a:rPr>
              <a:t>Hosei</a:t>
            </a:r>
            <a:r>
              <a:rPr lang="en-US" altLang="ja-JP" sz="2400" b="1" dirty="0" smtClean="0">
                <a:solidFill>
                  <a:srgbClr val="000000"/>
                </a:solidFill>
                <a:latin typeface="Century" pitchFamily="18" charset="0"/>
                <a:ea typeface="HGSｺﾞｼｯｸM" pitchFamily="50" charset="-128"/>
                <a:cs typeface="Arial Unicode MS" pitchFamily="50" charset="-128"/>
              </a:rPr>
              <a:t> University </a:t>
            </a:r>
            <a:r>
              <a:rPr lang="ja-JP" altLang="en-US" sz="2400" b="1" dirty="0" smtClean="0">
                <a:solidFill>
                  <a:srgbClr val="000000"/>
                </a:solidFill>
                <a:latin typeface="Century" pitchFamily="18" charset="0"/>
                <a:ea typeface="HGSｺﾞｼｯｸM" pitchFamily="50" charset="-128"/>
                <a:cs typeface="Arial Unicode MS" pitchFamily="50" charset="-128"/>
              </a:rPr>
              <a:t>法政大学</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85720" y="0"/>
            <a:ext cx="8748743" cy="548680"/>
          </a:xfrm>
        </p:spPr>
        <p:txBody>
          <a:bodyPr>
            <a:normAutofit fontScale="90000"/>
          </a:bodyPr>
          <a:lstStyle/>
          <a:p>
            <a:pPr eaLnBrk="1" hangingPunct="1"/>
            <a:r>
              <a:rPr lang="ja-JP" altLang="ja-JP" sz="3200" dirty="0" smtClean="0">
                <a:solidFill>
                  <a:srgbClr val="000000"/>
                </a:solidFill>
                <a:latin typeface="ＭＳ Ｐゴシック" charset="-128"/>
                <a:ea typeface="ＭＳ Ｐゴシック" charset="-128"/>
              </a:rPr>
              <a:t> </a:t>
            </a:r>
            <a:r>
              <a:rPr lang="ja-JP" sz="2800" dirty="0" smtClean="0">
                <a:solidFill>
                  <a:srgbClr val="000000"/>
                </a:solidFill>
                <a:latin typeface="ＭＳ Ｐゴシック" charset="-128"/>
                <a:ea typeface="ＭＳ Ｐゴシック" charset="-128"/>
              </a:rPr>
              <a:t>６．</a:t>
            </a:r>
            <a:r>
              <a:rPr lang="en-US" altLang="ja-JP" sz="2800" dirty="0" smtClean="0">
                <a:solidFill>
                  <a:srgbClr val="000000"/>
                </a:solidFill>
                <a:latin typeface="ＭＳ Ｐゴシック" charset="-128"/>
                <a:ea typeface="ＭＳ Ｐゴシック" charset="-128"/>
              </a:rPr>
              <a:t>Gresham’s Law</a:t>
            </a:r>
            <a:r>
              <a:rPr lang="ja-JP" altLang="en-US" sz="2800" dirty="0" smtClean="0">
                <a:solidFill>
                  <a:srgbClr val="000000"/>
                </a:solidFill>
                <a:latin typeface="ＭＳ Ｐゴシック" charset="-128"/>
                <a:ea typeface="ＭＳ Ｐゴシック" charset="-128"/>
              </a:rPr>
              <a:t>　グレシャムの法則</a:t>
            </a:r>
          </a:p>
        </p:txBody>
      </p:sp>
      <p:sp>
        <p:nvSpPr>
          <p:cNvPr id="11267" name="Rectangle 3"/>
          <p:cNvSpPr>
            <a:spLocks noGrp="1" noChangeArrowheads="1"/>
          </p:cNvSpPr>
          <p:nvPr>
            <p:ph idx="1"/>
          </p:nvPr>
        </p:nvSpPr>
        <p:spPr>
          <a:xfrm>
            <a:off x="0" y="620688"/>
            <a:ext cx="9023350" cy="6237313"/>
          </a:xfrm>
        </p:spPr>
        <p:txBody>
          <a:bodyPr>
            <a:noAutofit/>
          </a:bodyPr>
          <a:lstStyle/>
          <a:p>
            <a:pPr marL="533400" indent="-533400" eaLnBrk="1" hangingPunct="1">
              <a:lnSpc>
                <a:spcPct val="80000"/>
              </a:lnSpc>
              <a:buFont typeface="Wingdings" pitchFamily="2" charset="2"/>
              <a:buNone/>
            </a:pPr>
            <a:r>
              <a:rPr lang="ja-JP" sz="2200" dirty="0" smtClean="0">
                <a:solidFill>
                  <a:srgbClr val="000000"/>
                </a:solidFill>
                <a:latin typeface="Arial" pitchFamily="34" charset="0"/>
                <a:ea typeface="ＭＳ Ｐゴシック" charset="-128"/>
                <a:cs typeface="Arial" pitchFamily="34" charset="0"/>
              </a:rPr>
              <a:t>　</a:t>
            </a:r>
            <a:r>
              <a:rPr lang="en-US" altLang="ja-JP" sz="2000" dirty="0" smtClean="0">
                <a:solidFill>
                  <a:srgbClr val="000000"/>
                </a:solidFill>
                <a:latin typeface="Arial" pitchFamily="34" charset="0"/>
                <a:ea typeface="ＭＳ Ｐゴシック" charset="-128"/>
                <a:cs typeface="Arial" pitchFamily="34" charset="0"/>
              </a:rPr>
              <a:t>As a market economy and monetary economy developed, the volume of</a:t>
            </a:r>
          </a:p>
          <a:p>
            <a:pPr marL="533400" indent="-533400" eaLnBrk="1" hangingPunct="1">
              <a:lnSpc>
                <a:spcPct val="80000"/>
              </a:lnSpc>
              <a:buFont typeface="Wingdings" pitchFamily="2" charset="2"/>
              <a:buNone/>
            </a:pPr>
            <a:r>
              <a:rPr lang="ja-JP" altLang="en-US" sz="2000" dirty="0" smtClean="0">
                <a:solidFill>
                  <a:srgbClr val="000000"/>
                </a:solidFill>
                <a:latin typeface="Arial" pitchFamily="34" charset="0"/>
                <a:ea typeface="ＭＳ Ｐゴシック" charset="-128"/>
                <a:cs typeface="Arial" pitchFamily="34" charset="0"/>
              </a:rPr>
              <a:t>　</a:t>
            </a:r>
            <a:r>
              <a:rPr lang="en-US" altLang="ja-JP" sz="2000" dirty="0" smtClean="0">
                <a:solidFill>
                  <a:srgbClr val="000000"/>
                </a:solidFill>
                <a:latin typeface="Arial" pitchFamily="34" charset="0"/>
                <a:ea typeface="ＭＳ Ｐゴシック" charset="-128"/>
                <a:cs typeface="Arial" pitchFamily="34" charset="0"/>
              </a:rPr>
              <a:t>transactions increased and more and more money were required.</a:t>
            </a:r>
          </a:p>
          <a:p>
            <a:pPr marL="533400" indent="-533400" eaLnBrk="1" hangingPunct="1">
              <a:lnSpc>
                <a:spcPct val="80000"/>
              </a:lnSpc>
              <a:buFont typeface="Wingdings" pitchFamily="2" charset="2"/>
              <a:buNone/>
            </a:pPr>
            <a:r>
              <a:rPr lang="ja-JP" altLang="en-US" sz="2000" dirty="0" smtClean="0">
                <a:solidFill>
                  <a:srgbClr val="000000"/>
                </a:solidFill>
                <a:latin typeface="Arial" pitchFamily="34" charset="0"/>
                <a:ea typeface="ＭＳ Ｐゴシック" charset="-128"/>
                <a:cs typeface="Arial" pitchFamily="34" charset="0"/>
              </a:rPr>
              <a:t>市場経済や貨幣経済が発達するにつれて、取引量が増大し、一層の貨幣が必要となった</a:t>
            </a:r>
          </a:p>
          <a:p>
            <a:pPr marL="533400" indent="-533400" eaLnBrk="1" hangingPunct="1">
              <a:lnSpc>
                <a:spcPct val="80000"/>
              </a:lnSpc>
              <a:buFont typeface="Wingdings" pitchFamily="2" charset="2"/>
              <a:buNone/>
            </a:pPr>
            <a:r>
              <a:rPr lang="ja-JP" sz="2000" dirty="0" smtClean="0">
                <a:solidFill>
                  <a:srgbClr val="000000"/>
                </a:solidFill>
                <a:latin typeface="Arial" pitchFamily="34" charset="0"/>
                <a:ea typeface="ＭＳ Ｐゴシック" charset="-128"/>
                <a:cs typeface="Arial" pitchFamily="34" charset="0"/>
              </a:rPr>
              <a:t>⇒</a:t>
            </a:r>
            <a:r>
              <a:rPr lang="en-US" altLang="ja-JP" sz="2000" dirty="0" smtClean="0">
                <a:solidFill>
                  <a:srgbClr val="000000"/>
                </a:solidFill>
                <a:latin typeface="Arial" pitchFamily="34" charset="0"/>
                <a:ea typeface="ＭＳ Ｐゴシック" charset="-128"/>
                <a:cs typeface="Arial" pitchFamily="34" charset="0"/>
              </a:rPr>
              <a:t>false money were made and circulated privately.</a:t>
            </a:r>
          </a:p>
          <a:p>
            <a:pPr marL="533400" indent="-533400" eaLnBrk="1" hangingPunct="1">
              <a:lnSpc>
                <a:spcPct val="80000"/>
              </a:lnSpc>
              <a:buFont typeface="Wingdings" pitchFamily="2" charset="2"/>
              <a:buNone/>
            </a:pPr>
            <a:r>
              <a:rPr lang="ja-JP" altLang="en-US" sz="2000" dirty="0" smtClean="0">
                <a:solidFill>
                  <a:srgbClr val="000000"/>
                </a:solidFill>
                <a:latin typeface="Arial" pitchFamily="34" charset="0"/>
                <a:ea typeface="ＭＳ Ｐゴシック" charset="-128"/>
                <a:cs typeface="Arial" pitchFamily="34" charset="0"/>
              </a:rPr>
              <a:t>　民間では偽金が製造され、流通した</a:t>
            </a:r>
            <a:endParaRPr lang="ja-JP" sz="2000" dirty="0" smtClean="0">
              <a:latin typeface="Arial" pitchFamily="34" charset="0"/>
              <a:ea typeface="ＭＳ Ｐゴシック" charset="-128"/>
              <a:cs typeface="Arial" pitchFamily="34" charset="0"/>
            </a:endParaRPr>
          </a:p>
          <a:p>
            <a:pPr marL="533400" indent="-533400" eaLnBrk="1" hangingPunct="1">
              <a:lnSpc>
                <a:spcPct val="80000"/>
              </a:lnSpc>
              <a:buFont typeface="Wingdings" pitchFamily="2" charset="2"/>
              <a:buNone/>
            </a:pPr>
            <a:r>
              <a:rPr lang="ja-JP" altLang="ja-JP" sz="2000" dirty="0" smtClean="0">
                <a:solidFill>
                  <a:srgbClr val="000000"/>
                </a:solidFill>
                <a:latin typeface="Arial" pitchFamily="34" charset="0"/>
                <a:ea typeface="ＭＳ Ｐゴシック" charset="-128"/>
                <a:cs typeface="Arial" pitchFamily="34" charset="0"/>
              </a:rPr>
              <a:t>⇒</a:t>
            </a:r>
            <a:r>
              <a:rPr lang="en-US" altLang="ja-JP" sz="2000" dirty="0" smtClean="0">
                <a:solidFill>
                  <a:srgbClr val="000000"/>
                </a:solidFill>
                <a:latin typeface="Arial" pitchFamily="34" charset="0"/>
                <a:ea typeface="ＭＳ Ｐゴシック" charset="-128"/>
                <a:cs typeface="Arial" pitchFamily="34" charset="0"/>
              </a:rPr>
              <a:t>A state decided to monopoly </a:t>
            </a:r>
            <a:r>
              <a:rPr lang="en-US" altLang="ja-JP" sz="2000" dirty="0" smtClean="0">
                <a:solidFill>
                  <a:schemeClr val="hlink"/>
                </a:solidFill>
                <a:latin typeface="Arial" pitchFamily="34" charset="0"/>
                <a:ea typeface="ＭＳ Ｐゴシック" charset="-128"/>
                <a:cs typeface="Arial" pitchFamily="34" charset="0"/>
              </a:rPr>
              <a:t>the mintage right</a:t>
            </a:r>
            <a:endParaRPr lang="ja-JP" altLang="ja-JP" sz="2000" dirty="0" smtClean="0">
              <a:latin typeface="Arial" pitchFamily="34" charset="0"/>
              <a:ea typeface="ＭＳ Ｐゴシック" charset="-128"/>
              <a:cs typeface="Arial" pitchFamily="34" charset="0"/>
            </a:endParaRPr>
          </a:p>
          <a:p>
            <a:pPr marL="533400" indent="-533400" eaLnBrk="1" hangingPunct="1">
              <a:lnSpc>
                <a:spcPct val="80000"/>
              </a:lnSpc>
              <a:buFont typeface="Wingdings" pitchFamily="2" charset="2"/>
              <a:buNone/>
            </a:pPr>
            <a:r>
              <a:rPr lang="ja-JP" sz="2000" dirty="0" smtClean="0">
                <a:solidFill>
                  <a:srgbClr val="000000"/>
                </a:solidFill>
                <a:latin typeface="Arial" pitchFamily="34" charset="0"/>
                <a:ea typeface="ＭＳ Ｐゴシック" charset="-128"/>
                <a:cs typeface="Arial" pitchFamily="34" charset="0"/>
              </a:rPr>
              <a:t>　　国家は</a:t>
            </a:r>
            <a:r>
              <a:rPr lang="ja-JP" sz="2000" dirty="0" smtClean="0">
                <a:solidFill>
                  <a:schemeClr val="hlink"/>
                </a:solidFill>
                <a:latin typeface="Arial" pitchFamily="34" charset="0"/>
                <a:ea typeface="ＭＳ Ｐゴシック" charset="-128"/>
                <a:cs typeface="Arial" pitchFamily="34" charset="0"/>
              </a:rPr>
              <a:t>造幣権</a:t>
            </a:r>
            <a:r>
              <a:rPr lang="ja-JP" sz="2000" dirty="0" smtClean="0">
                <a:solidFill>
                  <a:srgbClr val="000000"/>
                </a:solidFill>
                <a:latin typeface="Arial" pitchFamily="34" charset="0"/>
                <a:ea typeface="ＭＳ Ｐゴシック" charset="-128"/>
                <a:cs typeface="Arial" pitchFamily="34" charset="0"/>
              </a:rPr>
              <a:t>の独占を決定</a:t>
            </a:r>
            <a:endParaRPr lang="ja-JP" altLang="en-US" sz="2000" dirty="0" smtClean="0">
              <a:solidFill>
                <a:srgbClr val="000000"/>
              </a:solidFill>
              <a:latin typeface="Arial" pitchFamily="34" charset="0"/>
              <a:ea typeface="ＭＳ Ｐゴシック" charset="-128"/>
              <a:cs typeface="Arial" pitchFamily="34" charset="0"/>
            </a:endParaRPr>
          </a:p>
          <a:p>
            <a:pPr marL="533400" indent="-533400" eaLnBrk="1" hangingPunct="1">
              <a:lnSpc>
                <a:spcPct val="80000"/>
              </a:lnSpc>
              <a:buFont typeface="Wingdings" pitchFamily="2" charset="2"/>
              <a:buNone/>
            </a:pPr>
            <a:r>
              <a:rPr lang="ja-JP" sz="2000" dirty="0" smtClean="0">
                <a:solidFill>
                  <a:srgbClr val="000000"/>
                </a:solidFill>
                <a:latin typeface="Arial" pitchFamily="34" charset="0"/>
                <a:ea typeface="ＭＳ Ｐゴシック" charset="-128"/>
                <a:cs typeface="Arial" pitchFamily="34" charset="0"/>
              </a:rPr>
              <a:t>⇒</a:t>
            </a:r>
            <a:r>
              <a:rPr lang="en-US" altLang="ja-JP" sz="2000" dirty="0" smtClean="0">
                <a:solidFill>
                  <a:srgbClr val="000000"/>
                </a:solidFill>
                <a:latin typeface="Arial" pitchFamily="34" charset="0"/>
                <a:ea typeface="ＭＳ Ｐゴシック" charset="-128"/>
                <a:cs typeface="Arial" pitchFamily="34" charset="0"/>
              </a:rPr>
              <a:t>A state cannot help decreasing the amount of silver or gold contained in</a:t>
            </a:r>
          </a:p>
          <a:p>
            <a:pPr marL="533400" indent="-533400" eaLnBrk="1" hangingPunct="1">
              <a:lnSpc>
                <a:spcPct val="80000"/>
              </a:lnSpc>
              <a:buFont typeface="Wingdings" pitchFamily="2" charset="2"/>
              <a:buNone/>
            </a:pPr>
            <a:r>
              <a:rPr lang="en-US" altLang="ja-JP" sz="2000" dirty="0" smtClean="0">
                <a:solidFill>
                  <a:srgbClr val="000000"/>
                </a:solidFill>
                <a:latin typeface="Arial" pitchFamily="34" charset="0"/>
                <a:ea typeface="ＭＳ Ｐゴシック" charset="-128"/>
                <a:cs typeface="Arial" pitchFamily="34" charset="0"/>
              </a:rPr>
              <a:t>metallic money and thus worsening the quality </a:t>
            </a:r>
            <a:r>
              <a:rPr lang="en-US" altLang="ja-JP" sz="2000" dirty="0" smtClean="0">
                <a:solidFill>
                  <a:srgbClr val="000000"/>
                </a:solidFill>
                <a:latin typeface="Arial" pitchFamily="34" charset="0"/>
                <a:ea typeface="ＭＳ Ｐゴシック" charset="-128"/>
                <a:cs typeface="Arial" pitchFamily="34" charset="0"/>
              </a:rPr>
              <a:t>and quantity of </a:t>
            </a:r>
            <a:r>
              <a:rPr lang="en-US" altLang="ja-JP" sz="2000" dirty="0" smtClean="0">
                <a:solidFill>
                  <a:srgbClr val="000000"/>
                </a:solidFill>
                <a:latin typeface="Arial" pitchFamily="34" charset="0"/>
                <a:ea typeface="ＭＳ Ｐゴシック" charset="-128"/>
                <a:cs typeface="Arial" pitchFamily="34" charset="0"/>
              </a:rPr>
              <a:t>metallic money in order to satisfy the increased demand for money </a:t>
            </a:r>
          </a:p>
          <a:p>
            <a:pPr marL="533400" indent="-533400" eaLnBrk="1" hangingPunct="1">
              <a:lnSpc>
                <a:spcPct val="80000"/>
              </a:lnSpc>
              <a:buFont typeface="Wingdings" pitchFamily="2" charset="2"/>
              <a:buNone/>
            </a:pPr>
            <a:r>
              <a:rPr lang="ja-JP" altLang="en-US" sz="2000" dirty="0" smtClean="0">
                <a:solidFill>
                  <a:srgbClr val="000000"/>
                </a:solidFill>
                <a:latin typeface="Arial" pitchFamily="34" charset="0"/>
                <a:ea typeface="ＭＳ Ｐゴシック" charset="-128"/>
                <a:cs typeface="Arial" pitchFamily="34" charset="0"/>
              </a:rPr>
              <a:t>増大する貨幣需要を満たすため、国家は金属貨幣に</a:t>
            </a:r>
            <a:endParaRPr lang="en-US" altLang="ja-JP" sz="2000" dirty="0" smtClean="0">
              <a:solidFill>
                <a:srgbClr val="000000"/>
              </a:solidFill>
              <a:latin typeface="Arial" pitchFamily="34" charset="0"/>
              <a:ea typeface="ＭＳ Ｐゴシック" charset="-128"/>
              <a:cs typeface="Arial" pitchFamily="34" charset="0"/>
            </a:endParaRPr>
          </a:p>
          <a:p>
            <a:pPr marL="533400" indent="-533400" eaLnBrk="1" hangingPunct="1">
              <a:lnSpc>
                <a:spcPct val="80000"/>
              </a:lnSpc>
              <a:buFont typeface="Wingdings" pitchFamily="2" charset="2"/>
              <a:buNone/>
            </a:pPr>
            <a:r>
              <a:rPr lang="ja-JP" altLang="en-US" sz="2000" dirty="0" smtClean="0">
                <a:solidFill>
                  <a:srgbClr val="000000"/>
                </a:solidFill>
                <a:latin typeface="Arial" pitchFamily="34" charset="0"/>
                <a:ea typeface="ＭＳ Ｐゴシック" charset="-128"/>
                <a:cs typeface="Arial" pitchFamily="34" charset="0"/>
              </a:rPr>
              <a:t>含まれる銀や金の量を減らし、品位と量目を悪化させ</a:t>
            </a:r>
            <a:endParaRPr lang="en-US" altLang="ja-JP" sz="2000" dirty="0" smtClean="0">
              <a:solidFill>
                <a:srgbClr val="000000"/>
              </a:solidFill>
              <a:latin typeface="Arial" pitchFamily="34" charset="0"/>
              <a:ea typeface="ＭＳ Ｐゴシック" charset="-128"/>
              <a:cs typeface="Arial" pitchFamily="34" charset="0"/>
            </a:endParaRPr>
          </a:p>
          <a:p>
            <a:pPr marL="533400" indent="-533400" eaLnBrk="1" hangingPunct="1">
              <a:lnSpc>
                <a:spcPct val="80000"/>
              </a:lnSpc>
              <a:buFont typeface="Wingdings" pitchFamily="2" charset="2"/>
              <a:buNone/>
            </a:pPr>
            <a:r>
              <a:rPr lang="ja-JP" altLang="en-US" sz="2000" dirty="0" err="1" smtClean="0">
                <a:solidFill>
                  <a:srgbClr val="000000"/>
                </a:solidFill>
                <a:latin typeface="Arial" pitchFamily="34" charset="0"/>
                <a:ea typeface="ＭＳ Ｐゴシック" charset="-128"/>
                <a:cs typeface="Arial" pitchFamily="34" charset="0"/>
              </a:rPr>
              <a:t>ざるを</a:t>
            </a:r>
            <a:r>
              <a:rPr lang="ja-JP" altLang="en-US" sz="2000" dirty="0" smtClean="0">
                <a:solidFill>
                  <a:srgbClr val="000000"/>
                </a:solidFill>
                <a:latin typeface="Arial" pitchFamily="34" charset="0"/>
                <a:ea typeface="ＭＳ Ｐゴシック" charset="-128"/>
                <a:cs typeface="Arial" pitchFamily="34" charset="0"/>
              </a:rPr>
              <a:t>得なかった</a:t>
            </a:r>
            <a:endParaRPr lang="ja-JP" sz="2000" dirty="0" smtClean="0">
              <a:latin typeface="Arial" pitchFamily="34" charset="0"/>
              <a:ea typeface="ＭＳ Ｐゴシック" charset="-128"/>
              <a:cs typeface="Arial" pitchFamily="34" charset="0"/>
            </a:endParaRPr>
          </a:p>
          <a:p>
            <a:pPr marL="533400" indent="-533400" eaLnBrk="1" hangingPunct="1">
              <a:lnSpc>
                <a:spcPct val="80000"/>
              </a:lnSpc>
              <a:buFont typeface="Wingdings" pitchFamily="2" charset="2"/>
              <a:buNone/>
            </a:pPr>
            <a:r>
              <a:rPr lang="en-US" altLang="ja-JP" sz="2000" dirty="0" smtClean="0">
                <a:solidFill>
                  <a:srgbClr val="000000"/>
                </a:solidFill>
                <a:latin typeface="Arial" pitchFamily="34" charset="0"/>
                <a:ea typeface="ＭＳ Ｐゴシック" charset="-128"/>
                <a:cs typeface="Arial" pitchFamily="34" charset="0"/>
              </a:rPr>
              <a:t>…</a:t>
            </a:r>
            <a:r>
              <a:rPr lang="en-US" altLang="ja-JP" sz="2000" dirty="0" smtClean="0">
                <a:latin typeface="Arial" pitchFamily="34" charset="0"/>
                <a:cs typeface="Arial" pitchFamily="34" charset="0"/>
              </a:rPr>
              <a:t>“Bad money drives out good” …</a:t>
            </a:r>
            <a:r>
              <a:rPr lang="en-US" altLang="ja-JP" sz="2000" dirty="0" smtClean="0">
                <a:solidFill>
                  <a:schemeClr val="hlink"/>
                </a:solidFill>
                <a:latin typeface="Arial" pitchFamily="34" charset="0"/>
                <a:ea typeface="ＭＳ Ｐゴシック" charset="-128"/>
                <a:cs typeface="Arial" pitchFamily="34" charset="0"/>
              </a:rPr>
              <a:t>Gresham’s Law</a:t>
            </a:r>
            <a:endParaRPr lang="ja-JP" altLang="ja-JP" sz="2000" dirty="0" smtClean="0">
              <a:latin typeface="Arial" pitchFamily="34" charset="0"/>
              <a:ea typeface="ＭＳ Ｐゴシック" charset="-128"/>
              <a:cs typeface="Arial" pitchFamily="34" charset="0"/>
            </a:endParaRPr>
          </a:p>
          <a:p>
            <a:pPr marL="533400" indent="-533400" eaLnBrk="1" hangingPunct="1">
              <a:lnSpc>
                <a:spcPct val="80000"/>
              </a:lnSpc>
              <a:buFont typeface="Wingdings" pitchFamily="2" charset="2"/>
              <a:buNone/>
            </a:pPr>
            <a:r>
              <a:rPr lang="ja-JP" sz="2000" dirty="0" smtClean="0">
                <a:solidFill>
                  <a:srgbClr val="000000"/>
                </a:solidFill>
                <a:latin typeface="Arial" pitchFamily="34" charset="0"/>
                <a:ea typeface="ＭＳ Ｐゴシック" charset="-128"/>
                <a:cs typeface="Arial" pitchFamily="34" charset="0"/>
              </a:rPr>
              <a:t>　悪貨は良貨を駆逐する</a:t>
            </a:r>
            <a:r>
              <a:rPr lang="ja-JP" altLang="ja-JP" sz="2000" dirty="0" smtClean="0">
                <a:solidFill>
                  <a:srgbClr val="000000"/>
                </a:solidFill>
                <a:latin typeface="Arial" pitchFamily="34" charset="0"/>
                <a:ea typeface="ＭＳ Ｐゴシック" charset="-128"/>
                <a:cs typeface="Arial" pitchFamily="34" charset="0"/>
              </a:rPr>
              <a:t>…</a:t>
            </a:r>
            <a:r>
              <a:rPr lang="ja-JP" sz="2000" dirty="0" smtClean="0">
                <a:solidFill>
                  <a:schemeClr val="hlink"/>
                </a:solidFill>
                <a:latin typeface="Arial" pitchFamily="34" charset="0"/>
                <a:ea typeface="ＭＳ Ｐゴシック" charset="-128"/>
                <a:cs typeface="Arial" pitchFamily="34" charset="0"/>
              </a:rPr>
              <a:t>グレシャムの法則</a:t>
            </a:r>
            <a:r>
              <a:rPr lang="ja-JP" altLang="en-US" sz="2000" dirty="0" smtClean="0">
                <a:solidFill>
                  <a:schemeClr val="hlink"/>
                </a:solidFill>
                <a:latin typeface="Arial" pitchFamily="34" charset="0"/>
                <a:ea typeface="ＭＳ Ｐゴシック" charset="-128"/>
                <a:cs typeface="Arial" pitchFamily="34" charset="0"/>
              </a:rPr>
              <a:t>　</a:t>
            </a:r>
            <a:endParaRPr lang="en-US" altLang="ja-JP" sz="2000" dirty="0" smtClean="0">
              <a:solidFill>
                <a:schemeClr val="hlink"/>
              </a:solidFill>
              <a:latin typeface="Arial" pitchFamily="34" charset="0"/>
              <a:ea typeface="ＭＳ Ｐゴシック" charset="-128"/>
              <a:cs typeface="Arial" pitchFamily="34" charset="0"/>
            </a:endParaRPr>
          </a:p>
          <a:p>
            <a:pPr marL="533400" indent="-533400">
              <a:lnSpc>
                <a:spcPct val="80000"/>
              </a:lnSpc>
              <a:buNone/>
            </a:pPr>
            <a:r>
              <a:rPr lang="en-US" altLang="ja-JP" sz="2000" dirty="0" smtClean="0">
                <a:solidFill>
                  <a:srgbClr val="000000"/>
                </a:solidFill>
                <a:latin typeface="Arial" pitchFamily="34" charset="0"/>
                <a:ea typeface="ＭＳ Ｐゴシック" charset="-128"/>
                <a:cs typeface="Arial" pitchFamily="34" charset="0"/>
              </a:rPr>
              <a:t>Thomas Gresham, Royal financier for Elizabeth Ⅰ,</a:t>
            </a:r>
          </a:p>
          <a:p>
            <a:pPr marL="533400" indent="-533400">
              <a:lnSpc>
                <a:spcPct val="80000"/>
              </a:lnSpc>
              <a:buNone/>
            </a:pPr>
            <a:r>
              <a:rPr lang="en-US" altLang="ja-JP" sz="2000" dirty="0" smtClean="0">
                <a:solidFill>
                  <a:srgbClr val="000000"/>
                </a:solidFill>
                <a:latin typeface="Arial" pitchFamily="34" charset="0"/>
                <a:ea typeface="ＭＳ Ｐゴシック" charset="-128"/>
                <a:cs typeface="Arial" pitchFamily="34" charset="0"/>
              </a:rPr>
              <a:t>Royal Exchange, Gresham College </a:t>
            </a:r>
            <a:r>
              <a:rPr lang="ja-JP" altLang="en-US" sz="2000" dirty="0" smtClean="0">
                <a:solidFill>
                  <a:schemeClr val="hlink"/>
                </a:solidFill>
                <a:latin typeface="Arial" pitchFamily="34" charset="0"/>
                <a:ea typeface="ＭＳ Ｐゴシック" charset="-128"/>
                <a:cs typeface="Arial" pitchFamily="34" charset="0"/>
              </a:rPr>
              <a:t>　　　　　　</a:t>
            </a:r>
            <a:endParaRPr lang="ja-JP" sz="2000" dirty="0" smtClean="0">
              <a:solidFill>
                <a:schemeClr val="hlink"/>
              </a:solidFill>
              <a:latin typeface="Arial" pitchFamily="34" charset="0"/>
              <a:ea typeface="ＭＳ Ｐゴシック" charset="-128"/>
              <a:cs typeface="Arial" pitchFamily="34" charset="0"/>
            </a:endParaRP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10</a:t>
            </a:fld>
            <a:endParaRPr lang="en-US" altLang="ja-JP"/>
          </a:p>
        </p:txBody>
      </p:sp>
      <p:pic>
        <p:nvPicPr>
          <p:cNvPr id="5" name="Picture 2"/>
          <p:cNvPicPr>
            <a:picLocks noChangeAspect="1" noChangeArrowheads="1"/>
          </p:cNvPicPr>
          <p:nvPr/>
        </p:nvPicPr>
        <p:blipFill>
          <a:blip r:embed="rId2" cstate="print"/>
          <a:srcRect/>
          <a:stretch>
            <a:fillRect/>
          </a:stretch>
        </p:blipFill>
        <p:spPr bwMode="auto">
          <a:xfrm>
            <a:off x="6444208" y="3659597"/>
            <a:ext cx="2699792" cy="319840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3" y="142853"/>
            <a:ext cx="8136904" cy="928694"/>
          </a:xfrm>
        </p:spPr>
        <p:txBody>
          <a:bodyPr>
            <a:normAutofit fontScale="90000"/>
          </a:bodyPr>
          <a:lstStyle/>
          <a:p>
            <a:pPr eaLnBrk="1" hangingPunct="1"/>
            <a:r>
              <a:rPr lang="ja-JP" sz="2800" dirty="0" smtClean="0">
                <a:solidFill>
                  <a:srgbClr val="000000"/>
                </a:solidFill>
                <a:latin typeface="ＭＳ Ｐゴシック" charset="-128"/>
                <a:ea typeface="ＭＳ Ｐゴシック" charset="-128"/>
              </a:rPr>
              <a:t>７．</a:t>
            </a:r>
            <a:r>
              <a:rPr lang="en-US" altLang="ja-JP" sz="2800" dirty="0" smtClean="0">
                <a:solidFill>
                  <a:srgbClr val="000000"/>
                </a:solidFill>
                <a:latin typeface="ＭＳ Ｐゴシック" charset="-128"/>
                <a:ea typeface="ＭＳ Ｐゴシック" charset="-128"/>
              </a:rPr>
              <a:t>Development of Credit Money</a:t>
            </a:r>
            <a:br>
              <a:rPr lang="en-US" altLang="ja-JP" sz="2800" dirty="0" smtClean="0">
                <a:solidFill>
                  <a:srgbClr val="000000"/>
                </a:solidFill>
                <a:latin typeface="ＭＳ Ｐゴシック" charset="-128"/>
                <a:ea typeface="ＭＳ Ｐゴシック" charset="-128"/>
              </a:rPr>
            </a:br>
            <a:r>
              <a:rPr lang="ja-JP" altLang="en-US" sz="2800" dirty="0" smtClean="0">
                <a:solidFill>
                  <a:srgbClr val="000000"/>
                </a:solidFill>
                <a:latin typeface="ＭＳ Ｐゴシック" charset="-128"/>
                <a:ea typeface="ＭＳ Ｐゴシック" charset="-128"/>
              </a:rPr>
              <a:t>　　信用貨幣の発達</a:t>
            </a:r>
            <a:endParaRPr lang="ja-JP" altLang="en-US" sz="2800" dirty="0" smtClean="0">
              <a:latin typeface="ＭＳ Ｐゴシック" charset="-128"/>
              <a:ea typeface="ＭＳ Ｐゴシック" charset="-128"/>
            </a:endParaRPr>
          </a:p>
        </p:txBody>
      </p:sp>
      <p:sp>
        <p:nvSpPr>
          <p:cNvPr id="12291" name="Rectangle 3"/>
          <p:cNvSpPr>
            <a:spLocks noGrp="1" noChangeArrowheads="1"/>
          </p:cNvSpPr>
          <p:nvPr>
            <p:ph idx="1"/>
          </p:nvPr>
        </p:nvSpPr>
        <p:spPr>
          <a:xfrm>
            <a:off x="142844" y="1071547"/>
            <a:ext cx="8880506" cy="5526104"/>
          </a:xfrm>
        </p:spPr>
        <p:txBody>
          <a:bodyPr>
            <a:noAutofit/>
          </a:bodyPr>
          <a:lstStyle/>
          <a:p>
            <a:pPr marL="533400" indent="-533400" eaLnBrk="1" hangingPunct="1">
              <a:lnSpc>
                <a:spcPct val="120000"/>
              </a:lnSpc>
              <a:buFont typeface="Wingdings" pitchFamily="2" charset="2"/>
              <a:buNone/>
            </a:pPr>
            <a:r>
              <a:rPr lang="en-US" altLang="ja-JP" sz="1800" dirty="0" smtClean="0">
                <a:solidFill>
                  <a:srgbClr val="000000"/>
                </a:solidFill>
                <a:latin typeface="Arial" pitchFamily="34" charset="0"/>
                <a:ea typeface="ＭＳ Ｐゴシック" charset="-128"/>
                <a:cs typeface="Arial" pitchFamily="34" charset="0"/>
              </a:rPr>
              <a:t>Coined metallic money is inconvenient for the transactions of expensive amount, because too many pieces of money is required.</a:t>
            </a:r>
            <a:r>
              <a:rPr lang="ja-JP" altLang="en-US" sz="1800" dirty="0" smtClean="0">
                <a:solidFill>
                  <a:srgbClr val="000000"/>
                </a:solidFill>
                <a:latin typeface="Arial" pitchFamily="34" charset="0"/>
                <a:ea typeface="ＭＳ Ｐゴシック" charset="-128"/>
                <a:cs typeface="Arial" pitchFamily="34" charset="0"/>
              </a:rPr>
              <a:t>高額の取引では金属貨幣は多量に必要なるので不便であった</a:t>
            </a:r>
          </a:p>
          <a:p>
            <a:pPr marL="533400" indent="-533400" eaLnBrk="1" hangingPunct="1">
              <a:lnSpc>
                <a:spcPct val="120000"/>
              </a:lnSpc>
              <a:buFont typeface="Wingdings" pitchFamily="2" charset="2"/>
              <a:buNone/>
            </a:pPr>
            <a:r>
              <a:rPr lang="en-US" altLang="ja-JP" sz="1800" dirty="0" smtClean="0">
                <a:solidFill>
                  <a:srgbClr val="000000"/>
                </a:solidFill>
                <a:latin typeface="Arial" pitchFamily="34" charset="0"/>
                <a:ea typeface="ＭＳ Ｐゴシック" charset="-128"/>
                <a:cs typeface="Arial" pitchFamily="34" charset="0"/>
              </a:rPr>
              <a:t> As technology of paper making and printing by Gutenberg in1445 developed,</a:t>
            </a:r>
          </a:p>
          <a:p>
            <a:pPr marL="533400" indent="-533400" eaLnBrk="1" hangingPunct="1">
              <a:lnSpc>
                <a:spcPct val="120000"/>
              </a:lnSpc>
              <a:buFont typeface="Wingdings" pitchFamily="2" charset="2"/>
              <a:buNone/>
            </a:pPr>
            <a:r>
              <a:rPr lang="ja-JP" sz="1800" dirty="0" smtClean="0">
                <a:latin typeface="Arial" pitchFamily="34" charset="0"/>
                <a:ea typeface="ＭＳ Ｐゴシック" charset="-128"/>
                <a:cs typeface="Arial" pitchFamily="34" charset="0"/>
              </a:rPr>
              <a:t>製紙技術や</a:t>
            </a:r>
            <a:r>
              <a:rPr lang="ja-JP" altLang="ja-JP" sz="1800" dirty="0" smtClean="0">
                <a:latin typeface="Arial" pitchFamily="34" charset="0"/>
                <a:ea typeface="ＭＳ Ｐゴシック" charset="-128"/>
                <a:cs typeface="Arial" pitchFamily="34" charset="0"/>
              </a:rPr>
              <a:t>1445</a:t>
            </a:r>
            <a:r>
              <a:rPr lang="ja-JP" sz="1800" dirty="0" smtClean="0">
                <a:latin typeface="Arial" pitchFamily="34" charset="0"/>
                <a:ea typeface="ＭＳ Ｐゴシック" charset="-128"/>
                <a:cs typeface="Arial" pitchFamily="34" charset="0"/>
              </a:rPr>
              <a:t>年にグーテンベルグによる印刷技術が開発されると</a:t>
            </a:r>
            <a:endParaRPr lang="ja-JP" altLang="ja-JP" sz="1800" dirty="0" smtClean="0">
              <a:latin typeface="Arial" pitchFamily="34" charset="0"/>
              <a:ea typeface="ＭＳ Ｐゴシック" charset="-128"/>
              <a:cs typeface="Arial" pitchFamily="34" charset="0"/>
            </a:endParaRPr>
          </a:p>
          <a:p>
            <a:pPr marL="533400" indent="-533400" eaLnBrk="1" hangingPunct="1">
              <a:lnSpc>
                <a:spcPct val="120000"/>
              </a:lnSpc>
              <a:buFont typeface="Wingdings" pitchFamily="2" charset="2"/>
              <a:buNone/>
            </a:pPr>
            <a:r>
              <a:rPr lang="ja-JP" altLang="ja-JP" sz="1800" dirty="0" smtClean="0">
                <a:solidFill>
                  <a:srgbClr val="000000"/>
                </a:solidFill>
                <a:latin typeface="Arial" pitchFamily="34" charset="0"/>
                <a:ea typeface="ＭＳ Ｐゴシック" charset="-128"/>
                <a:cs typeface="Arial" pitchFamily="34" charset="0"/>
              </a:rPr>
              <a:t>⇒</a:t>
            </a:r>
            <a:r>
              <a:rPr lang="en-US" altLang="ja-JP" sz="1800" dirty="0" smtClean="0">
                <a:solidFill>
                  <a:schemeClr val="hlink"/>
                </a:solidFill>
                <a:latin typeface="Arial" pitchFamily="34" charset="0"/>
                <a:ea typeface="ＭＳ Ｐゴシック" charset="-128"/>
                <a:cs typeface="Arial" pitchFamily="34" charset="0"/>
              </a:rPr>
              <a:t>Paper Money </a:t>
            </a:r>
            <a:r>
              <a:rPr lang="ja-JP" altLang="en-US" sz="1800" dirty="0" smtClean="0">
                <a:solidFill>
                  <a:schemeClr val="hlink"/>
                </a:solidFill>
                <a:latin typeface="Arial" pitchFamily="34" charset="0"/>
                <a:ea typeface="ＭＳ Ｐゴシック" charset="-128"/>
                <a:cs typeface="Arial" pitchFamily="34" charset="0"/>
              </a:rPr>
              <a:t>紙幣</a:t>
            </a:r>
            <a:endParaRPr lang="en-US" altLang="ja-JP" sz="1800" dirty="0" smtClean="0">
              <a:solidFill>
                <a:schemeClr val="hlink"/>
              </a:solidFill>
              <a:latin typeface="Arial" pitchFamily="34" charset="0"/>
              <a:ea typeface="ＭＳ Ｐゴシック" charset="-128"/>
              <a:cs typeface="Arial" pitchFamily="34" charset="0"/>
            </a:endParaRPr>
          </a:p>
          <a:p>
            <a:pPr marL="533400" indent="-533400" eaLnBrk="1" hangingPunct="1">
              <a:lnSpc>
                <a:spcPct val="120000"/>
              </a:lnSpc>
              <a:buFont typeface="Wingdings" pitchFamily="2" charset="2"/>
              <a:buNone/>
            </a:pPr>
            <a:r>
              <a:rPr lang="en-US" altLang="ja-JP" sz="1800" dirty="0" smtClean="0">
                <a:solidFill>
                  <a:srgbClr val="000000"/>
                </a:solidFill>
                <a:latin typeface="Arial" pitchFamily="34" charset="0"/>
                <a:ea typeface="ＭＳ Ｐゴシック" charset="-128"/>
                <a:cs typeface="Arial" pitchFamily="34" charset="0"/>
              </a:rPr>
              <a:t>…the face value </a:t>
            </a:r>
            <a:r>
              <a:rPr lang="ja-JP" altLang="en-US" sz="1800" dirty="0" smtClean="0">
                <a:solidFill>
                  <a:srgbClr val="000000"/>
                </a:solidFill>
                <a:latin typeface="Arial" pitchFamily="34" charset="0"/>
                <a:ea typeface="ＭＳ Ｐゴシック" charset="-128"/>
                <a:cs typeface="Arial" pitchFamily="34" charset="0"/>
              </a:rPr>
              <a:t>額面価値</a:t>
            </a:r>
            <a:r>
              <a:rPr lang="ja-JP" sz="1800" dirty="0" smtClean="0">
                <a:solidFill>
                  <a:srgbClr val="000000"/>
                </a:solidFill>
                <a:latin typeface="Arial" pitchFamily="34" charset="0"/>
                <a:ea typeface="ＭＳ Ｐゴシック" charset="-128"/>
                <a:cs typeface="Arial" pitchFamily="34" charset="0"/>
              </a:rPr>
              <a:t>＞</a:t>
            </a:r>
            <a:r>
              <a:rPr lang="en-US" altLang="ja-JP" sz="1800" dirty="0" smtClean="0">
                <a:solidFill>
                  <a:srgbClr val="000000"/>
                </a:solidFill>
                <a:latin typeface="Arial" pitchFamily="34" charset="0"/>
                <a:ea typeface="ＭＳ Ｐゴシック" charset="-128"/>
                <a:cs typeface="Arial" pitchFamily="34" charset="0"/>
              </a:rPr>
              <a:t>the material value</a:t>
            </a:r>
            <a:r>
              <a:rPr lang="ja-JP" altLang="en-US" sz="1800" dirty="0" smtClean="0">
                <a:solidFill>
                  <a:srgbClr val="000000"/>
                </a:solidFill>
                <a:latin typeface="Arial" pitchFamily="34" charset="0"/>
                <a:ea typeface="ＭＳ Ｐゴシック" charset="-128"/>
                <a:cs typeface="Arial" pitchFamily="34" charset="0"/>
              </a:rPr>
              <a:t>素材価値 </a:t>
            </a:r>
            <a:endParaRPr lang="en-US" altLang="ja-JP" sz="1800" dirty="0" smtClean="0">
              <a:solidFill>
                <a:srgbClr val="000000"/>
              </a:solidFill>
              <a:latin typeface="Arial" pitchFamily="34" charset="0"/>
              <a:ea typeface="ＭＳ Ｐゴシック" charset="-128"/>
              <a:cs typeface="Arial" pitchFamily="34" charset="0"/>
            </a:endParaRPr>
          </a:p>
          <a:p>
            <a:pPr marL="533400" indent="-533400" eaLnBrk="1" hangingPunct="1">
              <a:lnSpc>
                <a:spcPct val="120000"/>
              </a:lnSpc>
              <a:buFont typeface="Wingdings" pitchFamily="2" charset="2"/>
              <a:buNone/>
            </a:pPr>
            <a:r>
              <a:rPr lang="en-US" altLang="ja-JP" sz="1800" dirty="0" smtClean="0">
                <a:solidFill>
                  <a:srgbClr val="000000"/>
                </a:solidFill>
                <a:latin typeface="Arial" pitchFamily="34" charset="0"/>
                <a:ea typeface="ＭＳ Ｐゴシック" charset="-128"/>
                <a:cs typeface="Arial" pitchFamily="34" charset="0"/>
              </a:rPr>
              <a:t>     nominal money or credit money</a:t>
            </a:r>
            <a:r>
              <a:rPr lang="ja-JP" altLang="en-US" sz="1800" dirty="0" smtClean="0">
                <a:solidFill>
                  <a:srgbClr val="000000"/>
                </a:solidFill>
                <a:latin typeface="Arial" pitchFamily="34" charset="0"/>
                <a:ea typeface="ＭＳ Ｐゴシック" charset="-128"/>
                <a:cs typeface="Arial" pitchFamily="34" charset="0"/>
              </a:rPr>
              <a:t>　</a:t>
            </a:r>
            <a:endParaRPr lang="en-US" altLang="ja-JP" sz="1800" dirty="0" smtClean="0">
              <a:solidFill>
                <a:srgbClr val="000000"/>
              </a:solidFill>
              <a:latin typeface="Arial" pitchFamily="34" charset="0"/>
              <a:ea typeface="ＭＳ Ｐゴシック" charset="-128"/>
              <a:cs typeface="Arial" pitchFamily="34" charset="0"/>
            </a:endParaRPr>
          </a:p>
          <a:p>
            <a:pPr marL="533400" indent="-533400" eaLnBrk="1" hangingPunct="1">
              <a:lnSpc>
                <a:spcPct val="120000"/>
              </a:lnSpc>
              <a:buFont typeface="Wingdings" pitchFamily="2" charset="2"/>
              <a:buNone/>
            </a:pPr>
            <a:r>
              <a:rPr lang="ja-JP" altLang="en-US" sz="1800" dirty="0" smtClean="0">
                <a:solidFill>
                  <a:srgbClr val="000000"/>
                </a:solidFill>
                <a:latin typeface="Arial" pitchFamily="34" charset="0"/>
                <a:ea typeface="ＭＳ Ｐゴシック" charset="-128"/>
                <a:cs typeface="Arial" pitchFamily="34" charset="0"/>
              </a:rPr>
              <a:t>　　名目貨幣とか信用貨幣と呼ばれる</a:t>
            </a:r>
            <a:endParaRPr lang="ja-JP" sz="1800" dirty="0" smtClean="0">
              <a:latin typeface="Arial" pitchFamily="34" charset="0"/>
              <a:ea typeface="ＭＳ Ｐゴシック" charset="-128"/>
              <a:cs typeface="Arial" pitchFamily="34" charset="0"/>
            </a:endParaRPr>
          </a:p>
          <a:p>
            <a:pPr marL="533400" indent="-533400" eaLnBrk="1" hangingPunct="1">
              <a:lnSpc>
                <a:spcPct val="120000"/>
              </a:lnSpc>
              <a:buFont typeface="Wingdings" pitchFamily="2" charset="2"/>
              <a:buNone/>
            </a:pPr>
            <a:r>
              <a:rPr lang="ja-JP" sz="1800" dirty="0" smtClean="0">
                <a:solidFill>
                  <a:srgbClr val="000000"/>
                </a:solidFill>
                <a:latin typeface="Arial" pitchFamily="34" charset="0"/>
                <a:ea typeface="ＭＳ Ｐゴシック" charset="-128"/>
                <a:cs typeface="Arial" pitchFamily="34" charset="0"/>
              </a:rPr>
              <a:t>　 </a:t>
            </a:r>
            <a:r>
              <a:rPr lang="en-US" altLang="ja-JP" sz="1800" dirty="0" smtClean="0">
                <a:solidFill>
                  <a:srgbClr val="000000"/>
                </a:solidFill>
                <a:latin typeface="Arial" pitchFamily="34" charset="0"/>
                <a:ea typeface="ＭＳ Ｐゴシック" charset="-128"/>
                <a:cs typeface="Arial" pitchFamily="34" charset="0"/>
              </a:rPr>
              <a:t>the face value – the material value </a:t>
            </a:r>
          </a:p>
          <a:p>
            <a:pPr marL="533400" indent="-533400" eaLnBrk="1" hangingPunct="1">
              <a:lnSpc>
                <a:spcPct val="120000"/>
              </a:lnSpc>
              <a:buFont typeface="Wingdings" pitchFamily="2" charset="2"/>
              <a:buNone/>
            </a:pPr>
            <a:r>
              <a:rPr lang="ja-JP" altLang="en-US" sz="1800" dirty="0" smtClean="0">
                <a:solidFill>
                  <a:srgbClr val="000000"/>
                </a:solidFill>
                <a:latin typeface="Arial" pitchFamily="34" charset="0"/>
                <a:ea typeface="ＭＳ Ｐゴシック" charset="-128"/>
                <a:cs typeface="Arial" pitchFamily="34" charset="0"/>
              </a:rPr>
              <a:t>　　</a:t>
            </a:r>
            <a:r>
              <a:rPr lang="ja-JP" sz="1800" dirty="0" smtClean="0">
                <a:solidFill>
                  <a:srgbClr val="000000"/>
                </a:solidFill>
                <a:latin typeface="Arial" pitchFamily="34" charset="0"/>
                <a:ea typeface="ＭＳ Ｐゴシック" charset="-128"/>
                <a:cs typeface="Arial" pitchFamily="34" charset="0"/>
              </a:rPr>
              <a:t>＝</a:t>
            </a:r>
            <a:r>
              <a:rPr lang="en-US" altLang="ja-JP" sz="1800" dirty="0" smtClean="0">
                <a:solidFill>
                  <a:srgbClr val="000000"/>
                </a:solidFill>
                <a:latin typeface="Arial" pitchFamily="34" charset="0"/>
                <a:ea typeface="ＭＳ Ｐゴシック" charset="-128"/>
                <a:cs typeface="Arial" pitchFamily="34" charset="0"/>
              </a:rPr>
              <a:t>credit power of the state</a:t>
            </a:r>
          </a:p>
          <a:p>
            <a:pPr marL="533400" indent="-533400" eaLnBrk="1" hangingPunct="1">
              <a:lnSpc>
                <a:spcPct val="120000"/>
              </a:lnSpc>
              <a:buFont typeface="Wingdings" pitchFamily="2" charset="2"/>
              <a:buNone/>
            </a:pPr>
            <a:r>
              <a:rPr lang="ja-JP" altLang="en-US" sz="1800" dirty="0" smtClean="0">
                <a:latin typeface="Arial" pitchFamily="34" charset="0"/>
                <a:ea typeface="ＭＳ Ｐゴシック" charset="-128"/>
                <a:cs typeface="Arial" pitchFamily="34" charset="0"/>
              </a:rPr>
              <a:t>　</a:t>
            </a:r>
            <a:r>
              <a:rPr lang="ja-JP" sz="1800" dirty="0" smtClean="0">
                <a:latin typeface="Arial" pitchFamily="34" charset="0"/>
                <a:ea typeface="ＭＳ Ｐゴシック" charset="-128"/>
                <a:cs typeface="Arial" pitchFamily="34" charset="0"/>
              </a:rPr>
              <a:t>額面価値－素材価値＝国家の信用力</a:t>
            </a: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11</a:t>
            </a:fld>
            <a:endParaRPr lang="en-US" altLang="ja-JP"/>
          </a:p>
        </p:txBody>
      </p:sp>
      <p:pic>
        <p:nvPicPr>
          <p:cNvPr id="5" name="Picture 2"/>
          <p:cNvPicPr>
            <a:picLocks noChangeAspect="1" noChangeArrowheads="1"/>
          </p:cNvPicPr>
          <p:nvPr/>
        </p:nvPicPr>
        <p:blipFill>
          <a:blip r:embed="rId2" cstate="print"/>
          <a:srcRect/>
          <a:stretch>
            <a:fillRect/>
          </a:stretch>
        </p:blipFill>
        <p:spPr bwMode="auto">
          <a:xfrm>
            <a:off x="6429389" y="3298593"/>
            <a:ext cx="2714612" cy="355940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529" y="142853"/>
            <a:ext cx="8064896" cy="928694"/>
          </a:xfrm>
        </p:spPr>
        <p:txBody>
          <a:bodyPr>
            <a:normAutofit fontScale="90000"/>
          </a:bodyPr>
          <a:lstStyle/>
          <a:p>
            <a:pPr eaLnBrk="1" hangingPunct="1"/>
            <a:r>
              <a:rPr lang="ja-JP" sz="2800" dirty="0" smtClean="0">
                <a:solidFill>
                  <a:srgbClr val="000000"/>
                </a:solidFill>
                <a:latin typeface="ＭＳ Ｐゴシック" charset="-128"/>
                <a:ea typeface="ＭＳ Ｐゴシック" charset="-128"/>
              </a:rPr>
              <a:t>７</a:t>
            </a:r>
            <a:r>
              <a:rPr lang="en-US" altLang="ja-JP" sz="2800" dirty="0" smtClean="0">
                <a:solidFill>
                  <a:srgbClr val="000000"/>
                </a:solidFill>
                <a:latin typeface="ＭＳ Ｐゴシック" charset="-128"/>
                <a:ea typeface="ＭＳ Ｐゴシック" charset="-128"/>
              </a:rPr>
              <a:t>B</a:t>
            </a:r>
            <a:r>
              <a:rPr lang="ja-JP" sz="2800" dirty="0" err="1" smtClean="0">
                <a:solidFill>
                  <a:srgbClr val="000000"/>
                </a:solidFill>
                <a:latin typeface="ＭＳ Ｐゴシック" charset="-128"/>
                <a:ea typeface="ＭＳ Ｐゴシック" charset="-128"/>
              </a:rPr>
              <a:t>．</a:t>
            </a:r>
            <a:r>
              <a:rPr lang="en-US" altLang="ja-JP" sz="2800" dirty="0" smtClean="0">
                <a:solidFill>
                  <a:srgbClr val="000000"/>
                </a:solidFill>
                <a:latin typeface="ＭＳ Ｐゴシック" charset="-128"/>
                <a:ea typeface="ＭＳ Ｐゴシック" charset="-128"/>
              </a:rPr>
              <a:t>Development of Credit Money</a:t>
            </a:r>
            <a:br>
              <a:rPr lang="en-US" altLang="ja-JP" sz="2800" dirty="0" smtClean="0">
                <a:solidFill>
                  <a:srgbClr val="000000"/>
                </a:solidFill>
                <a:latin typeface="ＭＳ Ｐゴシック" charset="-128"/>
                <a:ea typeface="ＭＳ Ｐゴシック" charset="-128"/>
              </a:rPr>
            </a:br>
            <a:r>
              <a:rPr lang="ja-JP" altLang="en-US" sz="2800" dirty="0" smtClean="0">
                <a:solidFill>
                  <a:srgbClr val="000000"/>
                </a:solidFill>
                <a:latin typeface="ＭＳ Ｐゴシック" charset="-128"/>
                <a:ea typeface="ＭＳ Ｐゴシック" charset="-128"/>
              </a:rPr>
              <a:t>　　信用貨幣の発達</a:t>
            </a:r>
            <a:endParaRPr lang="ja-JP" altLang="en-US" sz="2800" dirty="0" smtClean="0">
              <a:latin typeface="ＭＳ Ｐゴシック" charset="-128"/>
              <a:ea typeface="ＭＳ Ｐゴシック" charset="-128"/>
            </a:endParaRPr>
          </a:p>
        </p:txBody>
      </p:sp>
      <p:pic>
        <p:nvPicPr>
          <p:cNvPr id="1026" name="Picture 2"/>
          <p:cNvPicPr>
            <a:picLocks noGrp="1" noChangeAspect="1" noChangeArrowheads="1"/>
          </p:cNvPicPr>
          <p:nvPr>
            <p:ph idx="1"/>
          </p:nvPr>
        </p:nvPicPr>
        <p:blipFill>
          <a:blip r:embed="rId2" cstate="print"/>
          <a:stretch>
            <a:fillRect/>
          </a:stretch>
        </p:blipFill>
        <p:spPr bwMode="auto">
          <a:xfrm>
            <a:off x="5466466" y="3284984"/>
            <a:ext cx="3469887" cy="1579174"/>
          </a:xfrm>
          <a:prstGeom prst="rect">
            <a:avLst/>
          </a:prstGeom>
          <a:noFill/>
          <a:ln w="9525">
            <a:noFill/>
            <a:miter lim="800000"/>
            <a:headEnd/>
            <a:tailEnd/>
          </a:ln>
          <a:effectLst/>
        </p:spPr>
      </p:pic>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12</a:t>
            </a:fld>
            <a:endParaRPr lang="en-US" altLang="ja-JP"/>
          </a:p>
        </p:txBody>
      </p:sp>
      <p:sp>
        <p:nvSpPr>
          <p:cNvPr id="7" name="正方形/長方形 6"/>
          <p:cNvSpPr/>
          <p:nvPr/>
        </p:nvSpPr>
        <p:spPr>
          <a:xfrm>
            <a:off x="0" y="1052736"/>
            <a:ext cx="8858280" cy="5632311"/>
          </a:xfrm>
          <a:prstGeom prst="rect">
            <a:avLst/>
          </a:prstGeom>
        </p:spPr>
        <p:txBody>
          <a:bodyPr wrap="square">
            <a:spAutoFit/>
          </a:bodyPr>
          <a:lstStyle/>
          <a:p>
            <a:pPr marL="533400" indent="-533400" eaLnBrk="1" hangingPunct="1">
              <a:lnSpc>
                <a:spcPct val="120000"/>
              </a:lnSpc>
              <a:buFont typeface="Wingdings" pitchFamily="2" charset="2"/>
              <a:buNone/>
            </a:pPr>
            <a:r>
              <a:rPr lang="ja-JP" altLang="en-US" dirty="0" smtClean="0">
                <a:solidFill>
                  <a:srgbClr val="000000"/>
                </a:solidFill>
                <a:latin typeface="Arial" pitchFamily="34" charset="0"/>
                <a:ea typeface="ＭＳ Ｐゴシック" charset="-128"/>
                <a:cs typeface="Arial" pitchFamily="34" charset="0"/>
              </a:rPr>
              <a:t>　</a:t>
            </a:r>
            <a:r>
              <a:rPr lang="en-US" altLang="ja-JP" dirty="0" smtClean="0">
                <a:solidFill>
                  <a:schemeClr val="hlink"/>
                </a:solidFill>
                <a:latin typeface="Arial" pitchFamily="34" charset="0"/>
                <a:ea typeface="ＭＳ Ｐゴシック" charset="-128"/>
                <a:cs typeface="Arial" pitchFamily="34" charset="0"/>
              </a:rPr>
              <a:t>Convertible Paper Money System </a:t>
            </a:r>
            <a:r>
              <a:rPr lang="ja-JP" altLang="en-US" dirty="0" smtClean="0">
                <a:solidFill>
                  <a:schemeClr val="hlink"/>
                </a:solidFill>
                <a:latin typeface="Arial" pitchFamily="34" charset="0"/>
                <a:ea typeface="ＭＳ Ｐゴシック" charset="-128"/>
                <a:cs typeface="Arial" pitchFamily="34" charset="0"/>
              </a:rPr>
              <a:t>兌換紙幣制度</a:t>
            </a:r>
            <a:endParaRPr lang="ja-JP" altLang="en-US" dirty="0" smtClean="0">
              <a:solidFill>
                <a:srgbClr val="000000"/>
              </a:solidFill>
              <a:latin typeface="Arial" pitchFamily="34" charset="0"/>
              <a:ea typeface="ＭＳ Ｐゴシック" charset="-128"/>
              <a:cs typeface="Arial" pitchFamily="34" charset="0"/>
            </a:endParaRPr>
          </a:p>
          <a:p>
            <a:pPr marL="533400" indent="-533400" eaLnBrk="1" hangingPunct="1">
              <a:lnSpc>
                <a:spcPct val="120000"/>
              </a:lnSpc>
              <a:buFont typeface="Wingdings" pitchFamily="2" charset="2"/>
              <a:buNone/>
            </a:pPr>
            <a:r>
              <a:rPr lang="en-US" altLang="ja-JP" dirty="0" smtClean="0">
                <a:solidFill>
                  <a:srgbClr val="000000"/>
                </a:solidFill>
                <a:latin typeface="Arial" pitchFamily="34" charset="0"/>
                <a:ea typeface="ＭＳ Ｐゴシック" charset="-128"/>
                <a:cs typeface="Arial" pitchFamily="34" charset="0"/>
              </a:rPr>
              <a:t> </a:t>
            </a:r>
            <a:r>
              <a:rPr lang="ja-JP" altLang="en-US" dirty="0" smtClean="0">
                <a:solidFill>
                  <a:schemeClr val="hlink"/>
                </a:solidFill>
                <a:latin typeface="Arial" pitchFamily="34" charset="0"/>
                <a:ea typeface="ＭＳ Ｐゴシック" charset="-128"/>
                <a:cs typeface="Arial" pitchFamily="34" charset="0"/>
              </a:rPr>
              <a:t> </a:t>
            </a:r>
            <a:r>
              <a:rPr lang="ja-JP" altLang="en-US" dirty="0" smtClean="0">
                <a:solidFill>
                  <a:srgbClr val="000000"/>
                </a:solidFill>
                <a:latin typeface="Arial" pitchFamily="34" charset="0"/>
                <a:ea typeface="ＭＳ Ｐゴシック" charset="-128"/>
                <a:cs typeface="Arial" pitchFamily="34" charset="0"/>
              </a:rPr>
              <a:t>＝</a:t>
            </a:r>
            <a:r>
              <a:rPr lang="en-US" altLang="ja-JP" dirty="0" smtClean="0">
                <a:solidFill>
                  <a:srgbClr val="000000"/>
                </a:solidFill>
                <a:latin typeface="Arial" pitchFamily="34" charset="0"/>
                <a:ea typeface="ＭＳ Ｐゴシック" charset="-128"/>
                <a:cs typeface="Arial" pitchFamily="34" charset="0"/>
              </a:rPr>
              <a:t>to guarantee the exchange of paper money for</a:t>
            </a:r>
          </a:p>
          <a:p>
            <a:pPr marL="533400" indent="-533400" eaLnBrk="1" hangingPunct="1">
              <a:lnSpc>
                <a:spcPct val="120000"/>
              </a:lnSpc>
              <a:buFont typeface="Wingdings" pitchFamily="2" charset="2"/>
              <a:buNone/>
            </a:pPr>
            <a:r>
              <a:rPr lang="en-US" altLang="ja-JP" dirty="0" smtClean="0">
                <a:solidFill>
                  <a:srgbClr val="000000"/>
                </a:solidFill>
                <a:latin typeface="Arial" pitchFamily="34" charset="0"/>
                <a:ea typeface="ＭＳ Ｐゴシック" charset="-128"/>
                <a:cs typeface="Arial" pitchFamily="34" charset="0"/>
              </a:rPr>
              <a:t> a certain amount of silver or gold </a:t>
            </a:r>
            <a:r>
              <a:rPr lang="en-US" altLang="ja-JP" dirty="0" smtClean="0">
                <a:solidFill>
                  <a:srgbClr val="000000"/>
                </a:solidFill>
                <a:latin typeface="Arial" pitchFamily="34" charset="0"/>
                <a:ea typeface="ＭＳ ゴシック" pitchFamily="49" charset="-128"/>
                <a:cs typeface="Arial" pitchFamily="34" charset="0"/>
              </a:rPr>
              <a:t>money </a:t>
            </a:r>
          </a:p>
          <a:p>
            <a:pPr marL="533400" indent="-533400" eaLnBrk="1" hangingPunct="1">
              <a:lnSpc>
                <a:spcPct val="120000"/>
              </a:lnSpc>
              <a:buFont typeface="Wingdings" pitchFamily="2" charset="2"/>
              <a:buNone/>
            </a:pPr>
            <a:r>
              <a:rPr lang="ja-JP" altLang="en-US" dirty="0" smtClean="0">
                <a:solidFill>
                  <a:srgbClr val="000000"/>
                </a:solidFill>
                <a:latin typeface="Arial" pitchFamily="34" charset="0"/>
                <a:ea typeface="ＭＳ ゴシック" pitchFamily="49" charset="-128"/>
                <a:cs typeface="Arial" pitchFamily="34" charset="0"/>
              </a:rPr>
              <a:t>（</a:t>
            </a:r>
            <a:r>
              <a:rPr lang="en-US" altLang="ja-JP" dirty="0" smtClean="0">
                <a:solidFill>
                  <a:srgbClr val="000000"/>
                </a:solidFill>
                <a:latin typeface="Arial" pitchFamily="34" charset="0"/>
                <a:ea typeface="ＭＳ ゴシック" pitchFamily="49" charset="-128"/>
                <a:cs typeface="Arial" pitchFamily="34" charset="0"/>
              </a:rPr>
              <a:t>silver or gold reserves are required for exchange</a:t>
            </a:r>
            <a:r>
              <a:rPr lang="ja-JP" altLang="en-US" dirty="0" smtClean="0">
                <a:solidFill>
                  <a:srgbClr val="000000"/>
                </a:solidFill>
                <a:latin typeface="Arial" pitchFamily="34" charset="0"/>
                <a:ea typeface="ＭＳ ゴシック" pitchFamily="49" charset="-128"/>
                <a:cs typeface="Arial" pitchFamily="34" charset="0"/>
              </a:rPr>
              <a:t>）</a:t>
            </a:r>
            <a:endParaRPr lang="en-US" altLang="ja-JP" dirty="0" smtClean="0">
              <a:solidFill>
                <a:srgbClr val="000000"/>
              </a:solidFill>
              <a:latin typeface="Arial" pitchFamily="34" charset="0"/>
              <a:ea typeface="ＭＳ ゴシック" pitchFamily="49" charset="-128"/>
              <a:cs typeface="Arial" pitchFamily="34" charset="0"/>
            </a:endParaRPr>
          </a:p>
          <a:p>
            <a:pPr marL="533400" indent="-533400" eaLnBrk="1" hangingPunct="1">
              <a:lnSpc>
                <a:spcPct val="120000"/>
              </a:lnSpc>
              <a:buFont typeface="Wingdings" pitchFamily="2" charset="2"/>
              <a:buNone/>
            </a:pPr>
            <a:r>
              <a:rPr lang="ja-JP" altLang="en-US" dirty="0" smtClean="0">
                <a:solidFill>
                  <a:srgbClr val="000000"/>
                </a:solidFill>
                <a:latin typeface="Arial" pitchFamily="34" charset="0"/>
                <a:ea typeface="ＭＳ ゴシック" pitchFamily="49" charset="-128"/>
                <a:cs typeface="Arial" pitchFamily="34" charset="0"/>
              </a:rPr>
              <a:t>一定量の銀貨や金貨と紙幣を交換することを保証</a:t>
            </a:r>
            <a:endParaRPr lang="en-US" altLang="ja-JP" dirty="0" smtClean="0">
              <a:solidFill>
                <a:srgbClr val="000000"/>
              </a:solidFill>
              <a:latin typeface="Arial" pitchFamily="34" charset="0"/>
              <a:ea typeface="ＭＳ ゴシック" pitchFamily="49" charset="-128"/>
              <a:cs typeface="Arial" pitchFamily="34" charset="0"/>
            </a:endParaRPr>
          </a:p>
          <a:p>
            <a:pPr marL="533400" indent="-533400" eaLnBrk="1" hangingPunct="1">
              <a:lnSpc>
                <a:spcPct val="120000"/>
              </a:lnSpc>
              <a:buFont typeface="Wingdings" pitchFamily="2" charset="2"/>
              <a:buNone/>
            </a:pPr>
            <a:r>
              <a:rPr lang="ja-JP" altLang="en-US" dirty="0" smtClean="0">
                <a:solidFill>
                  <a:srgbClr val="000000"/>
                </a:solidFill>
                <a:latin typeface="Arial" pitchFamily="34" charset="0"/>
                <a:ea typeface="ＭＳ ゴシック" pitchFamily="49" charset="-128"/>
                <a:cs typeface="Arial" pitchFamily="34" charset="0"/>
              </a:rPr>
              <a:t>（銀準備や金準備が必要</a:t>
            </a:r>
            <a:r>
              <a:rPr lang="ja-JP" altLang="en-US" dirty="0" smtClean="0">
                <a:solidFill>
                  <a:srgbClr val="000000"/>
                </a:solidFill>
                <a:latin typeface="Arial" pitchFamily="34" charset="0"/>
                <a:ea typeface="ＭＳ ゴシック" pitchFamily="49" charset="-128"/>
                <a:cs typeface="Arial" pitchFamily="34" charset="0"/>
              </a:rPr>
              <a:t>）</a:t>
            </a:r>
            <a:endParaRPr lang="en-US" altLang="ja-JP" dirty="0" smtClean="0">
              <a:solidFill>
                <a:srgbClr val="000000"/>
              </a:solidFill>
              <a:latin typeface="Arial" pitchFamily="34" charset="0"/>
              <a:ea typeface="ＭＳ ゴシック" pitchFamily="49" charset="-128"/>
              <a:cs typeface="Arial" pitchFamily="34" charset="0"/>
            </a:endParaRPr>
          </a:p>
          <a:p>
            <a:pPr marL="533400" indent="-533400" eaLnBrk="1" hangingPunct="1">
              <a:lnSpc>
                <a:spcPct val="120000"/>
              </a:lnSpc>
              <a:buFont typeface="Wingdings" pitchFamily="2" charset="2"/>
              <a:buNone/>
            </a:pPr>
            <a:r>
              <a:rPr lang="en-US" altLang="ja-JP" dirty="0" smtClean="0">
                <a:solidFill>
                  <a:srgbClr val="000000"/>
                </a:solidFill>
                <a:latin typeface="Arial" pitchFamily="34" charset="0"/>
                <a:ea typeface="ＭＳ ゴシック" pitchFamily="49" charset="-128"/>
                <a:cs typeface="Arial" pitchFamily="34" charset="0"/>
              </a:rPr>
              <a:t>NIPPON GINKO </a:t>
            </a:r>
            <a:r>
              <a:rPr lang="ja-JP" altLang="en-US" dirty="0" smtClean="0">
                <a:solidFill>
                  <a:srgbClr val="000000"/>
                </a:solidFill>
                <a:latin typeface="Arial" pitchFamily="34" charset="0"/>
                <a:ea typeface="ＭＳ ゴシック" pitchFamily="49" charset="-128"/>
                <a:cs typeface="Arial" pitchFamily="34" charset="0"/>
              </a:rPr>
              <a:t>日本銀行</a:t>
            </a:r>
            <a:endParaRPr lang="en-US" altLang="ja-JP" dirty="0" smtClean="0">
              <a:solidFill>
                <a:srgbClr val="000000"/>
              </a:solidFill>
              <a:latin typeface="Arial" pitchFamily="34" charset="0"/>
              <a:ea typeface="ＭＳ ゴシック" pitchFamily="49" charset="-128"/>
              <a:cs typeface="Arial" pitchFamily="34" charset="0"/>
            </a:endParaRPr>
          </a:p>
          <a:p>
            <a:pPr marL="533400" indent="-533400" eaLnBrk="1" hangingPunct="1">
              <a:lnSpc>
                <a:spcPct val="120000"/>
              </a:lnSpc>
              <a:buFont typeface="Wingdings" pitchFamily="2" charset="2"/>
              <a:buNone/>
            </a:pPr>
            <a:r>
              <a:rPr lang="ja-JP" altLang="ja-JP" dirty="0" smtClean="0"/>
              <a:t>Zipangu</a:t>
            </a:r>
            <a:r>
              <a:rPr lang="ja-JP" altLang="en-US" dirty="0" smtClean="0"/>
              <a:t>　</a:t>
            </a:r>
            <a:r>
              <a:rPr lang="en-US" altLang="ja-JP" dirty="0" smtClean="0"/>
              <a:t>introduced by Marco Polo</a:t>
            </a:r>
          </a:p>
          <a:p>
            <a:pPr marL="533400" indent="-533400" eaLnBrk="1" hangingPunct="1">
              <a:lnSpc>
                <a:spcPct val="120000"/>
              </a:lnSpc>
              <a:buFont typeface="Wingdings" pitchFamily="2" charset="2"/>
              <a:buNone/>
            </a:pPr>
            <a:r>
              <a:rPr lang="ja-JP" altLang="ja-JP" dirty="0" smtClean="0"/>
              <a:t>Il </a:t>
            </a:r>
            <a:r>
              <a:rPr lang="ja-JP" altLang="ja-JP" dirty="0" smtClean="0"/>
              <a:t>Milione</a:t>
            </a:r>
            <a:r>
              <a:rPr lang="en-US" altLang="ja-JP" dirty="0" smtClean="0"/>
              <a:t> </a:t>
            </a:r>
            <a:r>
              <a:rPr lang="ja-JP" altLang="en-US" dirty="0" smtClean="0"/>
              <a:t>百万長者・男</a:t>
            </a:r>
            <a:r>
              <a:rPr lang="en-US" altLang="ja-JP" dirty="0" smtClean="0"/>
              <a:t>1271-1295</a:t>
            </a:r>
            <a:endParaRPr lang="en-US" altLang="ja-JP" dirty="0" smtClean="0">
              <a:solidFill>
                <a:srgbClr val="000000"/>
              </a:solidFill>
              <a:latin typeface="Arial" pitchFamily="34" charset="0"/>
              <a:ea typeface="ＭＳ ゴシック" pitchFamily="49" charset="-128"/>
              <a:cs typeface="Arial" pitchFamily="34" charset="0"/>
            </a:endParaRPr>
          </a:p>
          <a:p>
            <a:pPr marL="533400" indent="-533400" eaLnBrk="1" hangingPunct="1">
              <a:lnSpc>
                <a:spcPct val="120000"/>
              </a:lnSpc>
              <a:buFont typeface="Wingdings" pitchFamily="2" charset="2"/>
              <a:buNone/>
            </a:pPr>
            <a:endParaRPr lang="en-US" altLang="ja-JP" dirty="0" smtClean="0">
              <a:solidFill>
                <a:srgbClr val="000000"/>
              </a:solidFill>
              <a:latin typeface="Arial" pitchFamily="34" charset="0"/>
              <a:ea typeface="ＭＳ ゴシック" pitchFamily="49" charset="-128"/>
              <a:cs typeface="Arial" pitchFamily="34" charset="0"/>
            </a:endParaRPr>
          </a:p>
          <a:p>
            <a:pPr marL="533400" indent="-533400" eaLnBrk="1" hangingPunct="1">
              <a:lnSpc>
                <a:spcPct val="120000"/>
              </a:lnSpc>
              <a:buFont typeface="Wingdings" pitchFamily="2" charset="2"/>
              <a:buNone/>
            </a:pPr>
            <a:endParaRPr lang="en-US" altLang="ja-JP" dirty="0" smtClean="0">
              <a:solidFill>
                <a:srgbClr val="000000"/>
              </a:solidFill>
              <a:latin typeface="Arial" pitchFamily="34" charset="0"/>
              <a:ea typeface="ＭＳ ゴシック" pitchFamily="49" charset="-128"/>
              <a:cs typeface="Arial" pitchFamily="34" charset="0"/>
            </a:endParaRPr>
          </a:p>
          <a:p>
            <a:pPr marL="533400" indent="-533400" eaLnBrk="1" hangingPunct="1">
              <a:lnSpc>
                <a:spcPct val="120000"/>
              </a:lnSpc>
              <a:buFont typeface="Wingdings" pitchFamily="2" charset="2"/>
              <a:buNone/>
            </a:pPr>
            <a:endParaRPr lang="en-US" altLang="ja-JP" dirty="0" smtClean="0">
              <a:solidFill>
                <a:srgbClr val="000000"/>
              </a:solidFill>
              <a:latin typeface="Arial" pitchFamily="34" charset="0"/>
              <a:ea typeface="ＭＳ ゴシック" pitchFamily="49" charset="-128"/>
              <a:cs typeface="Arial" pitchFamily="34" charset="0"/>
            </a:endParaRPr>
          </a:p>
          <a:p>
            <a:pPr marL="533400" indent="-533400" eaLnBrk="1" hangingPunct="1">
              <a:lnSpc>
                <a:spcPct val="120000"/>
              </a:lnSpc>
              <a:buFont typeface="Wingdings" pitchFamily="2" charset="2"/>
              <a:buNone/>
            </a:pPr>
            <a:endParaRPr lang="en-US" altLang="ja-JP" dirty="0" smtClean="0">
              <a:solidFill>
                <a:srgbClr val="000000"/>
              </a:solidFill>
              <a:latin typeface="Arial" pitchFamily="34" charset="0"/>
              <a:ea typeface="ＭＳ ゴシック" pitchFamily="49" charset="-128"/>
              <a:cs typeface="Arial" pitchFamily="34" charset="0"/>
            </a:endParaRPr>
          </a:p>
          <a:p>
            <a:pPr marL="533400" indent="-533400" eaLnBrk="1" hangingPunct="1">
              <a:lnSpc>
                <a:spcPct val="120000"/>
              </a:lnSpc>
              <a:buFont typeface="Wingdings" pitchFamily="2" charset="2"/>
              <a:buNone/>
            </a:pPr>
            <a:endParaRPr lang="en-US" altLang="ja-JP" dirty="0" smtClean="0">
              <a:solidFill>
                <a:srgbClr val="000000"/>
              </a:solidFill>
              <a:latin typeface="Arial" pitchFamily="34" charset="0"/>
              <a:ea typeface="ＭＳ ゴシック" pitchFamily="49" charset="-128"/>
              <a:cs typeface="Arial" pitchFamily="34" charset="0"/>
            </a:endParaRPr>
          </a:p>
          <a:p>
            <a:pPr marL="533400" indent="-533400" eaLnBrk="1" hangingPunct="1">
              <a:lnSpc>
                <a:spcPct val="120000"/>
              </a:lnSpc>
              <a:buFont typeface="Wingdings" pitchFamily="2" charset="2"/>
              <a:buNone/>
            </a:pPr>
            <a:endParaRPr lang="ja-JP" altLang="en-US" dirty="0" smtClean="0">
              <a:solidFill>
                <a:srgbClr val="000000"/>
              </a:solidFill>
              <a:latin typeface="Arial" pitchFamily="34" charset="0"/>
              <a:ea typeface="ＭＳ ゴシック" pitchFamily="49" charset="-128"/>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57158" y="214290"/>
            <a:ext cx="8677305" cy="785818"/>
          </a:xfrm>
        </p:spPr>
        <p:txBody>
          <a:bodyPr>
            <a:normAutofit fontScale="90000"/>
          </a:bodyPr>
          <a:lstStyle/>
          <a:p>
            <a:pPr eaLnBrk="1" hangingPunct="1"/>
            <a:r>
              <a:rPr lang="ja-JP" sz="2400" dirty="0" smtClean="0">
                <a:solidFill>
                  <a:srgbClr val="000000"/>
                </a:solidFill>
                <a:latin typeface="ＭＳ Ｐゴシック" charset="-128"/>
                <a:ea typeface="ＭＳ Ｐゴシック" charset="-128"/>
              </a:rPr>
              <a:t>８．</a:t>
            </a:r>
            <a:r>
              <a:rPr lang="en-US" altLang="ja-JP" sz="2400" dirty="0" smtClean="0">
                <a:solidFill>
                  <a:srgbClr val="000000"/>
                </a:solidFill>
                <a:latin typeface="ＭＳ Ｐゴシック" charset="-128"/>
                <a:ea typeface="ＭＳ Ｐゴシック" charset="-128"/>
              </a:rPr>
              <a:t>Silver Standard, Gold Standard, Paper Money Standard</a:t>
            </a:r>
            <a:br>
              <a:rPr lang="en-US" altLang="ja-JP" sz="2400" dirty="0" smtClean="0">
                <a:solidFill>
                  <a:srgbClr val="000000"/>
                </a:solidFill>
                <a:latin typeface="ＭＳ Ｐゴシック" charset="-128"/>
                <a:ea typeface="ＭＳ Ｐゴシック" charset="-128"/>
              </a:rPr>
            </a:br>
            <a:r>
              <a:rPr lang="ja-JP" sz="2400" dirty="0" smtClean="0">
                <a:solidFill>
                  <a:srgbClr val="000000"/>
                </a:solidFill>
                <a:latin typeface="ＭＳ Ｐゴシック" charset="-128"/>
                <a:ea typeface="ＭＳ Ｐゴシック" charset="-128"/>
              </a:rPr>
              <a:t>　　銀本位制、金本位制、紙幣本位制</a:t>
            </a:r>
            <a:endParaRPr lang="ja-JP" altLang="en-US" sz="2400" dirty="0" smtClean="0">
              <a:solidFill>
                <a:srgbClr val="000000"/>
              </a:solidFill>
              <a:latin typeface="ＭＳ Ｐゴシック" charset="-128"/>
              <a:ea typeface="ＭＳ Ｐゴシック" charset="-128"/>
            </a:endParaRPr>
          </a:p>
        </p:txBody>
      </p:sp>
      <p:sp>
        <p:nvSpPr>
          <p:cNvPr id="13315" name="Rectangle 3"/>
          <p:cNvSpPr>
            <a:spLocks noGrp="1" noChangeArrowheads="1"/>
          </p:cNvSpPr>
          <p:nvPr>
            <p:ph idx="1"/>
          </p:nvPr>
        </p:nvSpPr>
        <p:spPr>
          <a:xfrm>
            <a:off x="250825" y="1142985"/>
            <a:ext cx="8772525" cy="5715016"/>
          </a:xfrm>
        </p:spPr>
        <p:txBody>
          <a:bodyPr/>
          <a:lstStyle/>
          <a:p>
            <a:pPr marL="533400" indent="-533400" eaLnBrk="1" hangingPunct="1">
              <a:lnSpc>
                <a:spcPct val="80000"/>
              </a:lnSpc>
              <a:buFont typeface="Wingdings" pitchFamily="2" charset="2"/>
              <a:buNone/>
            </a:pPr>
            <a:r>
              <a:rPr lang="ja-JP" sz="2000" dirty="0" smtClean="0">
                <a:solidFill>
                  <a:srgbClr val="000000"/>
                </a:solidFill>
                <a:latin typeface="Arial" pitchFamily="34" charset="0"/>
                <a:ea typeface="ＭＳ Ｐゴシック" charset="-128"/>
                <a:cs typeface="Arial" pitchFamily="34" charset="0"/>
              </a:rPr>
              <a:t>　</a:t>
            </a:r>
            <a:r>
              <a:rPr lang="en-US" altLang="ja-JP" sz="2000" dirty="0" smtClean="0">
                <a:solidFill>
                  <a:schemeClr val="hlink"/>
                </a:solidFill>
                <a:latin typeface="Arial" pitchFamily="34" charset="0"/>
                <a:ea typeface="ＭＳ Ｐゴシック" charset="-128"/>
                <a:cs typeface="Arial" pitchFamily="34" charset="0"/>
              </a:rPr>
              <a:t>Standard System </a:t>
            </a:r>
            <a:r>
              <a:rPr lang="ja-JP" altLang="en-US" sz="2000" dirty="0" smtClean="0">
                <a:solidFill>
                  <a:schemeClr val="hlink"/>
                </a:solidFill>
                <a:latin typeface="Arial" pitchFamily="34" charset="0"/>
                <a:ea typeface="ＭＳ Ｐゴシック" charset="-128"/>
                <a:cs typeface="Arial" pitchFamily="34" charset="0"/>
              </a:rPr>
              <a:t>本位制度</a:t>
            </a:r>
            <a:r>
              <a:rPr lang="ja-JP" sz="2000" dirty="0" smtClean="0">
                <a:solidFill>
                  <a:srgbClr val="000000"/>
                </a:solidFill>
                <a:latin typeface="Arial" pitchFamily="34" charset="0"/>
                <a:ea typeface="ＭＳ Ｐゴシック" charset="-128"/>
                <a:cs typeface="Arial" pitchFamily="34" charset="0"/>
              </a:rPr>
              <a:t>＝</a:t>
            </a:r>
            <a:r>
              <a:rPr lang="en-US" altLang="ja-JP" sz="2000" dirty="0" smtClean="0">
                <a:solidFill>
                  <a:srgbClr val="000000"/>
                </a:solidFill>
                <a:latin typeface="Arial" pitchFamily="34" charset="0"/>
                <a:ea typeface="ＭＳ Ｐゴシック" charset="-128"/>
                <a:cs typeface="Arial" pitchFamily="34" charset="0"/>
              </a:rPr>
              <a:t>A monetary system that determines silver or gold money as a standard of monetary value </a:t>
            </a:r>
            <a:r>
              <a:rPr lang="ja-JP" altLang="en-US" sz="2000" dirty="0" smtClean="0">
                <a:solidFill>
                  <a:srgbClr val="000000"/>
                </a:solidFill>
                <a:latin typeface="Arial" pitchFamily="34" charset="0"/>
                <a:ea typeface="ＭＳ Ｐゴシック" charset="-128"/>
                <a:cs typeface="Arial" pitchFamily="34" charset="0"/>
              </a:rPr>
              <a:t>銀貨や金貨を貨幣価値の基準として定める制度</a:t>
            </a:r>
          </a:p>
          <a:p>
            <a:pPr marL="533400" indent="-533400" eaLnBrk="1" hangingPunct="1">
              <a:lnSpc>
                <a:spcPct val="80000"/>
              </a:lnSpc>
              <a:buFont typeface="Wingdings" pitchFamily="2" charset="2"/>
              <a:buNone/>
            </a:pPr>
            <a:r>
              <a:rPr lang="ja-JP" altLang="en-US" sz="2000" dirty="0" smtClean="0">
                <a:solidFill>
                  <a:schemeClr val="hlink"/>
                </a:solidFill>
                <a:latin typeface="Arial" pitchFamily="34" charset="0"/>
                <a:ea typeface="ＭＳ Ｐゴシック" charset="-128"/>
                <a:cs typeface="Arial" pitchFamily="34" charset="0"/>
              </a:rPr>
              <a:t>　</a:t>
            </a:r>
            <a:r>
              <a:rPr lang="en-US" altLang="ja-JP" sz="2000" dirty="0" smtClean="0">
                <a:solidFill>
                  <a:schemeClr val="hlink"/>
                </a:solidFill>
                <a:latin typeface="Arial" pitchFamily="34" charset="0"/>
                <a:ea typeface="ＭＳ Ｐゴシック" charset="-128"/>
                <a:cs typeface="Arial" pitchFamily="34" charset="0"/>
              </a:rPr>
              <a:t>Convertible Paper Money System</a:t>
            </a:r>
            <a:r>
              <a:rPr lang="ja-JP" altLang="en-US" sz="2000" dirty="0" smtClean="0">
                <a:solidFill>
                  <a:schemeClr val="hlink"/>
                </a:solidFill>
                <a:latin typeface="Arial" pitchFamily="34" charset="0"/>
                <a:ea typeface="ＭＳ Ｐゴシック" charset="-128"/>
                <a:cs typeface="Arial" pitchFamily="34" charset="0"/>
              </a:rPr>
              <a:t>　兌換紙幣制度</a:t>
            </a:r>
            <a:endParaRPr lang="ja-JP" sz="2000" dirty="0" smtClean="0">
              <a:latin typeface="Arial" pitchFamily="34" charset="0"/>
              <a:ea typeface="ＭＳ Ｐゴシック" charset="-128"/>
              <a:cs typeface="Arial" pitchFamily="34" charset="0"/>
            </a:endParaRPr>
          </a:p>
          <a:p>
            <a:pPr marL="533400" indent="-533400" eaLnBrk="1" hangingPunct="1">
              <a:lnSpc>
                <a:spcPct val="80000"/>
              </a:lnSpc>
              <a:buFont typeface="Wingdings" pitchFamily="2" charset="2"/>
              <a:buNone/>
            </a:pPr>
            <a:r>
              <a:rPr lang="en-US" altLang="ja-JP" sz="2000" dirty="0" smtClean="0">
                <a:solidFill>
                  <a:srgbClr val="000000"/>
                </a:solidFill>
                <a:latin typeface="Arial" pitchFamily="34" charset="0"/>
                <a:ea typeface="ＭＳ Ｐゴシック" charset="-128"/>
                <a:cs typeface="Arial" pitchFamily="34" charset="0"/>
              </a:rPr>
              <a:t>    </a:t>
            </a:r>
            <a:r>
              <a:rPr lang="ja-JP" altLang="en-US" sz="2000" dirty="0" smtClean="0">
                <a:solidFill>
                  <a:srgbClr val="000000"/>
                </a:solidFill>
                <a:latin typeface="Arial" pitchFamily="34" charset="0"/>
                <a:ea typeface="ＭＳ Ｐゴシック" charset="-128"/>
                <a:cs typeface="Arial" pitchFamily="34" charset="0"/>
              </a:rPr>
              <a:t>＝</a:t>
            </a:r>
            <a:r>
              <a:rPr lang="en-US" altLang="ja-JP" sz="2000" dirty="0" smtClean="0">
                <a:solidFill>
                  <a:srgbClr val="000000"/>
                </a:solidFill>
                <a:latin typeface="Arial" pitchFamily="34" charset="0"/>
                <a:ea typeface="ＭＳ Ｐゴシック" charset="-128"/>
                <a:cs typeface="Arial" pitchFamily="34" charset="0"/>
              </a:rPr>
              <a:t>It holds a certain amount of silver or gold reserves and guarantee for people to exchange paper money for these silver or gold reserves.</a:t>
            </a:r>
            <a:r>
              <a:rPr lang="ja-JP" altLang="en-US" sz="2000" dirty="0" smtClean="0">
                <a:solidFill>
                  <a:srgbClr val="000000"/>
                </a:solidFill>
                <a:latin typeface="Arial" pitchFamily="34" charset="0"/>
                <a:ea typeface="ＭＳ Ｐゴシック" charset="-128"/>
                <a:cs typeface="Arial" pitchFamily="34" charset="0"/>
              </a:rPr>
              <a:t>一定量の銀準備や金準備を保有し、これらと紙幣を交換することを保証する制度</a:t>
            </a:r>
            <a:endParaRPr lang="ja-JP" altLang="ja-JP" sz="2000" dirty="0" smtClean="0">
              <a:latin typeface="Arial" pitchFamily="34" charset="0"/>
              <a:ea typeface="ＭＳ Ｐゴシック" charset="-128"/>
              <a:cs typeface="Arial" pitchFamily="34" charset="0"/>
            </a:endParaRPr>
          </a:p>
          <a:p>
            <a:pPr marL="533400" indent="-533400" eaLnBrk="1" hangingPunct="1">
              <a:lnSpc>
                <a:spcPct val="80000"/>
              </a:lnSpc>
              <a:buFont typeface="Wingdings" pitchFamily="2" charset="2"/>
              <a:buNone/>
            </a:pPr>
            <a:r>
              <a:rPr lang="ja-JP" sz="2000" dirty="0" smtClean="0">
                <a:solidFill>
                  <a:srgbClr val="000000"/>
                </a:solidFill>
                <a:latin typeface="Arial" pitchFamily="34" charset="0"/>
                <a:ea typeface="ＭＳ Ｐゴシック" charset="-128"/>
                <a:cs typeface="Arial" pitchFamily="34" charset="0"/>
              </a:rPr>
              <a:t>　</a:t>
            </a:r>
            <a:r>
              <a:rPr lang="ja-JP" altLang="ja-JP" sz="2000" dirty="0" smtClean="0">
                <a:solidFill>
                  <a:schemeClr val="hlink"/>
                </a:solidFill>
                <a:latin typeface="Arial" pitchFamily="34" charset="0"/>
                <a:ea typeface="ＭＳ Ｐゴシック" charset="-128"/>
                <a:cs typeface="Arial" pitchFamily="34" charset="0"/>
              </a:rPr>
              <a:t>International Gold Standard System</a:t>
            </a:r>
            <a:r>
              <a:rPr lang="en-US" altLang="ja-JP" sz="2000" dirty="0" smtClean="0">
                <a:solidFill>
                  <a:schemeClr val="hlink"/>
                </a:solidFill>
                <a:latin typeface="Arial" pitchFamily="34" charset="0"/>
                <a:ea typeface="ＭＳ Ｐゴシック" charset="-128"/>
                <a:cs typeface="Arial" pitchFamily="34" charset="0"/>
              </a:rPr>
              <a:t> </a:t>
            </a:r>
            <a:r>
              <a:rPr lang="ja-JP" altLang="en-US" sz="2000" dirty="0" smtClean="0">
                <a:solidFill>
                  <a:schemeClr val="hlink"/>
                </a:solidFill>
                <a:latin typeface="Arial" pitchFamily="34" charset="0"/>
                <a:ea typeface="ＭＳ Ｐゴシック" charset="-128"/>
                <a:cs typeface="Arial" pitchFamily="34" charset="0"/>
              </a:rPr>
              <a:t>国際金本位制</a:t>
            </a:r>
          </a:p>
          <a:p>
            <a:pPr marL="533400" indent="-533400" eaLnBrk="1" hangingPunct="1">
              <a:lnSpc>
                <a:spcPct val="80000"/>
              </a:lnSpc>
              <a:buFont typeface="Wingdings" pitchFamily="2" charset="2"/>
              <a:buNone/>
            </a:pPr>
            <a:r>
              <a:rPr lang="ja-JP" sz="2000" dirty="0" smtClean="0">
                <a:solidFill>
                  <a:srgbClr val="000000"/>
                </a:solidFill>
                <a:latin typeface="Arial" pitchFamily="34" charset="0"/>
                <a:ea typeface="ＭＳ Ｐゴシック" charset="-128"/>
                <a:cs typeface="Arial" pitchFamily="34" charset="0"/>
              </a:rPr>
              <a:t>　＝</a:t>
            </a:r>
            <a:r>
              <a:rPr lang="ja-JP" altLang="ja-JP" sz="2000" dirty="0" smtClean="0">
                <a:solidFill>
                  <a:srgbClr val="000000"/>
                </a:solidFill>
                <a:latin typeface="Arial" pitchFamily="34" charset="0"/>
                <a:ea typeface="ＭＳ Ｐゴシック" charset="-128"/>
                <a:cs typeface="Arial" pitchFamily="34" charset="0"/>
              </a:rPr>
              <a:t>To maintain</a:t>
            </a:r>
            <a:r>
              <a:rPr lang="en-US" altLang="ja-JP" sz="2000" dirty="0" smtClean="0">
                <a:solidFill>
                  <a:srgbClr val="000000"/>
                </a:solidFill>
                <a:latin typeface="Arial" pitchFamily="34" charset="0"/>
                <a:ea typeface="ＭＳ Ｐゴシック" charset="-128"/>
                <a:cs typeface="Arial" pitchFamily="34" charset="0"/>
              </a:rPr>
              <a:t> the proportion of net amount of gold contained in the monetary units of the two countries: the </a:t>
            </a:r>
            <a:r>
              <a:rPr lang="en-US" altLang="ja-JP" sz="2000" dirty="0" smtClean="0">
                <a:solidFill>
                  <a:schemeClr val="hlink"/>
                </a:solidFill>
                <a:latin typeface="Arial" pitchFamily="34" charset="0"/>
                <a:ea typeface="ＭＳ Ｐゴシック" charset="-128"/>
                <a:cs typeface="Arial" pitchFamily="34" charset="0"/>
              </a:rPr>
              <a:t>Gold Parity</a:t>
            </a:r>
            <a:endParaRPr lang="ja-JP" altLang="ja-JP" sz="2000" dirty="0" smtClean="0">
              <a:latin typeface="Arial" pitchFamily="34" charset="0"/>
              <a:ea typeface="ＭＳ Ｐゴシック" charset="-128"/>
              <a:cs typeface="Arial" pitchFamily="34" charset="0"/>
            </a:endParaRPr>
          </a:p>
          <a:p>
            <a:pPr marL="533400" indent="-533400" eaLnBrk="1" hangingPunct="1">
              <a:lnSpc>
                <a:spcPct val="80000"/>
              </a:lnSpc>
              <a:buFont typeface="Wingdings" pitchFamily="2" charset="2"/>
              <a:buNone/>
            </a:pPr>
            <a:r>
              <a:rPr lang="ja-JP" sz="2000" dirty="0" smtClean="0">
                <a:solidFill>
                  <a:srgbClr val="000000"/>
                </a:solidFill>
                <a:latin typeface="Arial" pitchFamily="34" charset="0"/>
                <a:ea typeface="ＭＳ Ｐゴシック" charset="-128"/>
                <a:cs typeface="Arial" pitchFamily="34" charset="0"/>
              </a:rPr>
              <a:t>　２国の貨幣単位に含まれる金の純量の比率（金平価）を維持する制度</a:t>
            </a:r>
            <a:endParaRPr lang="ja-JP" altLang="en-US" sz="2000" dirty="0" smtClean="0">
              <a:solidFill>
                <a:srgbClr val="000000"/>
              </a:solidFill>
              <a:latin typeface="Arial" pitchFamily="34" charset="0"/>
              <a:ea typeface="ＭＳ Ｐゴシック" charset="-128"/>
              <a:cs typeface="Arial" pitchFamily="34" charset="0"/>
            </a:endParaRPr>
          </a:p>
          <a:p>
            <a:pPr marL="533400" indent="-533400" eaLnBrk="1" hangingPunct="1">
              <a:lnSpc>
                <a:spcPct val="80000"/>
              </a:lnSpc>
              <a:buFont typeface="Wingdings" pitchFamily="2" charset="2"/>
              <a:buNone/>
            </a:pPr>
            <a:r>
              <a:rPr lang="ja-JP" sz="2000" dirty="0" smtClean="0">
                <a:solidFill>
                  <a:srgbClr val="000000"/>
                </a:solidFill>
                <a:latin typeface="Arial" pitchFamily="34" charset="0"/>
                <a:ea typeface="ＭＳ Ｐゴシック" charset="-128"/>
                <a:cs typeface="Arial" pitchFamily="34" charset="0"/>
              </a:rPr>
              <a:t>⇒</a:t>
            </a:r>
            <a:r>
              <a:rPr lang="en-US" altLang="ja-JP" sz="2000" dirty="0" smtClean="0">
                <a:solidFill>
                  <a:srgbClr val="000000"/>
                </a:solidFill>
                <a:latin typeface="Arial" pitchFamily="34" charset="0"/>
                <a:ea typeface="ＭＳ Ｐゴシック" charset="-128"/>
                <a:cs typeface="Arial" pitchFamily="34" charset="0"/>
              </a:rPr>
              <a:t>tend to take precedence international equilibrium over domestic equilibrium</a:t>
            </a:r>
            <a:endParaRPr lang="ja-JP" altLang="ja-JP" sz="2000" dirty="0" smtClean="0">
              <a:latin typeface="Arial" pitchFamily="34" charset="0"/>
              <a:ea typeface="ＭＳ Ｐゴシック" charset="-128"/>
              <a:cs typeface="Arial" pitchFamily="34" charset="0"/>
            </a:endParaRPr>
          </a:p>
          <a:p>
            <a:pPr marL="533400" indent="-533400" eaLnBrk="1" hangingPunct="1">
              <a:lnSpc>
                <a:spcPct val="80000"/>
              </a:lnSpc>
              <a:buFont typeface="Wingdings" pitchFamily="2" charset="2"/>
              <a:buNone/>
            </a:pPr>
            <a:r>
              <a:rPr lang="ja-JP" sz="2000" dirty="0" smtClean="0">
                <a:solidFill>
                  <a:srgbClr val="000000"/>
                </a:solidFill>
                <a:latin typeface="Arial" pitchFamily="34" charset="0"/>
                <a:ea typeface="ＭＳ Ｐゴシック" charset="-128"/>
                <a:cs typeface="Arial" pitchFamily="34" charset="0"/>
              </a:rPr>
              <a:t>　国内均衡より国際均衡を優先しがちとなる</a:t>
            </a:r>
            <a:endParaRPr lang="ja-JP" altLang="en-US" sz="2000" dirty="0" smtClean="0">
              <a:solidFill>
                <a:srgbClr val="000000"/>
              </a:solidFill>
              <a:latin typeface="Arial" pitchFamily="34" charset="0"/>
              <a:ea typeface="ＭＳ Ｐゴシック" charset="-128"/>
              <a:cs typeface="Arial" pitchFamily="34" charset="0"/>
            </a:endParaRPr>
          </a:p>
          <a:p>
            <a:pPr marL="533400" indent="-533400" eaLnBrk="1" hangingPunct="1">
              <a:lnSpc>
                <a:spcPct val="80000"/>
              </a:lnSpc>
              <a:buFont typeface="Wingdings" pitchFamily="2" charset="2"/>
              <a:buNone/>
            </a:pPr>
            <a:r>
              <a:rPr lang="ja-JP" sz="2000" dirty="0" smtClean="0">
                <a:solidFill>
                  <a:srgbClr val="000000"/>
                </a:solidFill>
                <a:latin typeface="Arial" pitchFamily="34" charset="0"/>
                <a:ea typeface="ＭＳ Ｐゴシック" charset="-128"/>
                <a:cs typeface="Arial" pitchFamily="34" charset="0"/>
              </a:rPr>
              <a:t>⇒</a:t>
            </a:r>
            <a:r>
              <a:rPr lang="en-US" altLang="ja-JP" sz="2000" dirty="0" smtClean="0">
                <a:solidFill>
                  <a:srgbClr val="000000"/>
                </a:solidFill>
                <a:latin typeface="Arial" pitchFamily="34" charset="0"/>
                <a:ea typeface="ＭＳ Ｐゴシック" charset="-128"/>
                <a:cs typeface="Arial" pitchFamily="34" charset="0"/>
              </a:rPr>
              <a:t>almost all the advanced countries abandoned the system after the world war 2</a:t>
            </a:r>
            <a:endParaRPr lang="ja-JP" altLang="en-US" sz="2000" dirty="0" smtClean="0">
              <a:solidFill>
                <a:srgbClr val="000000"/>
              </a:solidFill>
              <a:latin typeface="Arial" pitchFamily="34" charset="0"/>
              <a:ea typeface="ＭＳ Ｐゴシック" charset="-128"/>
              <a:cs typeface="Arial" pitchFamily="34" charset="0"/>
            </a:endParaRPr>
          </a:p>
          <a:p>
            <a:pPr marL="533400" indent="-533400" eaLnBrk="1" hangingPunct="1">
              <a:lnSpc>
                <a:spcPct val="80000"/>
              </a:lnSpc>
              <a:buFont typeface="Wingdings" pitchFamily="2" charset="2"/>
              <a:buNone/>
            </a:pPr>
            <a:r>
              <a:rPr lang="en-US" altLang="ja-JP" sz="2000" dirty="0" smtClean="0">
                <a:solidFill>
                  <a:srgbClr val="000000"/>
                </a:solidFill>
                <a:latin typeface="Arial" pitchFamily="34" charset="0"/>
                <a:ea typeface="ＭＳ Ｐゴシック" charset="-128"/>
                <a:cs typeface="Arial" pitchFamily="34" charset="0"/>
              </a:rPr>
              <a:t>  </a:t>
            </a:r>
            <a:r>
              <a:rPr lang="ja-JP" altLang="en-US" sz="2000" dirty="0" smtClean="0">
                <a:solidFill>
                  <a:srgbClr val="000000"/>
                </a:solidFill>
                <a:latin typeface="Arial" pitchFamily="34" charset="0"/>
                <a:ea typeface="ＭＳ Ｐゴシック" charset="-128"/>
                <a:cs typeface="Arial" pitchFamily="34" charset="0"/>
              </a:rPr>
              <a:t>第</a:t>
            </a:r>
            <a:r>
              <a:rPr lang="en-US" altLang="ja-JP" sz="2000" dirty="0" smtClean="0">
                <a:solidFill>
                  <a:srgbClr val="000000"/>
                </a:solidFill>
                <a:latin typeface="Arial" pitchFamily="34" charset="0"/>
                <a:ea typeface="ＭＳ Ｐゴシック" charset="-128"/>
                <a:cs typeface="Arial" pitchFamily="34" charset="0"/>
              </a:rPr>
              <a:t>2</a:t>
            </a:r>
            <a:r>
              <a:rPr lang="ja-JP" altLang="en-US" sz="2000" dirty="0" smtClean="0">
                <a:solidFill>
                  <a:srgbClr val="000000"/>
                </a:solidFill>
                <a:latin typeface="Arial" pitchFamily="34" charset="0"/>
                <a:ea typeface="ＭＳ Ｐゴシック" charset="-128"/>
                <a:cs typeface="Arial" pitchFamily="34" charset="0"/>
              </a:rPr>
              <a:t>次世界大戦後は米国を除くすべての先進諸国が離脱した</a:t>
            </a:r>
          </a:p>
          <a:p>
            <a:pPr marL="533400" indent="-533400" eaLnBrk="1" hangingPunct="1">
              <a:lnSpc>
                <a:spcPct val="80000"/>
              </a:lnSpc>
              <a:buFont typeface="Wingdings" pitchFamily="2" charset="2"/>
              <a:buNone/>
            </a:pPr>
            <a:r>
              <a:rPr lang="ja-JP" altLang="ja-JP" sz="2000" dirty="0" smtClean="0">
                <a:solidFill>
                  <a:srgbClr val="000000"/>
                </a:solidFill>
                <a:latin typeface="Arial" pitchFamily="34" charset="0"/>
                <a:ea typeface="ＭＳ Ｐゴシック" charset="-128"/>
                <a:cs typeface="Arial" pitchFamily="34" charset="0"/>
              </a:rPr>
              <a:t>⇒</a:t>
            </a:r>
            <a:r>
              <a:rPr lang="en-US" altLang="ja-JP" sz="2000" dirty="0" smtClean="0">
                <a:solidFill>
                  <a:schemeClr val="hlink"/>
                </a:solidFill>
                <a:latin typeface="Arial" pitchFamily="34" charset="0"/>
                <a:ea typeface="ＭＳ Ｐゴシック" charset="-128"/>
                <a:cs typeface="Arial" pitchFamily="34" charset="0"/>
              </a:rPr>
              <a:t>Paper Money Standard or Managed Currency System</a:t>
            </a:r>
            <a:r>
              <a:rPr lang="ja-JP" altLang="en-US" sz="2000" dirty="0" smtClean="0">
                <a:solidFill>
                  <a:schemeClr val="hlink"/>
                </a:solidFill>
                <a:latin typeface="Arial" pitchFamily="34" charset="0"/>
                <a:ea typeface="ＭＳ Ｐゴシック" charset="-128"/>
                <a:cs typeface="Arial" pitchFamily="34" charset="0"/>
              </a:rPr>
              <a:t>　</a:t>
            </a:r>
          </a:p>
          <a:p>
            <a:pPr marL="533400" indent="-533400" eaLnBrk="1" hangingPunct="1">
              <a:lnSpc>
                <a:spcPct val="80000"/>
              </a:lnSpc>
              <a:buFont typeface="Wingdings" pitchFamily="2" charset="2"/>
              <a:buNone/>
            </a:pPr>
            <a:r>
              <a:rPr lang="ja-JP" altLang="en-US" sz="2000" dirty="0" smtClean="0">
                <a:solidFill>
                  <a:schemeClr val="hlink"/>
                </a:solidFill>
                <a:latin typeface="Arial" pitchFamily="34" charset="0"/>
                <a:ea typeface="ＭＳ Ｐゴシック" charset="-128"/>
                <a:cs typeface="Arial" pitchFamily="34" charset="0"/>
              </a:rPr>
              <a:t>　紙幣本位制、管理通貨制度</a:t>
            </a:r>
            <a:endParaRPr lang="ja-JP" sz="2000" dirty="0" smtClean="0">
              <a:solidFill>
                <a:srgbClr val="000000"/>
              </a:solidFill>
              <a:latin typeface="Arial" pitchFamily="34" charset="0"/>
              <a:ea typeface="ＭＳ Ｐゴシック" charset="-128"/>
              <a:cs typeface="Arial" pitchFamily="34" charset="0"/>
            </a:endParaRP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13</a:t>
            </a:fld>
            <a:endParaRPr lang="en-US" altLang="ja-JP"/>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85721" y="214291"/>
            <a:ext cx="8777318" cy="785818"/>
          </a:xfrm>
        </p:spPr>
        <p:txBody>
          <a:bodyPr>
            <a:normAutofit/>
          </a:bodyPr>
          <a:lstStyle/>
          <a:p>
            <a:pPr eaLnBrk="1" hangingPunct="1"/>
            <a:r>
              <a:rPr lang="ja-JP" sz="2800" dirty="0" smtClean="0">
                <a:solidFill>
                  <a:srgbClr val="000000"/>
                </a:solidFill>
                <a:latin typeface="ＭＳ Ｐゴシック" charset="-128"/>
                <a:ea typeface="ＭＳ Ｐゴシック" charset="-128"/>
              </a:rPr>
              <a:t>９．</a:t>
            </a:r>
            <a:r>
              <a:rPr lang="en-US" altLang="ja-JP" sz="2800" dirty="0" smtClean="0">
                <a:solidFill>
                  <a:srgbClr val="000000"/>
                </a:solidFill>
                <a:latin typeface="ＭＳ Ｐゴシック" charset="-128"/>
                <a:ea typeface="ＭＳ Ｐゴシック" charset="-128"/>
              </a:rPr>
              <a:t>Banks and Bank Money</a:t>
            </a:r>
            <a:r>
              <a:rPr lang="ja-JP" altLang="en-US" sz="2800" dirty="0" smtClean="0">
                <a:solidFill>
                  <a:srgbClr val="000000"/>
                </a:solidFill>
                <a:latin typeface="ＭＳ Ｐゴシック" charset="-128"/>
                <a:ea typeface="ＭＳ Ｐゴシック" charset="-128"/>
              </a:rPr>
              <a:t>　銀行と銀行貨幣</a:t>
            </a:r>
          </a:p>
        </p:txBody>
      </p:sp>
      <p:sp>
        <p:nvSpPr>
          <p:cNvPr id="14339" name="Rectangle 3"/>
          <p:cNvSpPr>
            <a:spLocks noGrp="1" noChangeArrowheads="1"/>
          </p:cNvSpPr>
          <p:nvPr>
            <p:ph idx="1"/>
          </p:nvPr>
        </p:nvSpPr>
        <p:spPr>
          <a:xfrm>
            <a:off x="142844" y="1071546"/>
            <a:ext cx="8880506" cy="5643602"/>
          </a:xfrm>
        </p:spPr>
        <p:txBody>
          <a:bodyPr>
            <a:noAutofit/>
          </a:bodyPr>
          <a:lstStyle/>
          <a:p>
            <a:pPr marL="533400" indent="-533400" eaLnBrk="1" hangingPunct="1">
              <a:lnSpc>
                <a:spcPct val="80000"/>
              </a:lnSpc>
              <a:buFontTx/>
              <a:buNone/>
            </a:pPr>
            <a:r>
              <a:rPr lang="ja-JP" sz="2000" dirty="0" smtClean="0">
                <a:solidFill>
                  <a:srgbClr val="000000"/>
                </a:solidFill>
                <a:latin typeface="Arial" pitchFamily="34" charset="0"/>
                <a:ea typeface="ＭＳ Ｐゴシック" charset="-128"/>
                <a:cs typeface="Arial" pitchFamily="34" charset="0"/>
              </a:rPr>
              <a:t>　</a:t>
            </a:r>
            <a:r>
              <a:rPr lang="en-US" altLang="ja-JP" sz="1800" dirty="0" smtClean="0">
                <a:solidFill>
                  <a:srgbClr val="000000"/>
                </a:solidFill>
                <a:latin typeface="Arial" pitchFamily="34" charset="0"/>
                <a:ea typeface="ＤＨＰ平成ゴシックW5" pitchFamily="2" charset="-128"/>
                <a:cs typeface="Arial" pitchFamily="34" charset="0"/>
              </a:rPr>
              <a:t>Moneylender or money changer in the Middle Ages</a:t>
            </a:r>
            <a:r>
              <a:rPr lang="ja-JP" altLang="en-US" sz="1800" dirty="0" smtClean="0">
                <a:solidFill>
                  <a:srgbClr val="000000"/>
                </a:solidFill>
                <a:latin typeface="+mn-ea"/>
                <a:cs typeface="Arial" pitchFamily="34" charset="0"/>
              </a:rPr>
              <a:t>中世の金貸しや両替商</a:t>
            </a:r>
          </a:p>
          <a:p>
            <a:pPr marL="533400" indent="-533400" eaLnBrk="1" hangingPunct="1">
              <a:lnSpc>
                <a:spcPct val="80000"/>
              </a:lnSpc>
              <a:buFontTx/>
              <a:buNone/>
            </a:pPr>
            <a:r>
              <a:rPr lang="en-US" altLang="ja-JP" sz="1800" dirty="0" smtClean="0">
                <a:solidFill>
                  <a:srgbClr val="000000"/>
                </a:solidFill>
                <a:latin typeface="Arial" pitchFamily="34" charset="0"/>
                <a:ea typeface="ＤＨＰ平成ゴシックW5" pitchFamily="2" charset="-128"/>
                <a:cs typeface="Arial" pitchFamily="34" charset="0"/>
              </a:rPr>
              <a:t>  </a:t>
            </a:r>
            <a:r>
              <a:rPr lang="ja-JP" altLang="ja-JP" sz="1800" dirty="0" smtClean="0">
                <a:solidFill>
                  <a:srgbClr val="000000"/>
                </a:solidFill>
                <a:latin typeface="Arial" pitchFamily="34" charset="0"/>
                <a:ea typeface="ＤＨＰ平成ゴシックW5" pitchFamily="2" charset="-128"/>
                <a:cs typeface="Arial" pitchFamily="34" charset="0"/>
              </a:rPr>
              <a:t>⇒</a:t>
            </a:r>
            <a:r>
              <a:rPr lang="en-US" altLang="ja-JP" sz="1800" dirty="0" smtClean="0">
                <a:solidFill>
                  <a:srgbClr val="000000"/>
                </a:solidFill>
                <a:latin typeface="Arial" pitchFamily="34" charset="0"/>
                <a:ea typeface="ＤＨＰ平成ゴシックW5" pitchFamily="2" charset="-128"/>
                <a:cs typeface="Arial" pitchFamily="34" charset="0"/>
              </a:rPr>
              <a:t>developed to </a:t>
            </a:r>
            <a:r>
              <a:rPr lang="en-US" altLang="ja-JP" sz="1800" dirty="0" smtClean="0">
                <a:solidFill>
                  <a:schemeClr val="hlink"/>
                </a:solidFill>
                <a:latin typeface="Arial" pitchFamily="34" charset="0"/>
                <a:ea typeface="ＤＨＰ平成ゴシックW5" pitchFamily="2" charset="-128"/>
                <a:cs typeface="Arial" pitchFamily="34" charset="0"/>
              </a:rPr>
              <a:t>bank</a:t>
            </a:r>
            <a:r>
              <a:rPr lang="en-US" altLang="ja-JP" sz="1800" dirty="0" smtClean="0">
                <a:solidFill>
                  <a:srgbClr val="000000"/>
                </a:solidFill>
                <a:latin typeface="Arial" pitchFamily="34" charset="0"/>
                <a:ea typeface="ＤＨＰ平成ゴシックW5" pitchFamily="2" charset="-128"/>
                <a:cs typeface="Arial" pitchFamily="34" charset="0"/>
              </a:rPr>
              <a:t> in the Modern Ages</a:t>
            </a:r>
            <a:r>
              <a:rPr lang="ja-JP" altLang="en-US" sz="1800" dirty="0" smtClean="0">
                <a:solidFill>
                  <a:srgbClr val="000000"/>
                </a:solidFill>
                <a:latin typeface="Arial" pitchFamily="34" charset="0"/>
                <a:ea typeface="ＤＨＰ平成ゴシックW5" pitchFamily="2" charset="-128"/>
                <a:cs typeface="Arial" pitchFamily="34" charset="0"/>
              </a:rPr>
              <a:t>　</a:t>
            </a:r>
            <a:r>
              <a:rPr lang="ja-JP" altLang="en-US" sz="1800" dirty="0" smtClean="0">
                <a:solidFill>
                  <a:srgbClr val="000000"/>
                </a:solidFill>
                <a:latin typeface="+mn-ea"/>
                <a:cs typeface="Arial" pitchFamily="34" charset="0"/>
              </a:rPr>
              <a:t>近世の銀行へ発展</a:t>
            </a:r>
          </a:p>
          <a:p>
            <a:pPr marL="533400" indent="-533400" eaLnBrk="1" hangingPunct="1">
              <a:lnSpc>
                <a:spcPct val="80000"/>
              </a:lnSpc>
              <a:buFontTx/>
              <a:buNone/>
            </a:pPr>
            <a:r>
              <a:rPr lang="en-US" altLang="ja-JP" sz="1800" dirty="0" smtClean="0">
                <a:solidFill>
                  <a:srgbClr val="000000"/>
                </a:solidFill>
                <a:latin typeface="Arial" pitchFamily="34" charset="0"/>
                <a:ea typeface="ＤＨＰ平成ゴシックW5" pitchFamily="2" charset="-128"/>
                <a:cs typeface="Arial" pitchFamily="34" charset="0"/>
              </a:rPr>
              <a:t> </a:t>
            </a:r>
            <a:r>
              <a:rPr lang="en-US" altLang="ja-JP" sz="1800" dirty="0" err="1" smtClean="0">
                <a:solidFill>
                  <a:srgbClr val="000000"/>
                </a:solidFill>
                <a:latin typeface="Arial" pitchFamily="34" charset="0"/>
                <a:ea typeface="ＤＨＰ平成ゴシックW5" pitchFamily="2" charset="-128"/>
                <a:cs typeface="Arial" pitchFamily="34" charset="0"/>
              </a:rPr>
              <a:t>Banco</a:t>
            </a:r>
            <a:r>
              <a:rPr lang="en-US" altLang="ja-JP" sz="1800" dirty="0" smtClean="0">
                <a:solidFill>
                  <a:srgbClr val="000000"/>
                </a:solidFill>
                <a:latin typeface="Arial" pitchFamily="34" charset="0"/>
                <a:ea typeface="ＤＨＰ平成ゴシックW5" pitchFamily="2" charset="-128"/>
                <a:cs typeface="Arial" pitchFamily="34" charset="0"/>
              </a:rPr>
              <a:t> means a woody table in Italian that was used for money exchange by money lender or money changer </a:t>
            </a:r>
          </a:p>
          <a:p>
            <a:pPr marL="533400" indent="-533400" eaLnBrk="1" hangingPunct="1">
              <a:lnSpc>
                <a:spcPct val="80000"/>
              </a:lnSpc>
              <a:buFontTx/>
              <a:buNone/>
            </a:pPr>
            <a:r>
              <a:rPr lang="en-US" altLang="ja-JP" sz="1800" dirty="0" smtClean="0">
                <a:solidFill>
                  <a:srgbClr val="000000"/>
                </a:solidFill>
                <a:latin typeface="Arial" pitchFamily="34" charset="0"/>
                <a:ea typeface="ＤＨＰ平成ゴシックW5" pitchFamily="2" charset="-128"/>
                <a:cs typeface="Arial" pitchFamily="34" charset="0"/>
              </a:rPr>
              <a:t>  </a:t>
            </a:r>
            <a:r>
              <a:rPr lang="en-US" altLang="ja-JP" sz="1800" dirty="0" err="1" smtClean="0">
                <a:solidFill>
                  <a:srgbClr val="000000"/>
                </a:solidFill>
                <a:latin typeface="Arial" pitchFamily="34" charset="0"/>
                <a:ea typeface="ＤＨＰ平成ゴシックW5" pitchFamily="2" charset="-128"/>
                <a:cs typeface="Arial" pitchFamily="34" charset="0"/>
              </a:rPr>
              <a:t>Banco</a:t>
            </a:r>
            <a:r>
              <a:rPr lang="ja-JP" altLang="en-US" sz="1800" dirty="0" smtClean="0">
                <a:solidFill>
                  <a:srgbClr val="000000"/>
                </a:solidFill>
                <a:latin typeface="+mn-ea"/>
                <a:cs typeface="Arial" pitchFamily="34" charset="0"/>
              </a:rPr>
              <a:t>はイタリア語で金貸しや両替商が両替業務に用いた木の長い机を意味する</a:t>
            </a:r>
          </a:p>
          <a:p>
            <a:pPr marL="533400" indent="-533400" eaLnBrk="1" hangingPunct="1">
              <a:lnSpc>
                <a:spcPct val="80000"/>
              </a:lnSpc>
              <a:buFontTx/>
              <a:buNone/>
            </a:pPr>
            <a:r>
              <a:rPr lang="en-US" altLang="ja-JP" sz="1800" dirty="0" smtClean="0">
                <a:solidFill>
                  <a:srgbClr val="000000"/>
                </a:solidFill>
                <a:latin typeface="Arial" pitchFamily="34" charset="0"/>
                <a:ea typeface="ＤＨＰ平成ゴシックW5" pitchFamily="2" charset="-128"/>
                <a:cs typeface="Arial" pitchFamily="34" charset="0"/>
              </a:rPr>
              <a:t> </a:t>
            </a:r>
            <a:r>
              <a:rPr lang="en-US" altLang="ja-JP" sz="1800" dirty="0" smtClean="0">
                <a:latin typeface="Arial" pitchFamily="34" charset="0"/>
                <a:ea typeface="ＤＨＰ平成ゴシックW5" pitchFamily="2" charset="-128"/>
                <a:cs typeface="Arial" pitchFamily="34" charset="0"/>
              </a:rPr>
              <a:t>The first state deposit </a:t>
            </a:r>
            <a:r>
              <a:rPr lang="en-US" altLang="ja-JP" sz="1800" dirty="0" err="1" smtClean="0">
                <a:latin typeface="Arial" pitchFamily="34" charset="0"/>
                <a:ea typeface="ＤＨＰ平成ゴシックW5" pitchFamily="2" charset="-128"/>
                <a:cs typeface="Arial" pitchFamily="34" charset="0"/>
              </a:rPr>
              <a:t>bank,</a:t>
            </a:r>
            <a:r>
              <a:rPr lang="en-US" altLang="ja-JP" sz="1800" i="1" dirty="0" err="1" smtClean="0">
                <a:latin typeface="Arial" pitchFamily="34" charset="0"/>
                <a:ea typeface="ＤＨＰ平成ゴシックW5" pitchFamily="2" charset="-128"/>
                <a:cs typeface="Arial" pitchFamily="34" charset="0"/>
                <a:hlinkClick r:id="rId2" tooltip="Bank of Saint George (Genoa)"/>
              </a:rPr>
              <a:t>Banco</a:t>
            </a:r>
            <a:r>
              <a:rPr lang="en-US" altLang="ja-JP" sz="1800" i="1" dirty="0" smtClean="0">
                <a:latin typeface="Arial" pitchFamily="34" charset="0"/>
                <a:ea typeface="ＤＨＰ平成ゴシックW5" pitchFamily="2" charset="-128"/>
                <a:cs typeface="Arial" pitchFamily="34" charset="0"/>
                <a:hlinkClick r:id="rId2" tooltip="Bank of Saint George (Genoa)"/>
              </a:rPr>
              <a:t> </a:t>
            </a:r>
            <a:r>
              <a:rPr lang="en-US" altLang="ja-JP" sz="1800" i="1" dirty="0" err="1" smtClean="0">
                <a:latin typeface="Arial" pitchFamily="34" charset="0"/>
                <a:ea typeface="ＤＨＰ平成ゴシックW5" pitchFamily="2" charset="-128"/>
                <a:cs typeface="Arial" pitchFamily="34" charset="0"/>
                <a:hlinkClick r:id="rId2" tooltip="Bank of Saint George (Genoa)"/>
              </a:rPr>
              <a:t>di</a:t>
            </a:r>
            <a:r>
              <a:rPr lang="en-US" altLang="ja-JP" sz="1800" i="1" dirty="0" smtClean="0">
                <a:latin typeface="Arial" pitchFamily="34" charset="0"/>
                <a:ea typeface="ＤＨＰ平成ゴシックW5" pitchFamily="2" charset="-128"/>
                <a:cs typeface="Arial" pitchFamily="34" charset="0"/>
                <a:hlinkClick r:id="rId2" tooltip="Bank of Saint George (Genoa)"/>
              </a:rPr>
              <a:t> San Giorgio</a:t>
            </a:r>
            <a:r>
              <a:rPr lang="en-US" altLang="ja-JP" sz="1800" dirty="0" smtClean="0">
                <a:latin typeface="Arial" pitchFamily="34" charset="0"/>
                <a:ea typeface="ＤＨＰ平成ゴシックW5" pitchFamily="2" charset="-128"/>
                <a:cs typeface="Arial" pitchFamily="34" charset="0"/>
              </a:rPr>
              <a:t> (Bank of St. George), was founded in 1407 at </a:t>
            </a:r>
            <a:r>
              <a:rPr lang="en-US" altLang="ja-JP" sz="1800" dirty="0" smtClean="0">
                <a:latin typeface="Arial" pitchFamily="34" charset="0"/>
                <a:ea typeface="ＤＨＰ平成ゴシックW5" pitchFamily="2" charset="-128"/>
                <a:cs typeface="Arial" pitchFamily="34" charset="0"/>
                <a:hlinkClick r:id="rId3" tooltip="Genoa"/>
              </a:rPr>
              <a:t>Genoa</a:t>
            </a:r>
            <a:r>
              <a:rPr lang="en-US" altLang="ja-JP" sz="1800" dirty="0" smtClean="0">
                <a:latin typeface="Arial" pitchFamily="34" charset="0"/>
                <a:ea typeface="ＤＨＰ平成ゴシックW5" pitchFamily="2" charset="-128"/>
                <a:cs typeface="Arial" pitchFamily="34" charset="0"/>
              </a:rPr>
              <a:t>, </a:t>
            </a:r>
            <a:r>
              <a:rPr lang="en-US" altLang="ja-JP" sz="1800" dirty="0" smtClean="0">
                <a:latin typeface="Arial" pitchFamily="34" charset="0"/>
                <a:ea typeface="ＤＨＰ平成ゴシックW5" pitchFamily="2" charset="-128"/>
                <a:cs typeface="Arial" pitchFamily="34" charset="0"/>
                <a:hlinkClick r:id="rId4" tooltip="Italy"/>
              </a:rPr>
              <a:t>Italy</a:t>
            </a:r>
            <a:r>
              <a:rPr lang="en-US" altLang="ja-JP" sz="1800" dirty="0" smtClean="0">
                <a:latin typeface="Arial" pitchFamily="34" charset="0"/>
                <a:ea typeface="ＤＨＰ平成ゴシックW5" pitchFamily="2" charset="-128"/>
                <a:cs typeface="Arial" pitchFamily="34" charset="0"/>
              </a:rPr>
              <a:t> </a:t>
            </a:r>
            <a:endParaRPr lang="ja-JP" altLang="ja-JP" sz="1800" dirty="0" smtClean="0">
              <a:latin typeface="Arial" pitchFamily="34" charset="0"/>
              <a:ea typeface="ＤＨＰ平成ゴシックW5" pitchFamily="2" charset="-128"/>
              <a:cs typeface="Arial" pitchFamily="34" charset="0"/>
            </a:endParaRPr>
          </a:p>
          <a:p>
            <a:pPr marL="533400" indent="-533400" eaLnBrk="1" hangingPunct="1">
              <a:lnSpc>
                <a:spcPct val="80000"/>
              </a:lnSpc>
              <a:buFontTx/>
              <a:buNone/>
            </a:pPr>
            <a:r>
              <a:rPr lang="en-US" altLang="ja-JP" sz="1800" dirty="0" smtClean="0">
                <a:latin typeface="+mn-ea"/>
                <a:cs typeface="Arial" pitchFamily="34" charset="0"/>
              </a:rPr>
              <a:t> </a:t>
            </a:r>
            <a:r>
              <a:rPr lang="ja-JP" altLang="en-US" sz="1800" dirty="0" smtClean="0">
                <a:latin typeface="+mn-ea"/>
                <a:cs typeface="Arial" pitchFamily="34" charset="0"/>
              </a:rPr>
              <a:t>最初の国立預金銀行は</a:t>
            </a:r>
            <a:endParaRPr lang="en-US" altLang="ja-JP" sz="1800" dirty="0" smtClean="0">
              <a:latin typeface="+mn-ea"/>
              <a:cs typeface="Arial" pitchFamily="34" charset="0"/>
            </a:endParaRPr>
          </a:p>
          <a:p>
            <a:pPr marL="533400" indent="-533400" eaLnBrk="1" hangingPunct="1">
              <a:lnSpc>
                <a:spcPct val="80000"/>
              </a:lnSpc>
              <a:buFontTx/>
              <a:buNone/>
            </a:pPr>
            <a:r>
              <a:rPr lang="en-US" altLang="ja-JP" sz="1800" dirty="0" smtClean="0">
                <a:latin typeface="+mn-ea"/>
                <a:cs typeface="Arial" pitchFamily="34" charset="0"/>
              </a:rPr>
              <a:t>1407</a:t>
            </a:r>
            <a:r>
              <a:rPr lang="ja-JP" altLang="en-US" sz="1800" dirty="0" smtClean="0">
                <a:latin typeface="+mn-ea"/>
                <a:cs typeface="Arial" pitchFamily="34" charset="0"/>
              </a:rPr>
              <a:t>年にイタリアのジェノアで設立された</a:t>
            </a:r>
            <a:endParaRPr lang="en-US" altLang="ja-JP" sz="1800" dirty="0" smtClean="0">
              <a:latin typeface="+mn-ea"/>
              <a:cs typeface="Arial" pitchFamily="34" charset="0"/>
            </a:endParaRPr>
          </a:p>
          <a:p>
            <a:pPr marL="533400" indent="-533400" eaLnBrk="1" hangingPunct="1">
              <a:lnSpc>
                <a:spcPct val="80000"/>
              </a:lnSpc>
              <a:buFontTx/>
              <a:buNone/>
            </a:pPr>
            <a:r>
              <a:rPr lang="ja-JP" altLang="en-US" sz="1800" dirty="0" smtClean="0">
                <a:latin typeface="+mn-ea"/>
                <a:cs typeface="Arial" pitchFamily="34" charset="0"/>
              </a:rPr>
              <a:t>バンコ・ディ・サンジョルジョ</a:t>
            </a:r>
            <a:endParaRPr lang="en-US" altLang="ja-JP" sz="1800" dirty="0" smtClean="0">
              <a:latin typeface="+mn-ea"/>
              <a:cs typeface="Arial" pitchFamily="34" charset="0"/>
            </a:endParaRPr>
          </a:p>
          <a:p>
            <a:pPr marL="533400" indent="-533400" eaLnBrk="1" hangingPunct="1">
              <a:lnSpc>
                <a:spcPct val="80000"/>
              </a:lnSpc>
              <a:buFontTx/>
              <a:buNone/>
            </a:pPr>
            <a:endParaRPr lang="en-US" altLang="ja-JP" sz="1800" dirty="0" smtClean="0">
              <a:latin typeface="Arial" pitchFamily="34" charset="0"/>
              <a:ea typeface="ＤＨＰ平成ゴシックW5" pitchFamily="2" charset="-128"/>
              <a:cs typeface="Arial" pitchFamily="34" charset="0"/>
            </a:endParaRPr>
          </a:p>
          <a:p>
            <a:pPr marL="533400" indent="-533400" eaLnBrk="1" hangingPunct="1">
              <a:lnSpc>
                <a:spcPct val="80000"/>
              </a:lnSpc>
              <a:buFontTx/>
              <a:buNone/>
            </a:pPr>
            <a:endParaRPr lang="en-US" altLang="ja-JP" sz="1800" dirty="0" smtClean="0">
              <a:latin typeface="Arial" pitchFamily="34" charset="0"/>
              <a:ea typeface="ＤＨＰ平成ゴシックW5" pitchFamily="2" charset="-128"/>
              <a:cs typeface="Arial" pitchFamily="34" charset="0"/>
            </a:endParaRPr>
          </a:p>
          <a:p>
            <a:pPr marL="533400" indent="-533400" eaLnBrk="1" hangingPunct="1">
              <a:lnSpc>
                <a:spcPct val="80000"/>
              </a:lnSpc>
              <a:buFontTx/>
              <a:buNone/>
            </a:pPr>
            <a:endParaRPr lang="en-US" altLang="ja-JP" sz="1800" dirty="0" smtClean="0">
              <a:latin typeface="Arial" pitchFamily="34" charset="0"/>
              <a:ea typeface="ＤＨＰ平成ゴシックW5" pitchFamily="2" charset="-128"/>
              <a:cs typeface="Arial" pitchFamily="34" charset="0"/>
            </a:endParaRPr>
          </a:p>
          <a:p>
            <a:pPr marL="533400" indent="-533400" eaLnBrk="1" hangingPunct="1">
              <a:lnSpc>
                <a:spcPct val="80000"/>
              </a:lnSpc>
              <a:buFontTx/>
              <a:buNone/>
            </a:pPr>
            <a:endParaRPr lang="ja-JP" altLang="en-US" sz="1800" dirty="0" smtClean="0">
              <a:latin typeface="Arial" pitchFamily="34" charset="0"/>
              <a:ea typeface="ＤＨＰ平成ゴシックW5" pitchFamily="2" charset="-128"/>
              <a:cs typeface="Arial" pitchFamily="34" charset="0"/>
            </a:endParaRP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14</a:t>
            </a:fld>
            <a:endParaRPr lang="en-US" altLang="ja-JP"/>
          </a:p>
        </p:txBody>
      </p:sp>
      <p:pic>
        <p:nvPicPr>
          <p:cNvPr id="5" name="図 4"/>
          <p:cNvPicPr/>
          <p:nvPr/>
        </p:nvPicPr>
        <p:blipFill>
          <a:blip r:embed="rId5" cstate="print"/>
          <a:srcRect/>
          <a:stretch>
            <a:fillRect/>
          </a:stretch>
        </p:blipFill>
        <p:spPr bwMode="auto">
          <a:xfrm>
            <a:off x="4357686" y="2714620"/>
            <a:ext cx="4643516" cy="414338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85721" y="214291"/>
            <a:ext cx="8777318" cy="785818"/>
          </a:xfrm>
        </p:spPr>
        <p:txBody>
          <a:bodyPr>
            <a:normAutofit/>
          </a:bodyPr>
          <a:lstStyle/>
          <a:p>
            <a:pPr eaLnBrk="1" hangingPunct="1"/>
            <a:r>
              <a:rPr lang="ja-JP" sz="2800" dirty="0" smtClean="0">
                <a:solidFill>
                  <a:srgbClr val="000000"/>
                </a:solidFill>
                <a:latin typeface="ＭＳ Ｐゴシック" charset="-128"/>
                <a:ea typeface="ＭＳ Ｐゴシック" charset="-128"/>
              </a:rPr>
              <a:t>９</a:t>
            </a:r>
            <a:r>
              <a:rPr lang="en-US" altLang="ja-JP" sz="2800" dirty="0" smtClean="0">
                <a:solidFill>
                  <a:srgbClr val="000000"/>
                </a:solidFill>
                <a:latin typeface="ＭＳ Ｐゴシック" charset="-128"/>
                <a:ea typeface="ＭＳ Ｐゴシック" charset="-128"/>
              </a:rPr>
              <a:t>B</a:t>
            </a:r>
            <a:r>
              <a:rPr lang="ja-JP" sz="2800" dirty="0" err="1" smtClean="0">
                <a:solidFill>
                  <a:srgbClr val="000000"/>
                </a:solidFill>
                <a:latin typeface="ＭＳ Ｐゴシック" charset="-128"/>
                <a:ea typeface="ＭＳ Ｐゴシック" charset="-128"/>
              </a:rPr>
              <a:t>．</a:t>
            </a:r>
            <a:r>
              <a:rPr lang="en-US" altLang="ja-JP" sz="2800" dirty="0" smtClean="0">
                <a:solidFill>
                  <a:srgbClr val="000000"/>
                </a:solidFill>
                <a:latin typeface="ＭＳ Ｐゴシック" charset="-128"/>
                <a:ea typeface="ＭＳ Ｐゴシック" charset="-128"/>
              </a:rPr>
              <a:t>Banks and Bank Money</a:t>
            </a:r>
            <a:r>
              <a:rPr lang="ja-JP" altLang="en-US" sz="2800" dirty="0" smtClean="0">
                <a:solidFill>
                  <a:srgbClr val="000000"/>
                </a:solidFill>
                <a:latin typeface="ＭＳ Ｐゴシック" charset="-128"/>
                <a:ea typeface="ＭＳ Ｐゴシック" charset="-128"/>
              </a:rPr>
              <a:t>　銀行と銀行貨幣</a:t>
            </a:r>
          </a:p>
        </p:txBody>
      </p:sp>
      <p:sp>
        <p:nvSpPr>
          <p:cNvPr id="14339" name="Rectangle 3"/>
          <p:cNvSpPr>
            <a:spLocks noGrp="1" noChangeArrowheads="1"/>
          </p:cNvSpPr>
          <p:nvPr>
            <p:ph idx="1"/>
          </p:nvPr>
        </p:nvSpPr>
        <p:spPr>
          <a:xfrm>
            <a:off x="142844" y="1071546"/>
            <a:ext cx="8880506" cy="5643602"/>
          </a:xfrm>
        </p:spPr>
        <p:txBody>
          <a:bodyPr>
            <a:noAutofit/>
          </a:bodyPr>
          <a:lstStyle/>
          <a:p>
            <a:pPr marL="533400" indent="-533400" eaLnBrk="1" hangingPunct="1">
              <a:lnSpc>
                <a:spcPct val="80000"/>
              </a:lnSpc>
              <a:buFontTx/>
              <a:buNone/>
            </a:pPr>
            <a:r>
              <a:rPr lang="en-US" altLang="ja-JP" sz="2000" dirty="0" smtClean="0">
                <a:latin typeface="Arial" pitchFamily="34" charset="0"/>
                <a:ea typeface="ＤＨＰ平成ゴシックW5" pitchFamily="2" charset="-128"/>
                <a:cs typeface="Arial" pitchFamily="34" charset="0"/>
              </a:rPr>
              <a:t>The First National Bank in Japan founded in 1873</a:t>
            </a:r>
            <a:r>
              <a:rPr lang="ja-JP" altLang="en-US" sz="2000" dirty="0" smtClean="0">
                <a:latin typeface="+mn-ea"/>
                <a:cs typeface="Arial" pitchFamily="34" charset="0"/>
              </a:rPr>
              <a:t>日本の第一国立銀行は</a:t>
            </a:r>
            <a:r>
              <a:rPr lang="en-US" altLang="ja-JP" sz="2000" dirty="0" smtClean="0">
                <a:latin typeface="+mn-ea"/>
                <a:cs typeface="Arial" pitchFamily="34" charset="0"/>
              </a:rPr>
              <a:t>1873</a:t>
            </a:r>
            <a:r>
              <a:rPr lang="ja-JP" altLang="en-US" sz="2000" dirty="0" smtClean="0">
                <a:latin typeface="+mn-ea"/>
                <a:cs typeface="Arial" pitchFamily="34" charset="0"/>
              </a:rPr>
              <a:t>年に設立 </a:t>
            </a:r>
            <a:r>
              <a:rPr lang="ja-JP" sz="2000" dirty="0" smtClean="0">
                <a:solidFill>
                  <a:srgbClr val="000000"/>
                </a:solidFill>
                <a:latin typeface="+mn-ea"/>
                <a:cs typeface="Arial" pitchFamily="34" charset="0"/>
              </a:rPr>
              <a:t>　</a:t>
            </a:r>
            <a:endParaRPr lang="en-US" altLang="ja-JP" sz="2000" dirty="0" smtClean="0">
              <a:solidFill>
                <a:srgbClr val="000000"/>
              </a:solidFill>
              <a:latin typeface="+mn-ea"/>
              <a:cs typeface="Arial" pitchFamily="34" charset="0"/>
            </a:endParaRPr>
          </a:p>
          <a:p>
            <a:pPr marL="533400" indent="-533400" eaLnBrk="1" hangingPunct="1">
              <a:lnSpc>
                <a:spcPct val="80000"/>
              </a:lnSpc>
              <a:buFontTx/>
              <a:buNone/>
            </a:pPr>
            <a:r>
              <a:rPr lang="ja-JP" sz="2000" dirty="0" smtClean="0">
                <a:solidFill>
                  <a:srgbClr val="000000"/>
                </a:solidFill>
                <a:latin typeface="Arial" pitchFamily="34" charset="0"/>
                <a:ea typeface="ＤＨＰ平成ゴシックW5" pitchFamily="2" charset="-128"/>
                <a:cs typeface="Arial" pitchFamily="34" charset="0"/>
              </a:rPr>
              <a:t> </a:t>
            </a:r>
            <a:r>
              <a:rPr lang="en-US" altLang="ja-JP" sz="2000" dirty="0" smtClean="0">
                <a:solidFill>
                  <a:srgbClr val="000000"/>
                </a:solidFill>
                <a:latin typeface="Arial" pitchFamily="34" charset="0"/>
                <a:ea typeface="ＤＨＰ平成ゴシックW5" pitchFamily="2" charset="-128"/>
                <a:cs typeface="Arial" pitchFamily="34" charset="0"/>
              </a:rPr>
              <a:t>They issued their own bank note on the condition to exchange it for legal tender</a:t>
            </a:r>
            <a:endParaRPr lang="ja-JP" altLang="en-US" sz="2000" dirty="0" smtClean="0">
              <a:solidFill>
                <a:srgbClr val="000000"/>
              </a:solidFill>
              <a:latin typeface="Arial" pitchFamily="34" charset="0"/>
              <a:ea typeface="ＤＨＰ平成ゴシックW5" pitchFamily="2" charset="-128"/>
              <a:cs typeface="Arial" pitchFamily="34" charset="0"/>
            </a:endParaRPr>
          </a:p>
          <a:p>
            <a:pPr marL="533400" indent="-533400" eaLnBrk="1" hangingPunct="1">
              <a:lnSpc>
                <a:spcPct val="80000"/>
              </a:lnSpc>
              <a:buFontTx/>
              <a:buNone/>
            </a:pPr>
            <a:r>
              <a:rPr lang="ja-JP" altLang="en-US" sz="2000" dirty="0" smtClean="0">
                <a:solidFill>
                  <a:srgbClr val="000000"/>
                </a:solidFill>
                <a:latin typeface="+mn-ea"/>
                <a:cs typeface="Arial" pitchFamily="34" charset="0"/>
              </a:rPr>
              <a:t>   彼等は自身の銀行券を法貨との交換を条件に発行した</a:t>
            </a:r>
          </a:p>
          <a:p>
            <a:pPr marL="533400" indent="-533400" eaLnBrk="1" hangingPunct="1">
              <a:lnSpc>
                <a:spcPct val="80000"/>
              </a:lnSpc>
              <a:buFontTx/>
              <a:buNone/>
            </a:pPr>
            <a:r>
              <a:rPr lang="ja-JP" sz="2000" dirty="0" smtClean="0">
                <a:solidFill>
                  <a:srgbClr val="000000"/>
                </a:solidFill>
                <a:latin typeface="+mn-ea"/>
                <a:cs typeface="Arial" pitchFamily="34" charset="0"/>
              </a:rPr>
              <a:t>＝</a:t>
            </a:r>
            <a:r>
              <a:rPr lang="en-US" altLang="ja-JP" sz="2000" dirty="0" smtClean="0">
                <a:solidFill>
                  <a:schemeClr val="hlink"/>
                </a:solidFill>
                <a:latin typeface="Arial" pitchFamily="34" charset="0"/>
                <a:ea typeface="ＤＨＰ平成ゴシックW5" pitchFamily="2" charset="-128"/>
                <a:cs typeface="Arial" pitchFamily="34" charset="0"/>
              </a:rPr>
              <a:t>bank money</a:t>
            </a:r>
            <a:r>
              <a:rPr lang="en-US" altLang="ja-JP" sz="2000" dirty="0" smtClean="0">
                <a:solidFill>
                  <a:srgbClr val="000000"/>
                </a:solidFill>
                <a:latin typeface="Arial" pitchFamily="34" charset="0"/>
                <a:ea typeface="ＤＨＰ平成ゴシックW5" pitchFamily="2" charset="-128"/>
                <a:cs typeface="Arial" pitchFamily="34" charset="0"/>
              </a:rPr>
              <a:t>=inside money</a:t>
            </a:r>
            <a:r>
              <a:rPr lang="ja-JP" altLang="en-US" sz="2000" dirty="0" smtClean="0">
                <a:solidFill>
                  <a:srgbClr val="000000"/>
                </a:solidFill>
                <a:latin typeface="Arial" pitchFamily="34" charset="0"/>
                <a:ea typeface="ＤＨＰ平成ゴシックW5" pitchFamily="2" charset="-128"/>
                <a:cs typeface="Arial" pitchFamily="34" charset="0"/>
              </a:rPr>
              <a:t>　</a:t>
            </a:r>
            <a:r>
              <a:rPr lang="ja-JP" altLang="en-US" sz="2000" dirty="0" smtClean="0">
                <a:solidFill>
                  <a:srgbClr val="000000"/>
                </a:solidFill>
                <a:latin typeface="+mn-ea"/>
                <a:cs typeface="Arial" pitchFamily="34" charset="0"/>
              </a:rPr>
              <a:t>銀行貨幣＝内部貨幣</a:t>
            </a:r>
            <a:r>
              <a:rPr lang="ja-JP" altLang="en-US" sz="2000" dirty="0" smtClean="0">
                <a:solidFill>
                  <a:schemeClr val="hlink"/>
                </a:solidFill>
                <a:latin typeface="+mn-ea"/>
                <a:cs typeface="Arial" pitchFamily="34" charset="0"/>
              </a:rPr>
              <a:t> </a:t>
            </a:r>
            <a:endParaRPr lang="ja-JP" sz="2000" dirty="0" smtClean="0">
              <a:latin typeface="+mn-ea"/>
              <a:cs typeface="Arial" pitchFamily="34" charset="0"/>
            </a:endParaRPr>
          </a:p>
          <a:p>
            <a:pPr marL="533400" indent="-533400" eaLnBrk="1" hangingPunct="1">
              <a:lnSpc>
                <a:spcPct val="80000"/>
              </a:lnSpc>
              <a:buFontTx/>
              <a:buNone/>
            </a:pPr>
            <a:r>
              <a:rPr lang="ja-JP" sz="2000" dirty="0" smtClean="0">
                <a:solidFill>
                  <a:srgbClr val="000000"/>
                </a:solidFill>
                <a:latin typeface="Arial" pitchFamily="34" charset="0"/>
                <a:ea typeface="ＤＨＰ平成ゴシックW5" pitchFamily="2" charset="-128"/>
                <a:cs typeface="Arial" pitchFamily="34" charset="0"/>
              </a:rPr>
              <a:t>　 </a:t>
            </a:r>
            <a:r>
              <a:rPr lang="en-US" altLang="ja-JP" sz="2000" dirty="0" smtClean="0">
                <a:solidFill>
                  <a:srgbClr val="000000"/>
                </a:solidFill>
                <a:latin typeface="Arial" pitchFamily="34" charset="0"/>
                <a:ea typeface="ＤＨＰ平成ゴシックW5" pitchFamily="2" charset="-128"/>
                <a:cs typeface="Arial" pitchFamily="34" charset="0"/>
              </a:rPr>
              <a:t>State monopoly of the mintage right …legal tender</a:t>
            </a:r>
            <a:r>
              <a:rPr lang="ja-JP" sz="2000" dirty="0" smtClean="0">
                <a:solidFill>
                  <a:srgbClr val="000000"/>
                </a:solidFill>
                <a:latin typeface="Arial" pitchFamily="34" charset="0"/>
                <a:ea typeface="ＤＨＰ平成ゴシックW5" pitchFamily="2" charset="-128"/>
                <a:cs typeface="Arial" pitchFamily="34" charset="0"/>
              </a:rPr>
              <a:t>＝</a:t>
            </a:r>
            <a:r>
              <a:rPr lang="en-US" altLang="ja-JP" sz="2000" dirty="0" smtClean="0">
                <a:solidFill>
                  <a:schemeClr val="hlink"/>
                </a:solidFill>
                <a:latin typeface="Arial" pitchFamily="34" charset="0"/>
                <a:ea typeface="ＤＨＰ平成ゴシックW5" pitchFamily="2" charset="-128"/>
                <a:cs typeface="Arial" pitchFamily="34" charset="0"/>
              </a:rPr>
              <a:t>outside money</a:t>
            </a:r>
            <a:endParaRPr lang="ja-JP" altLang="ja-JP" sz="2000" dirty="0" smtClean="0">
              <a:latin typeface="Arial" pitchFamily="34" charset="0"/>
              <a:ea typeface="ＤＨＰ平成ゴシックW5" pitchFamily="2" charset="-128"/>
              <a:cs typeface="Arial" pitchFamily="34" charset="0"/>
            </a:endParaRPr>
          </a:p>
          <a:p>
            <a:pPr marL="533400" indent="-533400" eaLnBrk="1" hangingPunct="1">
              <a:lnSpc>
                <a:spcPct val="80000"/>
              </a:lnSpc>
              <a:buFontTx/>
              <a:buNone/>
            </a:pPr>
            <a:r>
              <a:rPr lang="ja-JP" sz="2000" dirty="0" smtClean="0">
                <a:solidFill>
                  <a:srgbClr val="000000"/>
                </a:solidFill>
                <a:latin typeface="Arial" pitchFamily="34" charset="0"/>
                <a:ea typeface="ＤＨＰ平成ゴシックW5" pitchFamily="2" charset="-128"/>
                <a:cs typeface="Arial" pitchFamily="34" charset="0"/>
              </a:rPr>
              <a:t>　 </a:t>
            </a:r>
            <a:r>
              <a:rPr lang="ja-JP" sz="2000" dirty="0" smtClean="0">
                <a:solidFill>
                  <a:srgbClr val="000000"/>
                </a:solidFill>
                <a:latin typeface="+mn-ea"/>
                <a:cs typeface="Arial" pitchFamily="34" charset="0"/>
              </a:rPr>
              <a:t>国家は造幣権を独占</a:t>
            </a:r>
            <a:r>
              <a:rPr lang="ja-JP" altLang="ja-JP" sz="2000" dirty="0" smtClean="0">
                <a:solidFill>
                  <a:srgbClr val="000000"/>
                </a:solidFill>
                <a:latin typeface="+mn-ea"/>
                <a:cs typeface="Arial" pitchFamily="34" charset="0"/>
              </a:rPr>
              <a:t>…</a:t>
            </a:r>
            <a:r>
              <a:rPr lang="ja-JP" sz="2000" dirty="0" smtClean="0">
                <a:solidFill>
                  <a:srgbClr val="000000"/>
                </a:solidFill>
                <a:latin typeface="+mn-ea"/>
                <a:cs typeface="Arial" pitchFamily="34" charset="0"/>
              </a:rPr>
              <a:t>法貨＝外部貨幣</a:t>
            </a:r>
            <a:endParaRPr lang="ja-JP" altLang="en-US" sz="2000" dirty="0" smtClean="0">
              <a:solidFill>
                <a:srgbClr val="000000"/>
              </a:solidFill>
              <a:latin typeface="+mn-ea"/>
              <a:cs typeface="Arial" pitchFamily="34" charset="0"/>
            </a:endParaRPr>
          </a:p>
          <a:p>
            <a:pPr marL="533400" indent="-533400" eaLnBrk="1" hangingPunct="1">
              <a:lnSpc>
                <a:spcPct val="80000"/>
              </a:lnSpc>
              <a:buFontTx/>
              <a:buNone/>
            </a:pPr>
            <a:r>
              <a:rPr lang="ja-JP" sz="2000" dirty="0" smtClean="0">
                <a:solidFill>
                  <a:srgbClr val="000000"/>
                </a:solidFill>
                <a:latin typeface="Arial" pitchFamily="34" charset="0"/>
                <a:ea typeface="ＤＨＰ平成ゴシックW5" pitchFamily="2" charset="-128"/>
                <a:cs typeface="Arial" pitchFamily="34" charset="0"/>
              </a:rPr>
              <a:t>⇒</a:t>
            </a:r>
            <a:r>
              <a:rPr lang="en-US" altLang="ja-JP" sz="2000" dirty="0" smtClean="0">
                <a:solidFill>
                  <a:srgbClr val="000000"/>
                </a:solidFill>
                <a:latin typeface="Arial" pitchFamily="34" charset="0"/>
                <a:ea typeface="ＤＨＰ平成ゴシックW5" pitchFamily="2" charset="-128"/>
                <a:cs typeface="Arial" pitchFamily="34" charset="0"/>
              </a:rPr>
              <a:t>banks produced current (checking) account </a:t>
            </a:r>
          </a:p>
          <a:p>
            <a:pPr marL="533400" indent="-533400" eaLnBrk="1" hangingPunct="1">
              <a:lnSpc>
                <a:spcPct val="80000"/>
              </a:lnSpc>
              <a:buFontTx/>
              <a:buNone/>
            </a:pPr>
            <a:r>
              <a:rPr lang="ja-JP" altLang="en-US" sz="2000" dirty="0" smtClean="0">
                <a:solidFill>
                  <a:srgbClr val="000000"/>
                </a:solidFill>
                <a:latin typeface="Arial" pitchFamily="34" charset="0"/>
                <a:ea typeface="ＤＨＰ平成ゴシックW5" pitchFamily="2" charset="-128"/>
                <a:cs typeface="Arial" pitchFamily="34" charset="0"/>
              </a:rPr>
              <a:t>　</a:t>
            </a:r>
            <a:r>
              <a:rPr lang="en-US" altLang="ja-JP" sz="2000" dirty="0" smtClean="0">
                <a:solidFill>
                  <a:srgbClr val="000000"/>
                </a:solidFill>
                <a:latin typeface="Arial" pitchFamily="34" charset="0"/>
                <a:ea typeface="ＤＨＰ平成ゴシックW5" pitchFamily="2" charset="-128"/>
                <a:cs typeface="Arial" pitchFamily="34" charset="0"/>
              </a:rPr>
              <a:t>that can make payments by issuing checks</a:t>
            </a:r>
            <a:endParaRPr lang="ja-JP" altLang="en-US" sz="2000" dirty="0" smtClean="0">
              <a:solidFill>
                <a:srgbClr val="000000"/>
              </a:solidFill>
              <a:latin typeface="Arial" pitchFamily="34" charset="0"/>
              <a:ea typeface="ＤＨＰ平成ゴシックW5" pitchFamily="2" charset="-128"/>
              <a:cs typeface="Arial" pitchFamily="34" charset="0"/>
            </a:endParaRPr>
          </a:p>
          <a:p>
            <a:pPr marL="533400" indent="-533400" eaLnBrk="1" hangingPunct="1">
              <a:lnSpc>
                <a:spcPct val="80000"/>
              </a:lnSpc>
              <a:buFontTx/>
              <a:buNone/>
            </a:pPr>
            <a:r>
              <a:rPr lang="ja-JP" altLang="en-US" sz="2000" dirty="0" smtClean="0">
                <a:solidFill>
                  <a:srgbClr val="000000"/>
                </a:solidFill>
                <a:latin typeface="+mn-ea"/>
                <a:cs typeface="Arial" pitchFamily="34" charset="0"/>
              </a:rPr>
              <a:t>     銀行は小切手の発行により支払をできる</a:t>
            </a:r>
            <a:endParaRPr lang="en-US" altLang="ja-JP" sz="2000" dirty="0" smtClean="0">
              <a:solidFill>
                <a:srgbClr val="000000"/>
              </a:solidFill>
              <a:latin typeface="+mn-ea"/>
              <a:cs typeface="Arial" pitchFamily="34" charset="0"/>
            </a:endParaRPr>
          </a:p>
          <a:p>
            <a:pPr marL="533400" indent="-533400" eaLnBrk="1" hangingPunct="1">
              <a:lnSpc>
                <a:spcPct val="80000"/>
              </a:lnSpc>
              <a:buFontTx/>
              <a:buNone/>
            </a:pPr>
            <a:r>
              <a:rPr lang="ja-JP" altLang="en-US" sz="2000" dirty="0" smtClean="0">
                <a:solidFill>
                  <a:srgbClr val="000000"/>
                </a:solidFill>
                <a:latin typeface="+mn-ea"/>
                <a:cs typeface="Arial" pitchFamily="34" charset="0"/>
              </a:rPr>
              <a:t>　当座勘定（小切手勘定）を創設</a:t>
            </a:r>
          </a:p>
          <a:p>
            <a:pPr marL="533400" indent="-533400" eaLnBrk="1" hangingPunct="1">
              <a:lnSpc>
                <a:spcPct val="80000"/>
              </a:lnSpc>
              <a:buFontTx/>
              <a:buNone/>
            </a:pPr>
            <a:r>
              <a:rPr lang="ja-JP" sz="2000" dirty="0" smtClean="0">
                <a:solidFill>
                  <a:srgbClr val="000000"/>
                </a:solidFill>
                <a:latin typeface="+mn-ea"/>
                <a:cs typeface="Arial" pitchFamily="34" charset="0"/>
              </a:rPr>
              <a:t>＝</a:t>
            </a:r>
            <a:r>
              <a:rPr lang="en-US" altLang="ja-JP" sz="2000" dirty="0" smtClean="0">
                <a:solidFill>
                  <a:schemeClr val="hlink"/>
                </a:solidFill>
                <a:latin typeface="Arial" pitchFamily="34" charset="0"/>
                <a:ea typeface="ＤＨＰ平成ゴシックW5" pitchFamily="2" charset="-128"/>
                <a:cs typeface="Arial" pitchFamily="34" charset="0"/>
              </a:rPr>
              <a:t>deposit money</a:t>
            </a:r>
            <a:r>
              <a:rPr lang="en-US" altLang="ja-JP" sz="2000" dirty="0" smtClean="0">
                <a:solidFill>
                  <a:srgbClr val="000000"/>
                </a:solidFill>
                <a:latin typeface="Arial" pitchFamily="34" charset="0"/>
                <a:ea typeface="ＤＨＰ平成ゴシックW5" pitchFamily="2" charset="-128"/>
                <a:cs typeface="Arial" pitchFamily="34" charset="0"/>
              </a:rPr>
              <a:t>=</a:t>
            </a:r>
            <a:r>
              <a:rPr lang="en-US" altLang="ja-JP" sz="2000" dirty="0" smtClean="0">
                <a:solidFill>
                  <a:schemeClr val="hlink"/>
                </a:solidFill>
                <a:latin typeface="Arial" pitchFamily="34" charset="0"/>
                <a:ea typeface="ＤＨＰ平成ゴシックW5" pitchFamily="2" charset="-128"/>
                <a:cs typeface="Arial" pitchFamily="34" charset="0"/>
              </a:rPr>
              <a:t>inside money</a:t>
            </a:r>
            <a:r>
              <a:rPr lang="ja-JP" altLang="en-US" sz="2000" dirty="0" smtClean="0">
                <a:solidFill>
                  <a:schemeClr val="hlink"/>
                </a:solidFill>
                <a:latin typeface="Arial" pitchFamily="34" charset="0"/>
                <a:ea typeface="ＤＨＰ平成ゴシックW5" pitchFamily="2" charset="-128"/>
                <a:cs typeface="Arial" pitchFamily="34" charset="0"/>
              </a:rPr>
              <a:t>　</a:t>
            </a:r>
            <a:endParaRPr lang="en-US" altLang="ja-JP" sz="2000" dirty="0" smtClean="0">
              <a:solidFill>
                <a:schemeClr val="hlink"/>
              </a:solidFill>
              <a:latin typeface="Arial" pitchFamily="34" charset="0"/>
              <a:ea typeface="ＤＨＰ平成ゴシックW5" pitchFamily="2" charset="-128"/>
              <a:cs typeface="Arial" pitchFamily="34" charset="0"/>
            </a:endParaRPr>
          </a:p>
          <a:p>
            <a:pPr marL="533400" indent="-533400" eaLnBrk="1" hangingPunct="1">
              <a:lnSpc>
                <a:spcPct val="80000"/>
              </a:lnSpc>
              <a:buFontTx/>
              <a:buNone/>
            </a:pPr>
            <a:r>
              <a:rPr lang="ja-JP" altLang="en-US" sz="2000" dirty="0" smtClean="0">
                <a:solidFill>
                  <a:schemeClr val="hlink"/>
                </a:solidFill>
                <a:latin typeface="Arial" pitchFamily="34" charset="0"/>
                <a:ea typeface="ＤＨＰ平成ゴシックW5" pitchFamily="2" charset="-128"/>
                <a:cs typeface="Arial" pitchFamily="34" charset="0"/>
              </a:rPr>
              <a:t>　</a:t>
            </a:r>
            <a:r>
              <a:rPr lang="ja-JP" altLang="en-US" sz="2000" dirty="0" smtClean="0">
                <a:latin typeface="+mn-ea"/>
                <a:cs typeface="Arial" pitchFamily="34" charset="0"/>
              </a:rPr>
              <a:t>預金貨幣</a:t>
            </a:r>
            <a:r>
              <a:rPr lang="en-US" altLang="ja-JP" sz="2000" dirty="0" smtClean="0">
                <a:latin typeface="+mn-ea"/>
                <a:cs typeface="Arial" pitchFamily="34" charset="0"/>
              </a:rPr>
              <a:t>=</a:t>
            </a:r>
            <a:r>
              <a:rPr lang="ja-JP" altLang="en-US" sz="2000" dirty="0" smtClean="0">
                <a:latin typeface="+mn-ea"/>
                <a:cs typeface="Arial" pitchFamily="34" charset="0"/>
              </a:rPr>
              <a:t>内部貨幣</a:t>
            </a:r>
            <a:endParaRPr lang="en-US" altLang="ja-JP" sz="2000" dirty="0" smtClean="0">
              <a:latin typeface="+mn-ea"/>
              <a:cs typeface="Arial" pitchFamily="34" charset="0"/>
            </a:endParaRPr>
          </a:p>
          <a:p>
            <a:pPr marL="533400" indent="-533400" eaLnBrk="1" hangingPunct="1">
              <a:lnSpc>
                <a:spcPct val="80000"/>
              </a:lnSpc>
              <a:buFontTx/>
              <a:buNone/>
            </a:pPr>
            <a:endParaRPr lang="en-US" altLang="ja-JP" sz="1800" dirty="0" smtClean="0">
              <a:latin typeface="Arial" pitchFamily="34" charset="0"/>
              <a:ea typeface="ＤＨＰ平成ゴシックW5" pitchFamily="2" charset="-128"/>
              <a:cs typeface="Arial" pitchFamily="34" charset="0"/>
            </a:endParaRPr>
          </a:p>
          <a:p>
            <a:pPr marL="533400" indent="-533400" eaLnBrk="1" hangingPunct="1">
              <a:lnSpc>
                <a:spcPct val="80000"/>
              </a:lnSpc>
              <a:buFontTx/>
              <a:buNone/>
            </a:pPr>
            <a:endParaRPr lang="ja-JP" sz="1800" dirty="0" smtClean="0">
              <a:latin typeface="Arial" pitchFamily="34" charset="0"/>
              <a:ea typeface="ＤＨＰ平成ゴシックW5" pitchFamily="2" charset="-128"/>
              <a:cs typeface="Arial" pitchFamily="34" charset="0"/>
            </a:endParaRP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15</a:t>
            </a:fld>
            <a:endParaRPr lang="en-US" altLang="ja-JP"/>
          </a:p>
        </p:txBody>
      </p:sp>
      <p:pic>
        <p:nvPicPr>
          <p:cNvPr id="5" name="図 4"/>
          <p:cNvPicPr/>
          <p:nvPr/>
        </p:nvPicPr>
        <p:blipFill>
          <a:blip r:embed="rId2" cstate="print"/>
          <a:srcRect/>
          <a:stretch>
            <a:fillRect/>
          </a:stretch>
        </p:blipFill>
        <p:spPr bwMode="auto">
          <a:xfrm>
            <a:off x="5500694" y="3143248"/>
            <a:ext cx="3643307" cy="371475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57158" y="214290"/>
            <a:ext cx="8677305" cy="785818"/>
          </a:xfrm>
        </p:spPr>
        <p:txBody>
          <a:bodyPr>
            <a:normAutofit fontScale="90000"/>
          </a:bodyPr>
          <a:lstStyle/>
          <a:p>
            <a:pPr eaLnBrk="1" hangingPunct="1"/>
            <a:r>
              <a:rPr lang="ja-JP" altLang="ja-JP" sz="3200" dirty="0" smtClean="0">
                <a:solidFill>
                  <a:srgbClr val="000000"/>
                </a:solidFill>
                <a:latin typeface="ＭＳ Ｐゴシック" charset="-128"/>
                <a:ea typeface="ＭＳ Ｐゴシック" charset="-128"/>
              </a:rPr>
              <a:t> </a:t>
            </a:r>
            <a:r>
              <a:rPr lang="en-US" altLang="ja-JP" sz="2800" dirty="0" smtClean="0">
                <a:solidFill>
                  <a:srgbClr val="000000"/>
                </a:solidFill>
                <a:latin typeface="ＭＳ Ｐゴシック" charset="-128"/>
                <a:ea typeface="ＭＳ Ｐゴシック" charset="-128"/>
              </a:rPr>
              <a:t>10</a:t>
            </a:r>
            <a:r>
              <a:rPr lang="ja-JP" sz="2800" dirty="0" err="1" smtClean="0">
                <a:solidFill>
                  <a:srgbClr val="000000"/>
                </a:solidFill>
                <a:latin typeface="ＭＳ Ｐゴシック" charset="-128"/>
                <a:ea typeface="ＭＳ Ｐゴシック" charset="-128"/>
              </a:rPr>
              <a:t>．</a:t>
            </a:r>
            <a:r>
              <a:rPr lang="ja-JP" altLang="ja-JP" sz="2800" dirty="0" smtClean="0">
                <a:solidFill>
                  <a:srgbClr val="000000"/>
                </a:solidFill>
                <a:latin typeface="ＭＳ Ｐゴシック" charset="-128"/>
                <a:ea typeface="ＭＳ Ｐゴシック" charset="-128"/>
              </a:rPr>
              <a:t>Basic Functions of Money</a:t>
            </a:r>
            <a:r>
              <a:rPr lang="en-US" altLang="ja-JP" sz="2800" dirty="0" smtClean="0">
                <a:solidFill>
                  <a:srgbClr val="000000"/>
                </a:solidFill>
                <a:latin typeface="ＭＳ Ｐゴシック" charset="-128"/>
                <a:ea typeface="ＭＳ Ｐゴシック" charset="-128"/>
              </a:rPr>
              <a:t/>
            </a:r>
            <a:br>
              <a:rPr lang="en-US" altLang="ja-JP" sz="2800" dirty="0" smtClean="0">
                <a:solidFill>
                  <a:srgbClr val="000000"/>
                </a:solidFill>
                <a:latin typeface="ＭＳ Ｐゴシック" charset="-128"/>
                <a:ea typeface="ＭＳ Ｐゴシック" charset="-128"/>
              </a:rPr>
            </a:br>
            <a:r>
              <a:rPr lang="ja-JP" sz="2800" dirty="0" smtClean="0">
                <a:solidFill>
                  <a:srgbClr val="000000"/>
                </a:solidFill>
                <a:latin typeface="ＭＳ Ｐゴシック" charset="-128"/>
                <a:ea typeface="ＭＳ Ｐゴシック" charset="-128"/>
              </a:rPr>
              <a:t>　　　貨幣の本源的機能</a:t>
            </a:r>
            <a:endParaRPr lang="ja-JP" altLang="en-US" sz="2800" dirty="0" smtClean="0">
              <a:solidFill>
                <a:srgbClr val="000000"/>
              </a:solidFill>
              <a:latin typeface="ＭＳ Ｐゴシック" charset="-128"/>
              <a:ea typeface="ＭＳ Ｐゴシック" charset="-128"/>
            </a:endParaRPr>
          </a:p>
        </p:txBody>
      </p:sp>
      <p:sp>
        <p:nvSpPr>
          <p:cNvPr id="15363" name="Rectangle 3"/>
          <p:cNvSpPr>
            <a:spLocks noGrp="1" noChangeArrowheads="1"/>
          </p:cNvSpPr>
          <p:nvPr>
            <p:ph idx="1"/>
          </p:nvPr>
        </p:nvSpPr>
        <p:spPr>
          <a:xfrm>
            <a:off x="323850" y="1214422"/>
            <a:ext cx="8699500" cy="5500726"/>
          </a:xfrm>
        </p:spPr>
        <p:txBody>
          <a:bodyPr>
            <a:normAutofit/>
          </a:bodyPr>
          <a:lstStyle/>
          <a:p>
            <a:pPr marL="533400" indent="-533400" eaLnBrk="1" hangingPunct="1">
              <a:lnSpc>
                <a:spcPct val="80000"/>
              </a:lnSpc>
              <a:buFontTx/>
              <a:buNone/>
            </a:pPr>
            <a:r>
              <a:rPr lang="ja-JP" sz="2400" dirty="0" smtClean="0">
                <a:solidFill>
                  <a:srgbClr val="000000"/>
                </a:solidFill>
                <a:latin typeface="ＭＳ Ｐゴシック" charset="-128"/>
                <a:ea typeface="ＭＳ Ｐゴシック" charset="-128"/>
              </a:rPr>
              <a:t>　</a:t>
            </a:r>
            <a:r>
              <a:rPr lang="ja-JP" altLang="ja-JP" sz="2400" dirty="0" smtClean="0">
                <a:solidFill>
                  <a:srgbClr val="000000"/>
                </a:solidFill>
                <a:latin typeface="ＭＳ Ｐゴシック" charset="-128"/>
                <a:ea typeface="ＭＳ Ｐゴシック" charset="-128"/>
              </a:rPr>
              <a:t>①</a:t>
            </a:r>
            <a:r>
              <a:rPr lang="ja-JP" altLang="ja-JP" sz="2400" b="1" dirty="0" smtClean="0">
                <a:solidFill>
                  <a:schemeClr val="hlink"/>
                </a:solidFill>
                <a:latin typeface="ＭＳ Ｐゴシック" charset="-128"/>
                <a:ea typeface="ＭＳ Ｐゴシック" charset="-128"/>
              </a:rPr>
              <a:t>Measure of Value </a:t>
            </a:r>
            <a:r>
              <a:rPr lang="ja-JP" altLang="en-US" sz="2400" b="1" dirty="0" smtClean="0">
                <a:solidFill>
                  <a:schemeClr val="hlink"/>
                </a:solidFill>
                <a:latin typeface="ＭＳ Ｐゴシック" charset="-128"/>
                <a:ea typeface="ＭＳ Ｐゴシック" charset="-128"/>
              </a:rPr>
              <a:t>価値尺度</a:t>
            </a:r>
            <a:endParaRPr lang="ja-JP" altLang="en-US" sz="2400" dirty="0" smtClean="0">
              <a:solidFill>
                <a:srgbClr val="000000"/>
              </a:solidFill>
              <a:latin typeface="ＭＳ Ｐゴシック" charset="-128"/>
              <a:ea typeface="ＭＳ Ｐゴシック" charset="-128"/>
            </a:endParaRPr>
          </a:p>
          <a:p>
            <a:pPr marL="533400" indent="-533400" eaLnBrk="1" hangingPunct="1">
              <a:lnSpc>
                <a:spcPct val="80000"/>
              </a:lnSpc>
              <a:buFontTx/>
              <a:buNone/>
            </a:pPr>
            <a:r>
              <a:rPr lang="en-US" altLang="ja-JP" sz="2400" b="1" dirty="0" smtClean="0">
                <a:solidFill>
                  <a:srgbClr val="000000"/>
                </a:solidFill>
                <a:latin typeface="ＭＳ Ｐゴシック" charset="-128"/>
                <a:ea typeface="ＭＳ Ｐゴシック" charset="-128"/>
              </a:rPr>
              <a:t>    </a:t>
            </a:r>
            <a:r>
              <a:rPr lang="en-US" altLang="ja-JP" sz="2400" dirty="0" smtClean="0">
                <a:solidFill>
                  <a:srgbClr val="000000"/>
                </a:solidFill>
                <a:latin typeface="ＭＳ Ｐゴシック" charset="-128"/>
                <a:ea typeface="ＭＳ Ｐゴシック" charset="-128"/>
              </a:rPr>
              <a:t>or </a:t>
            </a:r>
            <a:r>
              <a:rPr lang="en-US" altLang="ja-JP" sz="2400" b="1" dirty="0" smtClean="0">
                <a:solidFill>
                  <a:schemeClr val="hlink"/>
                </a:solidFill>
                <a:latin typeface="ＭＳ Ｐゴシック" charset="-128"/>
                <a:ea typeface="ＭＳ Ｐゴシック" charset="-128"/>
              </a:rPr>
              <a:t>Accounting Unit </a:t>
            </a:r>
            <a:r>
              <a:rPr lang="ja-JP" altLang="en-US" sz="2400" b="1" dirty="0" smtClean="0">
                <a:solidFill>
                  <a:schemeClr val="hlink"/>
                </a:solidFill>
                <a:latin typeface="ＭＳ Ｐゴシック" charset="-128"/>
                <a:ea typeface="ＭＳ Ｐゴシック" charset="-128"/>
              </a:rPr>
              <a:t>計算単位</a:t>
            </a:r>
            <a:r>
              <a:rPr lang="ja-JP" sz="2400" dirty="0" smtClean="0">
                <a:solidFill>
                  <a:srgbClr val="000000"/>
                </a:solidFill>
                <a:latin typeface="ＭＳ Ｐゴシック" charset="-128"/>
                <a:ea typeface="ＭＳ Ｐゴシック" charset="-128"/>
              </a:rPr>
              <a:t>←</a:t>
            </a:r>
            <a:r>
              <a:rPr lang="en-US" altLang="ja-JP" sz="2400" dirty="0" smtClean="0">
                <a:solidFill>
                  <a:srgbClr val="000000"/>
                </a:solidFill>
                <a:latin typeface="ＭＳ Ｐゴシック" charset="-128"/>
                <a:ea typeface="ＭＳ Ｐゴシック" charset="-128"/>
              </a:rPr>
              <a:t>divisibility </a:t>
            </a:r>
            <a:r>
              <a:rPr lang="ja-JP" altLang="en-US" sz="2400" dirty="0" smtClean="0">
                <a:solidFill>
                  <a:srgbClr val="000000"/>
                </a:solidFill>
                <a:latin typeface="ＭＳ Ｐゴシック" charset="-128"/>
                <a:ea typeface="ＭＳ Ｐゴシック" charset="-128"/>
              </a:rPr>
              <a:t>分割可能性</a:t>
            </a:r>
            <a:endParaRPr lang="ja-JP" sz="2400" dirty="0" smtClean="0">
              <a:latin typeface="ＭＳ Ｐゴシック" charset="-128"/>
              <a:ea typeface="ＭＳ Ｐゴシック" charset="-128"/>
            </a:endParaRPr>
          </a:p>
          <a:p>
            <a:pPr marL="533400" indent="-533400" eaLnBrk="1" hangingPunct="1">
              <a:lnSpc>
                <a:spcPct val="80000"/>
              </a:lnSpc>
              <a:buFontTx/>
              <a:buNone/>
            </a:pPr>
            <a:r>
              <a:rPr lang="ja-JP" sz="2400" dirty="0" smtClean="0">
                <a:solidFill>
                  <a:srgbClr val="000000"/>
                </a:solidFill>
                <a:latin typeface="ＭＳ Ｐゴシック" charset="-128"/>
                <a:ea typeface="ＭＳ Ｐゴシック" charset="-128"/>
              </a:rPr>
              <a:t>　　</a:t>
            </a:r>
            <a:r>
              <a:rPr lang="en-US" altLang="ja-JP" sz="2400" dirty="0" smtClean="0">
                <a:solidFill>
                  <a:srgbClr val="000000"/>
                </a:solidFill>
                <a:latin typeface="ＭＳ Ｐゴシック" charset="-128"/>
                <a:ea typeface="ＭＳ Ｐゴシック" charset="-128"/>
              </a:rPr>
              <a:t>a function to measure precisely the value of goods and services and to express the exchange proportion between them before they are transacted </a:t>
            </a:r>
            <a:r>
              <a:rPr lang="ja-JP" altLang="en-US" sz="2400" dirty="0" smtClean="0">
                <a:solidFill>
                  <a:srgbClr val="000000"/>
                </a:solidFill>
                <a:latin typeface="ＭＳ Ｐゴシック" charset="-128"/>
                <a:ea typeface="ＭＳ Ｐゴシック" charset="-128"/>
              </a:rPr>
              <a:t>取引に先立って財貨・用役の価値を正確に測定し、それらの交換比率を表象する機能</a:t>
            </a:r>
            <a:endParaRPr lang="en-US" altLang="ja-JP" sz="2400" dirty="0" smtClean="0">
              <a:solidFill>
                <a:srgbClr val="000000"/>
              </a:solidFill>
              <a:latin typeface="ＭＳ Ｐゴシック" charset="-128"/>
              <a:ea typeface="ＭＳ Ｐゴシック" charset="-128"/>
            </a:endParaRPr>
          </a:p>
          <a:p>
            <a:pPr marL="533400" indent="-533400" eaLnBrk="1" hangingPunct="1">
              <a:lnSpc>
                <a:spcPct val="80000"/>
              </a:lnSpc>
              <a:buFontTx/>
              <a:buNone/>
            </a:pPr>
            <a:endParaRPr lang="ja-JP" sz="2400" dirty="0" smtClean="0">
              <a:latin typeface="ＭＳ Ｐゴシック" charset="-128"/>
              <a:ea typeface="ＭＳ Ｐゴシック" charset="-128"/>
            </a:endParaRPr>
          </a:p>
          <a:p>
            <a:pPr marL="533400" indent="-533400" eaLnBrk="1" hangingPunct="1">
              <a:lnSpc>
                <a:spcPct val="80000"/>
              </a:lnSpc>
              <a:buFontTx/>
              <a:buNone/>
            </a:pPr>
            <a:r>
              <a:rPr lang="ja-JP" sz="2400" dirty="0" smtClean="0">
                <a:solidFill>
                  <a:srgbClr val="000000"/>
                </a:solidFill>
                <a:latin typeface="ＭＳ Ｐゴシック" charset="-128"/>
                <a:ea typeface="ＭＳ Ｐゴシック" charset="-128"/>
              </a:rPr>
              <a:t>　</a:t>
            </a:r>
            <a:r>
              <a:rPr lang="ja-JP" altLang="ja-JP" sz="2400" dirty="0" smtClean="0">
                <a:solidFill>
                  <a:srgbClr val="000000"/>
                </a:solidFill>
                <a:latin typeface="ＭＳ Ｐゴシック" charset="-128"/>
                <a:ea typeface="ＭＳ Ｐゴシック" charset="-128"/>
              </a:rPr>
              <a:t>②</a:t>
            </a:r>
            <a:r>
              <a:rPr lang="en-US" altLang="ja-JP" sz="2400" b="1" dirty="0" smtClean="0">
                <a:solidFill>
                  <a:schemeClr val="hlink"/>
                </a:solidFill>
                <a:latin typeface="ＭＳ Ｐゴシック" charset="-128"/>
                <a:ea typeface="ＭＳ Ｐゴシック" charset="-128"/>
              </a:rPr>
              <a:t>Means of Exchange</a:t>
            </a:r>
            <a:r>
              <a:rPr lang="ja-JP" altLang="en-US" sz="2400" b="1" dirty="0" smtClean="0">
                <a:solidFill>
                  <a:schemeClr val="hlink"/>
                </a:solidFill>
                <a:latin typeface="ＭＳ Ｐゴシック" charset="-128"/>
                <a:ea typeface="ＭＳ Ｐゴシック" charset="-128"/>
              </a:rPr>
              <a:t>　交換手段</a:t>
            </a:r>
            <a:r>
              <a:rPr lang="ja-JP" altLang="ja-JP" sz="2400" dirty="0" smtClean="0">
                <a:solidFill>
                  <a:srgbClr val="000000"/>
                </a:solidFill>
                <a:latin typeface="ＭＳ Ｐゴシック" charset="-128"/>
                <a:ea typeface="ＭＳ Ｐゴシック" charset="-128"/>
              </a:rPr>
              <a:t>←</a:t>
            </a:r>
            <a:r>
              <a:rPr lang="en-US" altLang="ja-JP" sz="2400" dirty="0" smtClean="0">
                <a:solidFill>
                  <a:srgbClr val="000000"/>
                </a:solidFill>
                <a:latin typeface="ＭＳ Ｐゴシック" charset="-128"/>
                <a:ea typeface="ＭＳ Ｐゴシック" charset="-128"/>
              </a:rPr>
              <a:t>portability </a:t>
            </a:r>
            <a:r>
              <a:rPr lang="ja-JP" altLang="en-US" sz="2400" dirty="0" smtClean="0">
                <a:solidFill>
                  <a:srgbClr val="000000"/>
                </a:solidFill>
                <a:latin typeface="ＭＳ Ｐゴシック" charset="-128"/>
                <a:ea typeface="ＭＳ Ｐゴシック" charset="-128"/>
              </a:rPr>
              <a:t>携帯可能性</a:t>
            </a:r>
            <a:endParaRPr lang="ja-JP" sz="2400" dirty="0" smtClean="0">
              <a:latin typeface="ＭＳ Ｐゴシック" charset="-128"/>
              <a:ea typeface="ＭＳ Ｐゴシック" charset="-128"/>
            </a:endParaRPr>
          </a:p>
          <a:p>
            <a:pPr marL="533400" indent="-533400" eaLnBrk="1" hangingPunct="1">
              <a:lnSpc>
                <a:spcPct val="80000"/>
              </a:lnSpc>
              <a:buFontTx/>
              <a:buNone/>
            </a:pPr>
            <a:r>
              <a:rPr lang="ja-JP" sz="2400" dirty="0" smtClean="0">
                <a:solidFill>
                  <a:srgbClr val="000000"/>
                </a:solidFill>
                <a:latin typeface="ＭＳ Ｐゴシック" charset="-128"/>
                <a:ea typeface="ＭＳ Ｐゴシック" charset="-128"/>
              </a:rPr>
              <a:t>　　</a:t>
            </a:r>
            <a:r>
              <a:rPr lang="en-US" altLang="ja-JP" sz="2400" dirty="0" smtClean="0">
                <a:solidFill>
                  <a:srgbClr val="000000"/>
                </a:solidFill>
                <a:latin typeface="ＭＳ Ｐゴシック" charset="-128"/>
                <a:ea typeface="ＭＳ Ｐゴシック" charset="-128"/>
              </a:rPr>
              <a:t>a function to be exchanged for any goods and services as an intermediation of transactions </a:t>
            </a:r>
            <a:r>
              <a:rPr lang="ja-JP" altLang="en-US" sz="2400" dirty="0" smtClean="0">
                <a:solidFill>
                  <a:srgbClr val="000000"/>
                </a:solidFill>
                <a:latin typeface="ＭＳ Ｐゴシック" charset="-128"/>
                <a:ea typeface="ＭＳ Ｐゴシック" charset="-128"/>
              </a:rPr>
              <a:t>取引の仲介手段としてどんな財貨・用役とも交換される機能</a:t>
            </a:r>
            <a:endParaRPr lang="en-US" altLang="ja-JP" sz="2400" dirty="0" smtClean="0">
              <a:solidFill>
                <a:srgbClr val="000000"/>
              </a:solidFill>
              <a:latin typeface="ＭＳ Ｐゴシック" charset="-128"/>
              <a:ea typeface="ＭＳ Ｐゴシック" charset="-128"/>
            </a:endParaRPr>
          </a:p>
          <a:p>
            <a:pPr marL="533400" indent="-533400" eaLnBrk="1" hangingPunct="1">
              <a:lnSpc>
                <a:spcPct val="80000"/>
              </a:lnSpc>
              <a:buFontTx/>
              <a:buNone/>
            </a:pPr>
            <a:endParaRPr lang="ja-JP" sz="2400" dirty="0" smtClean="0">
              <a:latin typeface="ＭＳ Ｐゴシック" charset="-128"/>
              <a:ea typeface="ＭＳ Ｐゴシック" charset="-128"/>
            </a:endParaRPr>
          </a:p>
          <a:p>
            <a:pPr marL="533400" indent="-533400" eaLnBrk="1" hangingPunct="1">
              <a:lnSpc>
                <a:spcPct val="80000"/>
              </a:lnSpc>
              <a:buFontTx/>
              <a:buNone/>
            </a:pPr>
            <a:r>
              <a:rPr lang="ja-JP" sz="2400" dirty="0" smtClean="0">
                <a:solidFill>
                  <a:srgbClr val="000000"/>
                </a:solidFill>
                <a:latin typeface="ＭＳ Ｐゴシック" charset="-128"/>
                <a:ea typeface="ＭＳ Ｐゴシック" charset="-128"/>
              </a:rPr>
              <a:t>　</a:t>
            </a:r>
            <a:r>
              <a:rPr lang="ja-JP" altLang="ja-JP" sz="2400" dirty="0" smtClean="0">
                <a:solidFill>
                  <a:srgbClr val="000000"/>
                </a:solidFill>
                <a:latin typeface="ＭＳ Ｐゴシック" charset="-128"/>
                <a:ea typeface="ＭＳ Ｐゴシック" charset="-128"/>
              </a:rPr>
              <a:t>③</a:t>
            </a:r>
            <a:r>
              <a:rPr lang="en-US" altLang="ja-JP" sz="2400" b="1" dirty="0" smtClean="0">
                <a:solidFill>
                  <a:schemeClr val="hlink"/>
                </a:solidFill>
                <a:latin typeface="ＭＳ Ｐゴシック" charset="-128"/>
                <a:ea typeface="ＭＳ Ｐゴシック" charset="-128"/>
              </a:rPr>
              <a:t>Store of Value </a:t>
            </a:r>
            <a:r>
              <a:rPr lang="ja-JP" altLang="en-US" sz="2400" b="1" dirty="0" smtClean="0">
                <a:solidFill>
                  <a:schemeClr val="hlink"/>
                </a:solidFill>
                <a:latin typeface="ＭＳ Ｐゴシック" charset="-128"/>
                <a:ea typeface="ＭＳ Ｐゴシック" charset="-128"/>
              </a:rPr>
              <a:t>価値貯蔵手段</a:t>
            </a:r>
            <a:r>
              <a:rPr lang="ja-JP" sz="2400" dirty="0" smtClean="0">
                <a:solidFill>
                  <a:srgbClr val="000000"/>
                </a:solidFill>
                <a:latin typeface="ＭＳ Ｐゴシック" charset="-128"/>
                <a:ea typeface="ＭＳ Ｐゴシック" charset="-128"/>
              </a:rPr>
              <a:t>←</a:t>
            </a:r>
            <a:r>
              <a:rPr lang="en-US" altLang="ja-JP" sz="2400" dirty="0" smtClean="0">
                <a:solidFill>
                  <a:srgbClr val="000000"/>
                </a:solidFill>
                <a:latin typeface="ＭＳ Ｐゴシック" charset="-128"/>
                <a:ea typeface="ＭＳ Ｐゴシック" charset="-128"/>
              </a:rPr>
              <a:t>durability </a:t>
            </a:r>
            <a:r>
              <a:rPr lang="ja-JP" altLang="en-US" sz="2400" dirty="0" smtClean="0">
                <a:solidFill>
                  <a:srgbClr val="000000"/>
                </a:solidFill>
                <a:latin typeface="ＭＳ Ｐゴシック" charset="-128"/>
                <a:ea typeface="ＭＳ Ｐゴシック" charset="-128"/>
              </a:rPr>
              <a:t>耐久性</a:t>
            </a:r>
            <a:endParaRPr lang="ja-JP" sz="2400" dirty="0" smtClean="0">
              <a:latin typeface="ＭＳ Ｐゴシック" charset="-128"/>
              <a:ea typeface="ＭＳ Ｐゴシック" charset="-128"/>
            </a:endParaRPr>
          </a:p>
          <a:p>
            <a:pPr marL="533400" indent="-533400" eaLnBrk="1" hangingPunct="1">
              <a:lnSpc>
                <a:spcPct val="80000"/>
              </a:lnSpc>
              <a:buFontTx/>
              <a:buNone/>
            </a:pPr>
            <a:r>
              <a:rPr lang="en-US" altLang="ja-JP" sz="2400" dirty="0" smtClean="0">
                <a:solidFill>
                  <a:srgbClr val="000000"/>
                </a:solidFill>
                <a:latin typeface="ＭＳ Ｐゴシック" charset="-128"/>
                <a:ea typeface="ＭＳ Ｐゴシック" charset="-128"/>
              </a:rPr>
              <a:t>    a function to carry over the value to the future </a:t>
            </a:r>
            <a:r>
              <a:rPr lang="ja-JP" altLang="en-US" sz="2400" dirty="0" smtClean="0">
                <a:solidFill>
                  <a:srgbClr val="000000"/>
                </a:solidFill>
                <a:latin typeface="ＭＳ Ｐゴシック" charset="-128"/>
                <a:ea typeface="ＭＳ Ｐゴシック" charset="-128"/>
              </a:rPr>
              <a:t>価値を将来へ持ち越す機能</a:t>
            </a:r>
            <a:endParaRPr lang="ja-JP" sz="2400" dirty="0" smtClean="0">
              <a:solidFill>
                <a:srgbClr val="000000"/>
              </a:solidFill>
              <a:latin typeface="ＭＳ Ｐゴシック" charset="-128"/>
              <a:ea typeface="ＭＳ Ｐゴシック" charset="-128"/>
            </a:endParaRP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16</a:t>
            </a:fld>
            <a:endParaRPr lang="en-US" altLang="ja-JP"/>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4282" y="142852"/>
            <a:ext cx="8820181" cy="857256"/>
          </a:xfrm>
        </p:spPr>
        <p:txBody>
          <a:bodyPr>
            <a:normAutofit fontScale="90000"/>
          </a:bodyPr>
          <a:lstStyle/>
          <a:p>
            <a:pPr eaLnBrk="1" hangingPunct="1"/>
            <a:r>
              <a:rPr lang="en-US" altLang="ja-JP" sz="3200" dirty="0" smtClean="0">
                <a:solidFill>
                  <a:srgbClr val="000000"/>
                </a:solidFill>
                <a:latin typeface="ＭＳ Ｐゴシック" charset="-128"/>
                <a:ea typeface="ＭＳ Ｐゴシック" charset="-128"/>
              </a:rPr>
              <a:t>11</a:t>
            </a:r>
            <a:r>
              <a:rPr lang="ja-JP" sz="3200" dirty="0" err="1" smtClean="0">
                <a:solidFill>
                  <a:srgbClr val="000000"/>
                </a:solidFill>
                <a:latin typeface="ＭＳ Ｐゴシック" charset="-128"/>
                <a:ea typeface="ＭＳ Ｐゴシック" charset="-128"/>
              </a:rPr>
              <a:t>．</a:t>
            </a:r>
            <a:r>
              <a:rPr lang="en-US" altLang="ja-JP" sz="3200" dirty="0" smtClean="0">
                <a:solidFill>
                  <a:srgbClr val="000000"/>
                </a:solidFill>
                <a:latin typeface="ＭＳ Ｐゴシック" charset="-128"/>
                <a:ea typeface="ＭＳ Ｐゴシック" charset="-128"/>
              </a:rPr>
              <a:t>Derivative Functions of Money</a:t>
            </a:r>
            <a:br>
              <a:rPr lang="en-US" altLang="ja-JP" sz="3200" dirty="0" smtClean="0">
                <a:solidFill>
                  <a:srgbClr val="000000"/>
                </a:solidFill>
                <a:latin typeface="ＭＳ Ｐゴシック" charset="-128"/>
                <a:ea typeface="ＭＳ Ｐゴシック" charset="-128"/>
              </a:rPr>
            </a:br>
            <a:r>
              <a:rPr lang="ja-JP" altLang="en-US" sz="3200" dirty="0" smtClean="0">
                <a:solidFill>
                  <a:srgbClr val="000000"/>
                </a:solidFill>
                <a:latin typeface="ＭＳ Ｐゴシック" charset="-128"/>
                <a:ea typeface="ＭＳ Ｐゴシック" charset="-128"/>
              </a:rPr>
              <a:t>　　貨幣の派生的機能</a:t>
            </a:r>
            <a:endParaRPr lang="ja-JP" altLang="en-US" sz="3200" dirty="0" smtClean="0">
              <a:latin typeface="ＭＳ Ｐゴシック" charset="-128"/>
              <a:ea typeface="ＭＳ Ｐゴシック" charset="-128"/>
            </a:endParaRPr>
          </a:p>
        </p:txBody>
      </p:sp>
      <p:sp>
        <p:nvSpPr>
          <p:cNvPr id="16387" name="Rectangle 3"/>
          <p:cNvSpPr>
            <a:spLocks noGrp="1" noChangeArrowheads="1"/>
          </p:cNvSpPr>
          <p:nvPr>
            <p:ph idx="1"/>
          </p:nvPr>
        </p:nvSpPr>
        <p:spPr/>
        <p:txBody>
          <a:bodyPr/>
          <a:lstStyle/>
          <a:p>
            <a:pPr marL="533400" indent="-533400" eaLnBrk="1" hangingPunct="1">
              <a:lnSpc>
                <a:spcPct val="110000"/>
              </a:lnSpc>
              <a:buFont typeface="Wingdings" pitchFamily="2" charset="2"/>
              <a:buNone/>
            </a:pPr>
            <a:r>
              <a:rPr lang="ja-JP" sz="2400" smtClean="0">
                <a:solidFill>
                  <a:srgbClr val="000000"/>
                </a:solidFill>
                <a:latin typeface="ＭＳ Ｐゴシック" charset="-128"/>
                <a:ea typeface="ＭＳ Ｐゴシック" charset="-128"/>
              </a:rPr>
              <a:t>　＝</a:t>
            </a:r>
            <a:r>
              <a:rPr lang="en-US" altLang="ja-JP" sz="2400" smtClean="0">
                <a:solidFill>
                  <a:srgbClr val="000000"/>
                </a:solidFill>
                <a:latin typeface="ＭＳ Ｐゴシック" charset="-128"/>
                <a:ea typeface="ＭＳ Ｐゴシック" charset="-128"/>
              </a:rPr>
              <a:t>a function that is derived from the basic functions of money</a:t>
            </a:r>
            <a:r>
              <a:rPr lang="ja-JP" altLang="en-US" sz="2400" smtClean="0">
                <a:solidFill>
                  <a:srgbClr val="000000"/>
                </a:solidFill>
                <a:latin typeface="ＭＳ Ｐゴシック" charset="-128"/>
                <a:ea typeface="ＭＳ Ｐゴシック" charset="-128"/>
              </a:rPr>
              <a:t>　</a:t>
            </a:r>
          </a:p>
          <a:p>
            <a:pPr marL="533400" indent="-533400" eaLnBrk="1" hangingPunct="1">
              <a:lnSpc>
                <a:spcPct val="110000"/>
              </a:lnSpc>
              <a:buFont typeface="Wingdings" pitchFamily="2" charset="2"/>
              <a:buNone/>
            </a:pPr>
            <a:r>
              <a:rPr lang="ja-JP" altLang="en-US" sz="2400" smtClean="0">
                <a:solidFill>
                  <a:srgbClr val="000000"/>
                </a:solidFill>
                <a:latin typeface="ＭＳ Ｐゴシック" charset="-128"/>
                <a:ea typeface="ＭＳ Ｐゴシック" charset="-128"/>
              </a:rPr>
              <a:t>　　貨幣の本源的機能から派生する機能</a:t>
            </a:r>
            <a:endParaRPr lang="ja-JP" sz="2400" smtClean="0">
              <a:latin typeface="ＭＳ Ｐゴシック" charset="-128"/>
              <a:ea typeface="ＭＳ Ｐゴシック" charset="-128"/>
            </a:endParaRPr>
          </a:p>
          <a:p>
            <a:pPr marL="533400" indent="-533400" eaLnBrk="1" hangingPunct="1">
              <a:lnSpc>
                <a:spcPct val="110000"/>
              </a:lnSpc>
              <a:buFont typeface="Wingdings" pitchFamily="2" charset="2"/>
              <a:buNone/>
            </a:pPr>
            <a:r>
              <a:rPr lang="en-US" altLang="ja-JP" sz="2400" smtClean="0">
                <a:solidFill>
                  <a:srgbClr val="000000"/>
                </a:solidFill>
                <a:latin typeface="ＭＳ Ｐゴシック" charset="-128"/>
                <a:ea typeface="ＭＳ Ｐゴシック" charset="-128"/>
              </a:rPr>
              <a:t>  </a:t>
            </a:r>
            <a:r>
              <a:rPr lang="ja-JP" altLang="ja-JP" sz="2400" smtClean="0">
                <a:solidFill>
                  <a:srgbClr val="000000"/>
                </a:solidFill>
                <a:latin typeface="ＭＳ Ｐゴシック" charset="-128"/>
                <a:ea typeface="ＭＳ Ｐゴシック" charset="-128"/>
              </a:rPr>
              <a:t>①</a:t>
            </a:r>
            <a:r>
              <a:rPr lang="en-US" altLang="ja-JP" sz="2400" b="1" smtClean="0">
                <a:solidFill>
                  <a:schemeClr val="hlink"/>
                </a:solidFill>
                <a:latin typeface="ＭＳ Ｐゴシック" charset="-128"/>
                <a:ea typeface="ＭＳ Ｐゴシック" charset="-128"/>
              </a:rPr>
              <a:t>Means of Payment</a:t>
            </a:r>
            <a:r>
              <a:rPr lang="ja-JP" altLang="en-US" sz="2400" b="1" smtClean="0">
                <a:solidFill>
                  <a:schemeClr val="hlink"/>
                </a:solidFill>
                <a:latin typeface="ＭＳ Ｐゴシック" charset="-128"/>
                <a:ea typeface="ＭＳ Ｐゴシック" charset="-128"/>
              </a:rPr>
              <a:t>　支払手段</a:t>
            </a:r>
            <a:endParaRPr lang="ja-JP" altLang="ja-JP" sz="2400" smtClean="0">
              <a:latin typeface="ＭＳ Ｐゴシック" charset="-128"/>
              <a:ea typeface="ＭＳ Ｐゴシック" charset="-128"/>
            </a:endParaRPr>
          </a:p>
          <a:p>
            <a:pPr marL="533400" indent="-533400" eaLnBrk="1" hangingPunct="1">
              <a:lnSpc>
                <a:spcPct val="110000"/>
              </a:lnSpc>
              <a:buFont typeface="Wingdings" pitchFamily="2" charset="2"/>
              <a:buNone/>
            </a:pPr>
            <a:r>
              <a:rPr lang="en-US" altLang="ja-JP" sz="2400" smtClean="0">
                <a:solidFill>
                  <a:srgbClr val="000000"/>
                </a:solidFill>
                <a:latin typeface="ＭＳ Ｐゴシック" charset="-128"/>
                <a:ea typeface="ＭＳ Ｐゴシック" charset="-128"/>
              </a:rPr>
              <a:t>    a function to pay loan, debt, and tax</a:t>
            </a:r>
          </a:p>
          <a:p>
            <a:pPr marL="533400" indent="-533400" eaLnBrk="1" hangingPunct="1">
              <a:lnSpc>
                <a:spcPct val="110000"/>
              </a:lnSpc>
              <a:buFont typeface="Wingdings" pitchFamily="2" charset="2"/>
              <a:buNone/>
            </a:pPr>
            <a:r>
              <a:rPr lang="ja-JP" altLang="en-US" sz="2400" smtClean="0">
                <a:solidFill>
                  <a:srgbClr val="000000"/>
                </a:solidFill>
                <a:latin typeface="ＭＳ Ｐゴシック" charset="-128"/>
                <a:ea typeface="ＭＳ Ｐゴシック" charset="-128"/>
              </a:rPr>
              <a:t>　　借金や負債を返済し、税金などを支払う機能</a:t>
            </a:r>
            <a:endParaRPr lang="ja-JP" altLang="ja-JP" sz="2400" smtClean="0">
              <a:latin typeface="ＭＳ Ｐゴシック" charset="-128"/>
              <a:ea typeface="ＭＳ Ｐゴシック" charset="-128"/>
            </a:endParaRPr>
          </a:p>
          <a:p>
            <a:pPr marL="533400" indent="-533400" eaLnBrk="1" hangingPunct="1">
              <a:lnSpc>
                <a:spcPct val="110000"/>
              </a:lnSpc>
              <a:buFont typeface="Wingdings" pitchFamily="2" charset="2"/>
              <a:buNone/>
            </a:pPr>
            <a:r>
              <a:rPr lang="ja-JP" sz="2400" smtClean="0">
                <a:solidFill>
                  <a:srgbClr val="000000"/>
                </a:solidFill>
                <a:latin typeface="ＭＳ Ｐゴシック" charset="-128"/>
                <a:ea typeface="ＭＳ Ｐゴシック" charset="-128"/>
              </a:rPr>
              <a:t>　</a:t>
            </a:r>
            <a:r>
              <a:rPr lang="ja-JP" altLang="ja-JP" sz="2400" smtClean="0">
                <a:solidFill>
                  <a:srgbClr val="000000"/>
                </a:solidFill>
                <a:latin typeface="ＭＳ Ｐゴシック" charset="-128"/>
                <a:ea typeface="ＭＳ Ｐゴシック" charset="-128"/>
              </a:rPr>
              <a:t>②</a:t>
            </a:r>
            <a:r>
              <a:rPr lang="en-US" altLang="ja-JP" sz="2400" b="1" smtClean="0">
                <a:solidFill>
                  <a:schemeClr val="hlink"/>
                </a:solidFill>
                <a:latin typeface="ＭＳ Ｐゴシック" charset="-128"/>
                <a:ea typeface="ＭＳ Ｐゴシック" charset="-128"/>
              </a:rPr>
              <a:t>Transporter of Value</a:t>
            </a:r>
            <a:r>
              <a:rPr lang="ja-JP" altLang="en-US" sz="2400" b="1" smtClean="0">
                <a:solidFill>
                  <a:schemeClr val="hlink"/>
                </a:solidFill>
                <a:latin typeface="ＭＳ Ｐゴシック" charset="-128"/>
                <a:ea typeface="ＭＳ Ｐゴシック" charset="-128"/>
              </a:rPr>
              <a:t>　価値輸送手段</a:t>
            </a:r>
            <a:endParaRPr lang="ja-JP" sz="2400" smtClean="0">
              <a:latin typeface="ＭＳ Ｐゴシック" charset="-128"/>
              <a:ea typeface="ＭＳ Ｐゴシック" charset="-128"/>
            </a:endParaRPr>
          </a:p>
          <a:p>
            <a:pPr marL="533400" indent="-533400" eaLnBrk="1" hangingPunct="1">
              <a:lnSpc>
                <a:spcPct val="110000"/>
              </a:lnSpc>
              <a:buFont typeface="Wingdings" pitchFamily="2" charset="2"/>
              <a:buNone/>
            </a:pPr>
            <a:r>
              <a:rPr lang="ja-JP" sz="2400" smtClean="0">
                <a:solidFill>
                  <a:srgbClr val="000000"/>
                </a:solidFill>
                <a:latin typeface="ＭＳ Ｐゴシック" charset="-128"/>
                <a:ea typeface="ＭＳ Ｐゴシック" charset="-128"/>
              </a:rPr>
              <a:t>　　</a:t>
            </a:r>
            <a:r>
              <a:rPr lang="en-US" altLang="ja-JP" sz="2400" smtClean="0">
                <a:solidFill>
                  <a:srgbClr val="000000"/>
                </a:solidFill>
                <a:latin typeface="ＭＳ Ｐゴシック" charset="-128"/>
                <a:ea typeface="ＭＳ Ｐゴシック" charset="-128"/>
              </a:rPr>
              <a:t>a function to transport the value to distant places</a:t>
            </a:r>
          </a:p>
          <a:p>
            <a:pPr marL="533400" indent="-533400" eaLnBrk="1" hangingPunct="1">
              <a:lnSpc>
                <a:spcPct val="110000"/>
              </a:lnSpc>
              <a:buFont typeface="Wingdings" pitchFamily="2" charset="2"/>
              <a:buNone/>
            </a:pPr>
            <a:r>
              <a:rPr lang="ja-JP" altLang="en-US" sz="2400" smtClean="0">
                <a:solidFill>
                  <a:srgbClr val="000000"/>
                </a:solidFill>
                <a:latin typeface="ＭＳ Ｐゴシック" charset="-128"/>
                <a:ea typeface="ＭＳ Ｐゴシック" charset="-128"/>
              </a:rPr>
              <a:t>　　価値を遠隔地に輸送する機能　</a:t>
            </a:r>
            <a:endParaRPr lang="ja-JP" sz="2400" smtClean="0">
              <a:solidFill>
                <a:srgbClr val="000000"/>
              </a:solidFill>
              <a:latin typeface="ＭＳ Ｐゴシック" charset="-128"/>
              <a:ea typeface="ＭＳ Ｐゴシック" charset="-128"/>
            </a:endParaRP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17</a:t>
            </a:fld>
            <a:endParaRPr lang="en-US" altLang="ja-JP"/>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85720" y="142852"/>
            <a:ext cx="8748743" cy="857256"/>
          </a:xfrm>
        </p:spPr>
        <p:txBody>
          <a:bodyPr/>
          <a:lstStyle/>
          <a:p>
            <a:pPr eaLnBrk="1" hangingPunct="1"/>
            <a:r>
              <a:rPr lang="en-US" altLang="ja-JP" sz="3200" dirty="0" smtClean="0">
                <a:solidFill>
                  <a:srgbClr val="000000"/>
                </a:solidFill>
                <a:latin typeface="ＭＳ Ｐゴシック" charset="-128"/>
                <a:ea typeface="ＭＳ Ｐゴシック" charset="-128"/>
              </a:rPr>
              <a:t>12</a:t>
            </a:r>
            <a:r>
              <a:rPr lang="ja-JP" sz="3200" dirty="0" err="1" smtClean="0">
                <a:solidFill>
                  <a:srgbClr val="000000"/>
                </a:solidFill>
                <a:latin typeface="ＭＳ Ｐゴシック" charset="-128"/>
                <a:ea typeface="ＭＳ Ｐゴシック" charset="-128"/>
              </a:rPr>
              <a:t>．</a:t>
            </a:r>
            <a:r>
              <a:rPr lang="en-US" altLang="ja-JP" sz="3200" dirty="0" smtClean="0">
                <a:solidFill>
                  <a:srgbClr val="000000"/>
                </a:solidFill>
                <a:latin typeface="ＭＳ Ｐゴシック" charset="-128"/>
                <a:ea typeface="ＭＳ Ｐゴシック" charset="-128"/>
              </a:rPr>
              <a:t>Contemporary Money  </a:t>
            </a:r>
            <a:r>
              <a:rPr lang="ja-JP" altLang="en-US" sz="3200" dirty="0" smtClean="0">
                <a:solidFill>
                  <a:srgbClr val="000000"/>
                </a:solidFill>
                <a:latin typeface="ＭＳ Ｐゴシック" charset="-128"/>
                <a:ea typeface="ＭＳ Ｐゴシック" charset="-128"/>
              </a:rPr>
              <a:t>現代の貨幣</a:t>
            </a:r>
          </a:p>
        </p:txBody>
      </p:sp>
      <p:sp>
        <p:nvSpPr>
          <p:cNvPr id="17411" name="Rectangle 3"/>
          <p:cNvSpPr>
            <a:spLocks noGrp="1" noChangeArrowheads="1"/>
          </p:cNvSpPr>
          <p:nvPr>
            <p:ph idx="1"/>
          </p:nvPr>
        </p:nvSpPr>
        <p:spPr>
          <a:xfrm>
            <a:off x="142845" y="1142984"/>
            <a:ext cx="8880506" cy="5526104"/>
          </a:xfrm>
        </p:spPr>
        <p:txBody>
          <a:bodyPr/>
          <a:lstStyle/>
          <a:p>
            <a:pPr marL="533400" indent="-533400" eaLnBrk="1" hangingPunct="1">
              <a:lnSpc>
                <a:spcPct val="80000"/>
              </a:lnSpc>
              <a:buFont typeface="Wingdings" pitchFamily="2" charset="2"/>
              <a:buNone/>
            </a:pPr>
            <a:r>
              <a:rPr lang="ja-JP" sz="2400" dirty="0" smtClean="0">
                <a:solidFill>
                  <a:srgbClr val="000000"/>
                </a:solidFill>
                <a:latin typeface="ＭＳ Ｐゴシック" charset="-128"/>
                <a:ea typeface="ＭＳ Ｐゴシック" charset="-128"/>
              </a:rPr>
              <a:t>　</a:t>
            </a:r>
            <a:r>
              <a:rPr lang="en-US" altLang="ja-JP" sz="2400" dirty="0" smtClean="0">
                <a:solidFill>
                  <a:srgbClr val="000000"/>
                </a:solidFill>
                <a:latin typeface="ＭＳ Ｐゴシック" charset="-128"/>
                <a:ea typeface="ＭＳ Ｐゴシック" charset="-128"/>
              </a:rPr>
              <a:t>Money in the narrow sense </a:t>
            </a:r>
            <a:r>
              <a:rPr lang="ja-JP" altLang="en-US" sz="2400" dirty="0" smtClean="0">
                <a:solidFill>
                  <a:srgbClr val="000000"/>
                </a:solidFill>
                <a:latin typeface="ＭＳ Ｐゴシック" charset="-128"/>
                <a:ea typeface="ＭＳ Ｐゴシック" charset="-128"/>
              </a:rPr>
              <a:t>狭義の貨幣</a:t>
            </a:r>
            <a:r>
              <a:rPr lang="ja-JP" sz="2400" dirty="0" smtClean="0">
                <a:solidFill>
                  <a:srgbClr val="000000"/>
                </a:solidFill>
                <a:latin typeface="ＭＳ Ｐゴシック" charset="-128"/>
                <a:ea typeface="ＭＳ Ｐゴシック" charset="-128"/>
              </a:rPr>
              <a:t>＝</a:t>
            </a:r>
            <a:r>
              <a:rPr lang="ja-JP" sz="2400" b="1" dirty="0" smtClean="0">
                <a:solidFill>
                  <a:schemeClr val="hlink"/>
                </a:solidFill>
                <a:latin typeface="ＭＳ Ｐゴシック" charset="-128"/>
                <a:ea typeface="ＭＳ Ｐゴシック" charset="-128"/>
              </a:rPr>
              <a:t>Ｍ１</a:t>
            </a:r>
            <a:endParaRPr lang="ja-JP" altLang="en-US" sz="2400" b="1" dirty="0" smtClean="0">
              <a:solidFill>
                <a:schemeClr val="hlink"/>
              </a:solidFill>
              <a:latin typeface="ＭＳ Ｐゴシック" charset="-128"/>
              <a:ea typeface="ＭＳ Ｐゴシック" charset="-128"/>
            </a:endParaRPr>
          </a:p>
          <a:p>
            <a:pPr marL="533400" indent="-533400" eaLnBrk="1" hangingPunct="1">
              <a:lnSpc>
                <a:spcPct val="80000"/>
              </a:lnSpc>
              <a:buFont typeface="Wingdings" pitchFamily="2" charset="2"/>
              <a:buNone/>
            </a:pPr>
            <a:r>
              <a:rPr lang="en-US" altLang="ja-JP" sz="2400" dirty="0" smtClean="0">
                <a:solidFill>
                  <a:srgbClr val="000000"/>
                </a:solidFill>
                <a:latin typeface="ＭＳ Ｐゴシック" charset="-128"/>
                <a:ea typeface="ＭＳ Ｐゴシック" charset="-128"/>
              </a:rPr>
              <a:t>  </a:t>
            </a:r>
            <a:r>
              <a:rPr lang="ja-JP" sz="2400" dirty="0" smtClean="0">
                <a:solidFill>
                  <a:srgbClr val="000000"/>
                </a:solidFill>
                <a:latin typeface="ＭＳ Ｐゴシック" charset="-128"/>
                <a:ea typeface="ＭＳ Ｐゴシック" charset="-128"/>
              </a:rPr>
              <a:t>＝</a:t>
            </a:r>
            <a:r>
              <a:rPr lang="en-US" altLang="ja-JP" sz="2400" b="1" dirty="0" smtClean="0">
                <a:solidFill>
                  <a:schemeClr val="hlink"/>
                </a:solidFill>
                <a:latin typeface="ＭＳ Ｐゴシック" charset="-128"/>
                <a:ea typeface="ＭＳ Ｐゴシック" charset="-128"/>
              </a:rPr>
              <a:t>Cash Currency + Demand Deposits </a:t>
            </a:r>
            <a:r>
              <a:rPr lang="ja-JP" altLang="en-US" sz="2400" b="1" dirty="0" smtClean="0">
                <a:solidFill>
                  <a:schemeClr val="hlink"/>
                </a:solidFill>
                <a:latin typeface="ＭＳ Ｐゴシック" charset="-128"/>
                <a:ea typeface="ＭＳ Ｐゴシック" charset="-128"/>
              </a:rPr>
              <a:t>現金通貨＋要求払預金</a:t>
            </a:r>
            <a:endParaRPr lang="ja-JP" sz="2400" dirty="0" smtClean="0">
              <a:latin typeface="ＭＳ Ｐゴシック" charset="-128"/>
              <a:ea typeface="ＭＳ Ｐゴシック" charset="-128"/>
            </a:endParaRPr>
          </a:p>
          <a:p>
            <a:pPr marL="533400" indent="-533400" eaLnBrk="1" hangingPunct="1">
              <a:lnSpc>
                <a:spcPct val="80000"/>
              </a:lnSpc>
              <a:buFont typeface="Wingdings" pitchFamily="2" charset="2"/>
              <a:buNone/>
            </a:pPr>
            <a:r>
              <a:rPr lang="ja-JP" sz="2400" dirty="0" smtClean="0">
                <a:solidFill>
                  <a:srgbClr val="000000"/>
                </a:solidFill>
                <a:latin typeface="ＭＳ Ｐゴシック" charset="-128"/>
                <a:ea typeface="ＭＳ Ｐゴシック" charset="-128"/>
              </a:rPr>
              <a:t>　</a:t>
            </a:r>
            <a:r>
              <a:rPr lang="en-US" altLang="ja-JP" sz="2400" dirty="0" smtClean="0">
                <a:solidFill>
                  <a:srgbClr val="000000"/>
                </a:solidFill>
                <a:latin typeface="ＭＳ Ｐゴシック" charset="-128"/>
                <a:ea typeface="ＭＳ Ｐゴシック" charset="-128"/>
              </a:rPr>
              <a:t>  </a:t>
            </a:r>
            <a:r>
              <a:rPr lang="ja-JP" altLang="ja-JP" sz="2400" dirty="0" smtClean="0">
                <a:solidFill>
                  <a:srgbClr val="000000"/>
                </a:solidFill>
                <a:latin typeface="ＭＳ Ｐゴシック" charset="-128"/>
                <a:ea typeface="ＭＳ Ｐゴシック" charset="-128"/>
              </a:rPr>
              <a:t>①</a:t>
            </a:r>
            <a:r>
              <a:rPr lang="en-US" altLang="ja-JP" sz="2400" dirty="0" smtClean="0">
                <a:solidFill>
                  <a:srgbClr val="000000"/>
                </a:solidFill>
                <a:latin typeface="ＭＳ Ｐゴシック" charset="-128"/>
                <a:ea typeface="ＭＳ Ｐゴシック" charset="-128"/>
              </a:rPr>
              <a:t>Ordinary Deposits…to pay consumption payments and public utility charges by deposit transfer or credit card</a:t>
            </a:r>
          </a:p>
          <a:p>
            <a:pPr marL="533400" indent="-533400" eaLnBrk="1" hangingPunct="1">
              <a:lnSpc>
                <a:spcPct val="80000"/>
              </a:lnSpc>
              <a:buFont typeface="Wingdings" pitchFamily="2" charset="2"/>
              <a:buNone/>
            </a:pPr>
            <a:r>
              <a:rPr lang="ja-JP" altLang="en-US" sz="2400" dirty="0" smtClean="0">
                <a:solidFill>
                  <a:srgbClr val="000000"/>
                </a:solidFill>
                <a:latin typeface="ＭＳ Ｐゴシック" charset="-128"/>
                <a:ea typeface="ＭＳ Ｐゴシック" charset="-128"/>
              </a:rPr>
              <a:t>　　普通預金</a:t>
            </a:r>
            <a:r>
              <a:rPr lang="en-US" altLang="ja-JP" sz="2400" dirty="0" smtClean="0">
                <a:solidFill>
                  <a:srgbClr val="000000"/>
                </a:solidFill>
                <a:latin typeface="ＭＳ Ｐゴシック" charset="-128"/>
                <a:ea typeface="ＭＳ Ｐゴシック" charset="-128"/>
              </a:rPr>
              <a:t>…</a:t>
            </a:r>
            <a:r>
              <a:rPr lang="ja-JP" altLang="en-US" sz="2400" dirty="0" smtClean="0">
                <a:solidFill>
                  <a:srgbClr val="000000"/>
                </a:solidFill>
                <a:latin typeface="ＭＳ Ｐゴシック" charset="-128"/>
                <a:ea typeface="ＭＳ Ｐゴシック" charset="-128"/>
              </a:rPr>
              <a:t>預金の振替やクレジットカードにより消費代金や公共料金を支払う</a:t>
            </a:r>
            <a:endParaRPr lang="ja-JP" sz="2400" dirty="0" smtClean="0">
              <a:latin typeface="ＭＳ Ｐゴシック" charset="-128"/>
              <a:ea typeface="ＭＳ Ｐゴシック" charset="-128"/>
            </a:endParaRPr>
          </a:p>
          <a:p>
            <a:pPr marL="533400" indent="-533400" eaLnBrk="1" hangingPunct="1">
              <a:lnSpc>
                <a:spcPct val="80000"/>
              </a:lnSpc>
              <a:buFont typeface="Wingdings" pitchFamily="2" charset="2"/>
              <a:buNone/>
            </a:pPr>
            <a:r>
              <a:rPr lang="ja-JP" sz="2400" dirty="0" smtClean="0">
                <a:solidFill>
                  <a:srgbClr val="000000"/>
                </a:solidFill>
                <a:latin typeface="ＭＳ Ｐゴシック" charset="-128"/>
                <a:ea typeface="ＭＳ Ｐゴシック" charset="-128"/>
              </a:rPr>
              <a:t>　</a:t>
            </a:r>
            <a:r>
              <a:rPr lang="en-US" altLang="ja-JP" sz="2400" dirty="0" smtClean="0">
                <a:solidFill>
                  <a:srgbClr val="000000"/>
                </a:solidFill>
                <a:latin typeface="ＭＳ Ｐゴシック" charset="-128"/>
                <a:ea typeface="ＭＳ Ｐゴシック" charset="-128"/>
              </a:rPr>
              <a:t>  </a:t>
            </a:r>
            <a:r>
              <a:rPr lang="ja-JP" altLang="ja-JP" sz="2400" dirty="0" smtClean="0">
                <a:solidFill>
                  <a:srgbClr val="000000"/>
                </a:solidFill>
                <a:latin typeface="ＭＳ Ｐゴシック" charset="-128"/>
                <a:ea typeface="ＭＳ Ｐゴシック" charset="-128"/>
              </a:rPr>
              <a:t>②</a:t>
            </a:r>
            <a:r>
              <a:rPr lang="en-US" altLang="ja-JP" sz="2400" dirty="0" smtClean="0">
                <a:solidFill>
                  <a:srgbClr val="000000"/>
                </a:solidFill>
                <a:latin typeface="ＭＳ Ｐゴシック" charset="-128"/>
                <a:ea typeface="ＭＳ Ｐゴシック" charset="-128"/>
              </a:rPr>
              <a:t>Current Account…to make payment by issuing a check</a:t>
            </a:r>
          </a:p>
          <a:p>
            <a:pPr marL="533400" indent="-533400" eaLnBrk="1" hangingPunct="1">
              <a:lnSpc>
                <a:spcPct val="80000"/>
              </a:lnSpc>
              <a:buFont typeface="Wingdings" pitchFamily="2" charset="2"/>
              <a:buNone/>
            </a:pPr>
            <a:r>
              <a:rPr lang="ja-JP" altLang="en-US" sz="2400" dirty="0" smtClean="0">
                <a:solidFill>
                  <a:srgbClr val="000000"/>
                </a:solidFill>
                <a:latin typeface="ＭＳ Ｐゴシック" charset="-128"/>
                <a:ea typeface="ＭＳ Ｐゴシック" charset="-128"/>
              </a:rPr>
              <a:t>　　　当座預金</a:t>
            </a:r>
            <a:r>
              <a:rPr lang="en-US" altLang="ja-JP" sz="2400" dirty="0" smtClean="0">
                <a:solidFill>
                  <a:srgbClr val="000000"/>
                </a:solidFill>
                <a:latin typeface="ＭＳ Ｐゴシック" charset="-128"/>
                <a:ea typeface="ＭＳ Ｐゴシック" charset="-128"/>
              </a:rPr>
              <a:t>…</a:t>
            </a:r>
            <a:r>
              <a:rPr lang="ja-JP" altLang="en-US" sz="2400" dirty="0" smtClean="0">
                <a:solidFill>
                  <a:srgbClr val="000000"/>
                </a:solidFill>
                <a:latin typeface="ＭＳ Ｐゴシック" charset="-128"/>
                <a:ea typeface="ＭＳ Ｐゴシック" charset="-128"/>
              </a:rPr>
              <a:t>小切手を振り出して支払をする</a:t>
            </a:r>
          </a:p>
          <a:p>
            <a:pPr marL="533400" indent="-533400" eaLnBrk="1" hangingPunct="1">
              <a:lnSpc>
                <a:spcPct val="80000"/>
              </a:lnSpc>
              <a:buFont typeface="Wingdings" pitchFamily="2" charset="2"/>
              <a:buNone/>
            </a:pPr>
            <a:r>
              <a:rPr lang="en-US" altLang="ja-JP" sz="2400" dirty="0" smtClean="0">
                <a:solidFill>
                  <a:srgbClr val="000000"/>
                </a:solidFill>
                <a:latin typeface="ＭＳ Ｐゴシック" charset="-128"/>
                <a:ea typeface="ＭＳ Ｐゴシック" charset="-128"/>
              </a:rPr>
              <a:t>  Money in the broad sense </a:t>
            </a:r>
            <a:r>
              <a:rPr lang="ja-JP" altLang="en-US" sz="2400" dirty="0" smtClean="0">
                <a:solidFill>
                  <a:srgbClr val="000000"/>
                </a:solidFill>
                <a:latin typeface="ＭＳ Ｐゴシック" charset="-128"/>
                <a:ea typeface="ＭＳ Ｐゴシック" charset="-128"/>
              </a:rPr>
              <a:t>広義の貨幣</a:t>
            </a:r>
            <a:r>
              <a:rPr lang="ja-JP" sz="2400" dirty="0" smtClean="0">
                <a:solidFill>
                  <a:srgbClr val="000000"/>
                </a:solidFill>
                <a:latin typeface="ＭＳ Ｐゴシック" charset="-128"/>
                <a:ea typeface="ＭＳ Ｐゴシック" charset="-128"/>
              </a:rPr>
              <a:t>＝</a:t>
            </a:r>
            <a:r>
              <a:rPr lang="ja-JP" sz="2400" b="1" dirty="0" smtClean="0">
                <a:solidFill>
                  <a:schemeClr val="hlink"/>
                </a:solidFill>
                <a:latin typeface="ＭＳ Ｐゴシック" charset="-128"/>
                <a:ea typeface="ＭＳ Ｐゴシック" charset="-128"/>
              </a:rPr>
              <a:t>Ｍ２</a:t>
            </a:r>
            <a:endParaRPr lang="ja-JP" altLang="en-US" sz="2400" b="1" dirty="0" smtClean="0">
              <a:solidFill>
                <a:schemeClr val="hlink"/>
              </a:solidFill>
              <a:latin typeface="ＭＳ Ｐゴシック" charset="-128"/>
              <a:ea typeface="ＭＳ Ｐゴシック" charset="-128"/>
            </a:endParaRPr>
          </a:p>
          <a:p>
            <a:pPr marL="533400" indent="-533400" eaLnBrk="1" hangingPunct="1">
              <a:lnSpc>
                <a:spcPct val="80000"/>
              </a:lnSpc>
              <a:buFont typeface="Wingdings" pitchFamily="2" charset="2"/>
              <a:buNone/>
            </a:pPr>
            <a:r>
              <a:rPr lang="en-US" altLang="ja-JP" sz="2400" dirty="0" smtClean="0">
                <a:solidFill>
                  <a:srgbClr val="000000"/>
                </a:solidFill>
                <a:latin typeface="ＭＳ Ｐゴシック" charset="-128"/>
                <a:ea typeface="ＭＳ Ｐゴシック" charset="-128"/>
              </a:rPr>
              <a:t>  </a:t>
            </a:r>
            <a:r>
              <a:rPr lang="ja-JP" sz="2400" dirty="0" smtClean="0">
                <a:solidFill>
                  <a:srgbClr val="000000"/>
                </a:solidFill>
                <a:latin typeface="ＭＳ Ｐゴシック" charset="-128"/>
                <a:ea typeface="ＭＳ Ｐゴシック" charset="-128"/>
              </a:rPr>
              <a:t>＝Ｍ１＋</a:t>
            </a:r>
            <a:r>
              <a:rPr lang="en-US" altLang="ja-JP" sz="2400" b="1" dirty="0" smtClean="0">
                <a:solidFill>
                  <a:schemeClr val="hlink"/>
                </a:solidFill>
                <a:latin typeface="ＭＳ Ｐゴシック" charset="-128"/>
                <a:ea typeface="ＭＳ Ｐゴシック" charset="-128"/>
              </a:rPr>
              <a:t>Time Deposits</a:t>
            </a:r>
            <a:r>
              <a:rPr lang="en-US" altLang="ja-JP" sz="2400" dirty="0" smtClean="0">
                <a:solidFill>
                  <a:srgbClr val="000000"/>
                </a:solidFill>
                <a:latin typeface="ＭＳ Ｐゴシック" charset="-128"/>
                <a:ea typeface="ＭＳ Ｐゴシック" charset="-128"/>
              </a:rPr>
              <a:t>   M1+</a:t>
            </a:r>
            <a:r>
              <a:rPr lang="ja-JP" altLang="en-US" sz="2400" dirty="0" smtClean="0">
                <a:solidFill>
                  <a:srgbClr val="000000"/>
                </a:solidFill>
                <a:latin typeface="ＭＳ Ｐゴシック" charset="-128"/>
                <a:ea typeface="ＭＳ Ｐゴシック" charset="-128"/>
              </a:rPr>
              <a:t>定期性預金</a:t>
            </a:r>
          </a:p>
          <a:p>
            <a:pPr marL="533400" indent="-533400" eaLnBrk="1" hangingPunct="1">
              <a:lnSpc>
                <a:spcPct val="80000"/>
              </a:lnSpc>
              <a:buFont typeface="Wingdings" pitchFamily="2" charset="2"/>
              <a:buNone/>
            </a:pPr>
            <a:r>
              <a:rPr lang="en-US" altLang="ja-JP" sz="2400" dirty="0" smtClean="0">
                <a:solidFill>
                  <a:srgbClr val="000000"/>
                </a:solidFill>
                <a:latin typeface="ＭＳ Ｐゴシック" charset="-128"/>
                <a:ea typeface="ＭＳ Ｐゴシック" charset="-128"/>
              </a:rPr>
              <a:t>Time Deposits=Quasi-Currency, Near Money</a:t>
            </a:r>
          </a:p>
          <a:p>
            <a:pPr marL="533400" indent="-533400" eaLnBrk="1" hangingPunct="1">
              <a:lnSpc>
                <a:spcPct val="80000"/>
              </a:lnSpc>
              <a:buFont typeface="Wingdings" pitchFamily="2" charset="2"/>
              <a:buNone/>
            </a:pPr>
            <a:r>
              <a:rPr lang="ja-JP" altLang="en-US" sz="2400" dirty="0" smtClean="0">
                <a:solidFill>
                  <a:srgbClr val="000000"/>
                </a:solidFill>
                <a:latin typeface="ＭＳ Ｐゴシック" charset="-128"/>
                <a:ea typeface="ＭＳ Ｐゴシック" charset="-128"/>
              </a:rPr>
              <a:t>定期性預金＝準通貨、近似貨幣</a:t>
            </a:r>
          </a:p>
          <a:p>
            <a:pPr marL="533400" indent="-533400" eaLnBrk="1" hangingPunct="1">
              <a:lnSpc>
                <a:spcPct val="80000"/>
              </a:lnSpc>
              <a:buFont typeface="Wingdings" pitchFamily="2" charset="2"/>
              <a:buNone/>
            </a:pPr>
            <a:r>
              <a:rPr lang="ja-JP" altLang="en-US" sz="2400" dirty="0" smtClean="0">
                <a:solidFill>
                  <a:srgbClr val="000000"/>
                </a:solidFill>
                <a:latin typeface="ＭＳ Ｐゴシック" charset="-128"/>
                <a:ea typeface="ＭＳ Ｐゴシック" charset="-128"/>
              </a:rPr>
              <a:t>   </a:t>
            </a:r>
            <a:r>
              <a:rPr lang="en-US" altLang="ja-JP" sz="2400" dirty="0" smtClean="0">
                <a:solidFill>
                  <a:srgbClr val="000000"/>
                </a:solidFill>
                <a:latin typeface="ＭＳ Ｐゴシック" charset="-128"/>
                <a:ea typeface="ＭＳ Ｐゴシック" charset="-128"/>
              </a:rPr>
              <a:t>…to be used for making payment by overdraft or cancellation</a:t>
            </a:r>
          </a:p>
          <a:p>
            <a:pPr marL="533400" indent="-533400" eaLnBrk="1" hangingPunct="1">
              <a:lnSpc>
                <a:spcPct val="80000"/>
              </a:lnSpc>
              <a:buFont typeface="Wingdings" pitchFamily="2" charset="2"/>
              <a:buNone/>
            </a:pPr>
            <a:r>
              <a:rPr lang="ja-JP" altLang="en-US" sz="2400" dirty="0" smtClean="0">
                <a:solidFill>
                  <a:srgbClr val="000000"/>
                </a:solidFill>
                <a:latin typeface="ＭＳ Ｐゴシック" charset="-128"/>
                <a:ea typeface="ＭＳ Ｐゴシック" charset="-128"/>
              </a:rPr>
              <a:t>　当座貸越や解約により支払に使うことができる</a:t>
            </a:r>
          </a:p>
          <a:p>
            <a:pPr marL="533400" indent="-533400" eaLnBrk="1" hangingPunct="1">
              <a:lnSpc>
                <a:spcPct val="80000"/>
              </a:lnSpc>
              <a:buFont typeface="Wingdings" pitchFamily="2" charset="2"/>
              <a:buNone/>
            </a:pPr>
            <a:endParaRPr lang="ja-JP" altLang="ja-JP" sz="2400" dirty="0" smtClean="0">
              <a:solidFill>
                <a:srgbClr val="000000"/>
              </a:solidFill>
              <a:latin typeface="ＭＳ Ｐゴシック" charset="-128"/>
              <a:ea typeface="ＭＳ Ｐゴシック" charset="-128"/>
            </a:endParaRP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18</a:t>
            </a:fld>
            <a:endParaRPr lang="en-US" altLang="ja-JP"/>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85720" y="142852"/>
            <a:ext cx="8748743" cy="857256"/>
          </a:xfrm>
        </p:spPr>
        <p:txBody>
          <a:bodyPr/>
          <a:lstStyle/>
          <a:p>
            <a:pPr eaLnBrk="1" hangingPunct="1"/>
            <a:r>
              <a:rPr lang="en-US" altLang="ja-JP" sz="3200" dirty="0" smtClean="0">
                <a:solidFill>
                  <a:srgbClr val="000000"/>
                </a:solidFill>
                <a:latin typeface="ＭＳ Ｐゴシック" charset="-128"/>
                <a:ea typeface="ＭＳ Ｐゴシック" charset="-128"/>
              </a:rPr>
              <a:t>12</a:t>
            </a:r>
            <a:r>
              <a:rPr lang="en-US" altLang="ja-JP" sz="3200" b="1" dirty="0" smtClean="0">
                <a:solidFill>
                  <a:srgbClr val="000000"/>
                </a:solidFill>
                <a:latin typeface="ＭＳ Ｐゴシック" charset="-128"/>
                <a:ea typeface="ＭＳ Ｐゴシック" charset="-128"/>
              </a:rPr>
              <a:t>B</a:t>
            </a:r>
            <a:r>
              <a:rPr lang="ja-JP" sz="3200" dirty="0" err="1" smtClean="0">
                <a:solidFill>
                  <a:srgbClr val="000000"/>
                </a:solidFill>
                <a:latin typeface="ＭＳ Ｐゴシック" charset="-128"/>
                <a:ea typeface="ＭＳ Ｐゴシック" charset="-128"/>
              </a:rPr>
              <a:t>．</a:t>
            </a:r>
            <a:r>
              <a:rPr lang="en-US" altLang="ja-JP" sz="3200" dirty="0" smtClean="0">
                <a:solidFill>
                  <a:srgbClr val="000000"/>
                </a:solidFill>
                <a:latin typeface="ＭＳ Ｐゴシック" charset="-128"/>
                <a:ea typeface="ＭＳ Ｐゴシック" charset="-128"/>
              </a:rPr>
              <a:t>Contemporary Money  </a:t>
            </a:r>
            <a:r>
              <a:rPr lang="ja-JP" altLang="en-US" sz="3200" dirty="0" smtClean="0">
                <a:solidFill>
                  <a:srgbClr val="000000"/>
                </a:solidFill>
                <a:latin typeface="ＭＳ Ｐゴシック" charset="-128"/>
                <a:ea typeface="ＭＳ Ｐゴシック" charset="-128"/>
              </a:rPr>
              <a:t>現代の貨幣</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295462" y="4357694"/>
            <a:ext cx="8160604" cy="2272573"/>
          </a:xfrm>
          <a:prstGeom prst="rect">
            <a:avLst/>
          </a:prstGeom>
          <a:noFill/>
          <a:ln w="9525">
            <a:noFill/>
            <a:miter lim="800000"/>
            <a:headEnd/>
            <a:tailEnd/>
          </a:ln>
          <a:effectLst/>
        </p:spPr>
      </p:pic>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19</a:t>
            </a:fld>
            <a:endParaRPr lang="en-US" altLang="ja-JP"/>
          </a:p>
        </p:txBody>
      </p:sp>
      <p:sp>
        <p:nvSpPr>
          <p:cNvPr id="7" name="正方形/長方形 6"/>
          <p:cNvSpPr/>
          <p:nvPr/>
        </p:nvSpPr>
        <p:spPr>
          <a:xfrm>
            <a:off x="357158" y="1214423"/>
            <a:ext cx="8215370" cy="2480679"/>
          </a:xfrm>
          <a:prstGeom prst="rect">
            <a:avLst/>
          </a:prstGeom>
        </p:spPr>
        <p:txBody>
          <a:bodyPr wrap="square">
            <a:spAutoFit/>
          </a:bodyPr>
          <a:lstStyle/>
          <a:p>
            <a:pPr marL="533400" indent="-533400" eaLnBrk="1" hangingPunct="1">
              <a:lnSpc>
                <a:spcPct val="80000"/>
              </a:lnSpc>
              <a:buFont typeface="Wingdings" pitchFamily="2" charset="2"/>
              <a:buNone/>
            </a:pPr>
            <a:r>
              <a:rPr lang="en-US" altLang="ja-JP" sz="2200" dirty="0" smtClean="0">
                <a:solidFill>
                  <a:srgbClr val="000000"/>
                </a:solidFill>
                <a:latin typeface="ＭＳ Ｐゴシック" charset="-128"/>
                <a:ea typeface="ＭＳ Ｐゴシック" charset="-128"/>
              </a:rPr>
              <a:t>M2+CD</a:t>
            </a:r>
            <a:r>
              <a:rPr lang="ja-JP" altLang="en-US" sz="2200" dirty="0" smtClean="0">
                <a:solidFill>
                  <a:srgbClr val="000000"/>
                </a:solidFill>
                <a:latin typeface="ＭＳ Ｐゴシック" charset="-128"/>
                <a:ea typeface="ＭＳ Ｐゴシック" charset="-128"/>
              </a:rPr>
              <a:t> </a:t>
            </a:r>
            <a:r>
              <a:rPr lang="en-US" altLang="ja-JP" sz="2200" dirty="0" smtClean="0">
                <a:solidFill>
                  <a:srgbClr val="000000"/>
                </a:solidFill>
                <a:latin typeface="ＭＳ Ｐゴシック" charset="-128"/>
                <a:ea typeface="ＭＳ Ｐゴシック" charset="-128"/>
              </a:rPr>
              <a:t>…M2+</a:t>
            </a:r>
          </a:p>
          <a:p>
            <a:pPr marL="533400" indent="-533400" eaLnBrk="1" hangingPunct="1">
              <a:lnSpc>
                <a:spcPct val="80000"/>
              </a:lnSpc>
              <a:buFont typeface="Wingdings" pitchFamily="2" charset="2"/>
              <a:buNone/>
            </a:pPr>
            <a:r>
              <a:rPr lang="en-US" altLang="ja-JP" sz="2200" dirty="0" smtClean="0">
                <a:solidFill>
                  <a:srgbClr val="000000"/>
                </a:solidFill>
                <a:latin typeface="ＭＳ Ｐゴシック" charset="-128"/>
                <a:ea typeface="ＭＳ Ｐゴシック" charset="-128"/>
              </a:rPr>
              <a:t>      Negotiable Certificate of Time Deposits</a:t>
            </a:r>
          </a:p>
          <a:p>
            <a:pPr marL="533400" indent="-533400" eaLnBrk="1" hangingPunct="1">
              <a:lnSpc>
                <a:spcPct val="80000"/>
              </a:lnSpc>
              <a:buFont typeface="Wingdings" pitchFamily="2" charset="2"/>
              <a:buNone/>
            </a:pPr>
            <a:r>
              <a:rPr lang="ja-JP" altLang="en-US" sz="2200" dirty="0" smtClean="0">
                <a:solidFill>
                  <a:srgbClr val="000000"/>
                </a:solidFill>
                <a:latin typeface="ＭＳ Ｐゴシック" charset="-128"/>
                <a:ea typeface="ＭＳ Ｐゴシック" charset="-128"/>
              </a:rPr>
              <a:t>　</a:t>
            </a:r>
            <a:r>
              <a:rPr lang="en-US" altLang="ja-JP" sz="2200" dirty="0" smtClean="0">
                <a:solidFill>
                  <a:srgbClr val="000000"/>
                </a:solidFill>
                <a:latin typeface="ＭＳ Ｐゴシック" charset="-128"/>
                <a:ea typeface="ＭＳ Ｐゴシック" charset="-128"/>
              </a:rPr>
              <a:t>M2+</a:t>
            </a:r>
            <a:r>
              <a:rPr lang="ja-JP" altLang="en-US" sz="2200" dirty="0" smtClean="0">
                <a:solidFill>
                  <a:srgbClr val="000000"/>
                </a:solidFill>
                <a:latin typeface="ＭＳ Ｐゴシック" charset="-128"/>
                <a:ea typeface="ＭＳ Ｐゴシック" charset="-128"/>
              </a:rPr>
              <a:t>譲渡性定期預金</a:t>
            </a:r>
            <a:endParaRPr lang="en-US" altLang="ja-JP" sz="2200" dirty="0" smtClean="0">
              <a:solidFill>
                <a:srgbClr val="000000"/>
              </a:solidFill>
              <a:latin typeface="ＭＳ Ｐゴシック" charset="-128"/>
              <a:ea typeface="ＭＳ Ｐゴシック" charset="-128"/>
            </a:endParaRPr>
          </a:p>
          <a:p>
            <a:pPr marL="533400" indent="-533400" eaLnBrk="1" hangingPunct="1">
              <a:lnSpc>
                <a:spcPct val="80000"/>
              </a:lnSpc>
              <a:buFont typeface="Wingdings" pitchFamily="2" charset="2"/>
              <a:buNone/>
            </a:pPr>
            <a:endParaRPr lang="en-US" altLang="ja-JP" sz="2200" dirty="0" smtClean="0">
              <a:solidFill>
                <a:srgbClr val="000000"/>
              </a:solidFill>
              <a:latin typeface="ＭＳ Ｐゴシック" charset="-128"/>
              <a:ea typeface="ＭＳ Ｐゴシック" charset="-128"/>
            </a:endParaRPr>
          </a:p>
          <a:p>
            <a:pPr marL="533400" indent="-533400" eaLnBrk="1" hangingPunct="1">
              <a:lnSpc>
                <a:spcPct val="80000"/>
              </a:lnSpc>
              <a:buFont typeface="Wingdings" pitchFamily="2" charset="2"/>
              <a:buNone/>
            </a:pPr>
            <a:r>
              <a:rPr lang="en-US" altLang="ja-JP" sz="2200" dirty="0" smtClean="0">
                <a:solidFill>
                  <a:srgbClr val="000000"/>
                </a:solidFill>
                <a:latin typeface="ＭＳ Ｐゴシック" charset="-128"/>
                <a:ea typeface="ＭＳ Ｐゴシック" charset="-128"/>
              </a:rPr>
              <a:t>M3+CD…Postal Deposits</a:t>
            </a:r>
            <a:r>
              <a:rPr lang="ja-JP" altLang="en-US" sz="2200" dirty="0" smtClean="0">
                <a:solidFill>
                  <a:srgbClr val="000000"/>
                </a:solidFill>
                <a:latin typeface="ＭＳ Ｐゴシック" charset="-128"/>
                <a:ea typeface="ＭＳ Ｐゴシック" charset="-128"/>
              </a:rPr>
              <a:t> </a:t>
            </a:r>
            <a:r>
              <a:rPr lang="en-US" altLang="ja-JP" sz="2200" dirty="0" smtClean="0">
                <a:solidFill>
                  <a:srgbClr val="000000"/>
                </a:solidFill>
                <a:latin typeface="ＭＳ Ｐゴシック" charset="-128"/>
                <a:ea typeface="ＭＳ Ｐゴシック" charset="-128"/>
              </a:rPr>
              <a:t>+ Deposits in Agricultural Cooperatives </a:t>
            </a:r>
          </a:p>
          <a:p>
            <a:pPr marL="533400" indent="-533400" eaLnBrk="1" hangingPunct="1">
              <a:lnSpc>
                <a:spcPct val="80000"/>
              </a:lnSpc>
              <a:buFont typeface="Wingdings" pitchFamily="2" charset="2"/>
              <a:buNone/>
            </a:pPr>
            <a:r>
              <a:rPr lang="en-US" altLang="ja-JP" sz="2200" dirty="0" smtClean="0">
                <a:solidFill>
                  <a:srgbClr val="000000"/>
                </a:solidFill>
                <a:latin typeface="ＭＳ Ｐゴシック" charset="-128"/>
                <a:ea typeface="ＭＳ Ｐゴシック" charset="-128"/>
              </a:rPr>
              <a:t>            + Money Trust + CD</a:t>
            </a:r>
          </a:p>
          <a:p>
            <a:pPr marL="533400" indent="-533400" eaLnBrk="1" hangingPunct="1">
              <a:lnSpc>
                <a:spcPct val="80000"/>
              </a:lnSpc>
              <a:buFont typeface="Wingdings" pitchFamily="2" charset="2"/>
              <a:buNone/>
            </a:pPr>
            <a:r>
              <a:rPr lang="en-US" altLang="ja-JP" sz="2200" dirty="0" smtClean="0">
                <a:solidFill>
                  <a:srgbClr val="000000"/>
                </a:solidFill>
                <a:latin typeface="ＭＳ Ｐゴシック" charset="-128"/>
                <a:ea typeface="ＭＳ Ｐゴシック" charset="-128"/>
              </a:rPr>
              <a:t>              </a:t>
            </a:r>
            <a:r>
              <a:rPr lang="ja-JP" altLang="en-US" sz="2200" dirty="0" smtClean="0">
                <a:solidFill>
                  <a:srgbClr val="000000"/>
                </a:solidFill>
                <a:latin typeface="ＭＳ Ｐゴシック" charset="-128"/>
                <a:ea typeface="ＭＳ Ｐゴシック" charset="-128"/>
              </a:rPr>
              <a:t>郵便貯金＋農協への預金＋金銭信託７＋</a:t>
            </a:r>
            <a:r>
              <a:rPr lang="en-US" altLang="ja-JP" sz="2200" dirty="0" smtClean="0">
                <a:solidFill>
                  <a:srgbClr val="000000"/>
                </a:solidFill>
                <a:latin typeface="ＭＳ Ｐゴシック" charset="-128"/>
                <a:ea typeface="ＭＳ Ｐゴシック" charset="-128"/>
              </a:rPr>
              <a:t>CD</a:t>
            </a:r>
          </a:p>
          <a:p>
            <a:pPr marL="533400" indent="-533400" eaLnBrk="1" hangingPunct="1">
              <a:lnSpc>
                <a:spcPct val="80000"/>
              </a:lnSpc>
              <a:buFont typeface="Wingdings" pitchFamily="2" charset="2"/>
              <a:buNone/>
            </a:pPr>
            <a:endParaRPr lang="en-US" altLang="ja-JP" dirty="0" smtClean="0">
              <a:solidFill>
                <a:srgbClr val="000000"/>
              </a:solidFill>
              <a:latin typeface="ＭＳ Ｐゴシック" charset="-128"/>
              <a:ea typeface="ＭＳ Ｐゴシック" charset="-128"/>
            </a:endParaRPr>
          </a:p>
          <a:p>
            <a:pPr marL="533400" indent="-533400" eaLnBrk="1" hangingPunct="1">
              <a:lnSpc>
                <a:spcPct val="80000"/>
              </a:lnSpc>
              <a:buFont typeface="Wingdings" pitchFamily="2" charset="2"/>
              <a:buNone/>
            </a:pPr>
            <a:endParaRPr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58" y="357167"/>
            <a:ext cx="8677305" cy="642942"/>
          </a:xfrm>
        </p:spPr>
        <p:txBody>
          <a:bodyPr>
            <a:normAutofit/>
          </a:bodyPr>
          <a:lstStyle/>
          <a:p>
            <a:pPr eaLnBrk="1" hangingPunct="1"/>
            <a:r>
              <a:rPr lang="ja-JP" sz="2400" dirty="0" smtClean="0">
                <a:solidFill>
                  <a:srgbClr val="000000"/>
                </a:solidFill>
                <a:latin typeface="ＭＳ Ｐゴシック" charset="-128"/>
                <a:ea typeface="ＭＳ Ｐゴシック" charset="-128"/>
              </a:rPr>
              <a:t>１．</a:t>
            </a:r>
            <a:r>
              <a:rPr lang="en-US" altLang="ja-JP" sz="2400" dirty="0" smtClean="0">
                <a:solidFill>
                  <a:srgbClr val="000000"/>
                </a:solidFill>
                <a:latin typeface="ＭＳ Ｐゴシック" charset="-128"/>
                <a:ea typeface="ＭＳ Ｐゴシック" charset="-128"/>
              </a:rPr>
              <a:t>Development of Exchange Economy</a:t>
            </a:r>
            <a:r>
              <a:rPr lang="ja-JP" altLang="en-US" sz="2400" dirty="0" smtClean="0">
                <a:solidFill>
                  <a:srgbClr val="000000"/>
                </a:solidFill>
                <a:latin typeface="ＭＳ Ｐゴシック" charset="-128"/>
                <a:ea typeface="ＭＳ Ｐゴシック" charset="-128"/>
              </a:rPr>
              <a:t>　交換経済の発達</a:t>
            </a:r>
            <a:endParaRPr lang="ja-JP" altLang="en-US" sz="2400" dirty="0" smtClean="0">
              <a:latin typeface="ＭＳ Ｐゴシック" charset="-128"/>
              <a:ea typeface="ＭＳ Ｐゴシック" charset="-128"/>
            </a:endParaRPr>
          </a:p>
        </p:txBody>
      </p:sp>
      <p:sp>
        <p:nvSpPr>
          <p:cNvPr id="4099" name="Rectangle 3"/>
          <p:cNvSpPr>
            <a:spLocks noGrp="1" noChangeArrowheads="1"/>
          </p:cNvSpPr>
          <p:nvPr>
            <p:ph idx="1"/>
          </p:nvPr>
        </p:nvSpPr>
        <p:spPr>
          <a:xfrm>
            <a:off x="142844" y="1285860"/>
            <a:ext cx="8880506" cy="5572140"/>
          </a:xfrm>
        </p:spPr>
        <p:txBody>
          <a:bodyPr/>
          <a:lstStyle/>
          <a:p>
            <a:pPr eaLnBrk="1" hangingPunct="1">
              <a:lnSpc>
                <a:spcPct val="80000"/>
              </a:lnSpc>
              <a:buFontTx/>
              <a:buNone/>
            </a:pPr>
            <a:r>
              <a:rPr lang="en-US" altLang="ja-JP" sz="2200" b="1" dirty="0" smtClean="0">
                <a:solidFill>
                  <a:schemeClr val="hlink"/>
                </a:solidFill>
                <a:latin typeface="Arial" pitchFamily="34" charset="0"/>
                <a:ea typeface="ＤＨＰ平成ゴシックW5" pitchFamily="2" charset="-128"/>
                <a:cs typeface="Arial" pitchFamily="34" charset="0"/>
              </a:rPr>
              <a:t>Self-Sufficient Economy</a:t>
            </a:r>
            <a:r>
              <a:rPr lang="ja-JP" sz="2200" dirty="0" smtClean="0">
                <a:solidFill>
                  <a:srgbClr val="000000"/>
                </a:solidFill>
                <a:latin typeface="Arial" pitchFamily="34" charset="0"/>
                <a:ea typeface="ＤＨＰ平成ゴシックW5" pitchFamily="2" charset="-128"/>
                <a:cs typeface="Arial" pitchFamily="34" charset="0"/>
              </a:rPr>
              <a:t>（</a:t>
            </a:r>
            <a:r>
              <a:rPr lang="en-US" altLang="ja-JP" sz="2200" dirty="0" smtClean="0">
                <a:solidFill>
                  <a:srgbClr val="000000"/>
                </a:solidFill>
                <a:latin typeface="Arial" pitchFamily="34" charset="0"/>
                <a:ea typeface="ＤＨＰ平成ゴシックW5" pitchFamily="2" charset="-128"/>
                <a:cs typeface="Arial" pitchFamily="34" charset="0"/>
              </a:rPr>
              <a:t>autarky</a:t>
            </a:r>
            <a:r>
              <a:rPr lang="ja-JP" sz="2200" dirty="0" smtClean="0">
                <a:solidFill>
                  <a:srgbClr val="000000"/>
                </a:solidFill>
                <a:latin typeface="Arial" pitchFamily="34" charset="0"/>
                <a:ea typeface="ＤＨＰ平成ゴシックW5" pitchFamily="2" charset="-128"/>
                <a:cs typeface="Arial" pitchFamily="34" charset="0"/>
              </a:rPr>
              <a:t>）</a:t>
            </a:r>
            <a:r>
              <a:rPr lang="en-US" altLang="ja-JP" sz="2200" dirty="0" smtClean="0">
                <a:solidFill>
                  <a:srgbClr val="000000"/>
                </a:solidFill>
                <a:latin typeface="Arial" pitchFamily="34" charset="0"/>
                <a:ea typeface="ＤＨＰ平成ゴシックW5" pitchFamily="2" charset="-128"/>
                <a:cs typeface="Arial" pitchFamily="34" charset="0"/>
              </a:rPr>
              <a:t> </a:t>
            </a:r>
            <a:r>
              <a:rPr lang="ja-JP" altLang="en-US" sz="2200" dirty="0" smtClean="0">
                <a:solidFill>
                  <a:srgbClr val="000000"/>
                </a:solidFill>
                <a:latin typeface="+mn-ea"/>
                <a:cs typeface="Arial" pitchFamily="34" charset="0"/>
              </a:rPr>
              <a:t>自給自足経済</a:t>
            </a:r>
            <a:endParaRPr lang="ja-JP" sz="2200" dirty="0" smtClean="0">
              <a:solidFill>
                <a:srgbClr val="000000"/>
              </a:solidFill>
              <a:latin typeface="+mn-ea"/>
              <a:cs typeface="Arial" pitchFamily="34" charset="0"/>
            </a:endParaRPr>
          </a:p>
          <a:p>
            <a:pPr eaLnBrk="1" hangingPunct="1">
              <a:lnSpc>
                <a:spcPct val="80000"/>
              </a:lnSpc>
              <a:buFontTx/>
              <a:buNone/>
            </a:pPr>
            <a:r>
              <a:rPr lang="ja-JP" sz="2200" dirty="0" smtClean="0">
                <a:solidFill>
                  <a:srgbClr val="000000"/>
                </a:solidFill>
                <a:latin typeface="Arial" pitchFamily="34" charset="0"/>
                <a:ea typeface="ＤＨＰ平成ゴシックW5" pitchFamily="2" charset="-128"/>
                <a:cs typeface="Arial" pitchFamily="34" charset="0"/>
              </a:rPr>
              <a:t>	＝</a:t>
            </a:r>
            <a:r>
              <a:rPr lang="en-US" altLang="ja-JP" sz="2200" dirty="0" smtClean="0">
                <a:solidFill>
                  <a:srgbClr val="000000"/>
                </a:solidFill>
                <a:latin typeface="Arial" pitchFamily="34" charset="0"/>
                <a:ea typeface="ＤＨＰ平成ゴシックW5" pitchFamily="2" charset="-128"/>
                <a:cs typeface="Arial" pitchFamily="34" charset="0"/>
              </a:rPr>
              <a:t>an economy where we and our family obtained and consume goods by ourselves </a:t>
            </a:r>
          </a:p>
          <a:p>
            <a:pPr eaLnBrk="1" hangingPunct="1">
              <a:lnSpc>
                <a:spcPct val="80000"/>
              </a:lnSpc>
              <a:buFontTx/>
              <a:buNone/>
            </a:pPr>
            <a:r>
              <a:rPr lang="en-US" altLang="ja-JP" sz="2200" dirty="0" smtClean="0">
                <a:solidFill>
                  <a:srgbClr val="000000"/>
                </a:solidFill>
                <a:latin typeface="+mn-ea"/>
                <a:cs typeface="Arial" pitchFamily="34" charset="0"/>
              </a:rPr>
              <a:t>   </a:t>
            </a:r>
            <a:r>
              <a:rPr lang="ja-JP" altLang="en-US" sz="2200" dirty="0" smtClean="0">
                <a:solidFill>
                  <a:srgbClr val="000000"/>
                </a:solidFill>
                <a:latin typeface="+mn-ea"/>
                <a:cs typeface="Arial" pitchFamily="34" charset="0"/>
              </a:rPr>
              <a:t>私たちが自分の家族・同族と共に獲得した財を消費する経済</a:t>
            </a:r>
            <a:endParaRPr lang="ja-JP" sz="2200" dirty="0" smtClean="0">
              <a:latin typeface="+mn-ea"/>
              <a:cs typeface="Arial" pitchFamily="34" charset="0"/>
            </a:endParaRPr>
          </a:p>
          <a:p>
            <a:pPr eaLnBrk="1" hangingPunct="1">
              <a:lnSpc>
                <a:spcPct val="80000"/>
              </a:lnSpc>
              <a:buFontTx/>
              <a:buNone/>
            </a:pPr>
            <a:r>
              <a:rPr lang="ja-JP" sz="2200" dirty="0" smtClean="0">
                <a:solidFill>
                  <a:srgbClr val="000000"/>
                </a:solidFill>
                <a:latin typeface="Arial" pitchFamily="34" charset="0"/>
                <a:ea typeface="ＤＨＰ平成ゴシックW5" pitchFamily="2" charset="-128"/>
                <a:cs typeface="Arial" pitchFamily="34" charset="0"/>
              </a:rPr>
              <a:t> </a:t>
            </a:r>
            <a:r>
              <a:rPr lang="en-US" altLang="ja-JP" sz="2200" b="1" dirty="0" smtClean="0">
                <a:solidFill>
                  <a:schemeClr val="hlink"/>
                </a:solidFill>
                <a:latin typeface="Arial" pitchFamily="34" charset="0"/>
                <a:ea typeface="ＤＨＰ平成ゴシックW5" pitchFamily="2" charset="-128"/>
                <a:cs typeface="Arial" pitchFamily="34" charset="0"/>
              </a:rPr>
              <a:t>Direct Exchange Economy</a:t>
            </a:r>
            <a:r>
              <a:rPr lang="ja-JP" altLang="ja-JP" sz="2200" dirty="0" smtClean="0">
                <a:solidFill>
                  <a:srgbClr val="000000"/>
                </a:solidFill>
                <a:latin typeface="Arial" pitchFamily="34" charset="0"/>
                <a:ea typeface="ＤＨＰ平成ゴシックW5" pitchFamily="2" charset="-128"/>
                <a:cs typeface="Arial" pitchFamily="34" charset="0"/>
              </a:rPr>
              <a:t> </a:t>
            </a:r>
            <a:r>
              <a:rPr lang="ja-JP" sz="2200" dirty="0" smtClean="0">
                <a:solidFill>
                  <a:srgbClr val="000000"/>
                </a:solidFill>
                <a:latin typeface="Arial" pitchFamily="34" charset="0"/>
                <a:ea typeface="ＤＨＰ平成ゴシックW5" pitchFamily="2" charset="-128"/>
                <a:cs typeface="Arial" pitchFamily="34" charset="0"/>
              </a:rPr>
              <a:t>（</a:t>
            </a:r>
            <a:r>
              <a:rPr lang="en-US" altLang="ja-JP" sz="2200" dirty="0" smtClean="0">
                <a:solidFill>
                  <a:srgbClr val="000000"/>
                </a:solidFill>
                <a:latin typeface="Arial" pitchFamily="34" charset="0"/>
                <a:ea typeface="ＤＨＰ平成ゴシックW5" pitchFamily="2" charset="-128"/>
                <a:cs typeface="Arial" pitchFamily="34" charset="0"/>
              </a:rPr>
              <a:t>= barter</a:t>
            </a:r>
            <a:r>
              <a:rPr lang="ja-JP" sz="2200" dirty="0" smtClean="0">
                <a:solidFill>
                  <a:srgbClr val="000000"/>
                </a:solidFill>
                <a:latin typeface="Arial" pitchFamily="34" charset="0"/>
                <a:ea typeface="ＤＨＰ平成ゴシックW5" pitchFamily="2" charset="-128"/>
                <a:cs typeface="Arial" pitchFamily="34" charset="0"/>
              </a:rPr>
              <a:t>）</a:t>
            </a:r>
            <a:r>
              <a:rPr lang="en-US" altLang="ja-JP" sz="2200" dirty="0" smtClean="0">
                <a:solidFill>
                  <a:srgbClr val="000000"/>
                </a:solidFill>
                <a:latin typeface="Arial" pitchFamily="34" charset="0"/>
                <a:ea typeface="ＤＨＰ平成ゴシックW5" pitchFamily="2" charset="-128"/>
                <a:cs typeface="Arial" pitchFamily="34" charset="0"/>
              </a:rPr>
              <a:t> </a:t>
            </a:r>
            <a:r>
              <a:rPr lang="ja-JP" altLang="en-US" sz="2200" dirty="0" smtClean="0">
                <a:solidFill>
                  <a:srgbClr val="000000"/>
                </a:solidFill>
                <a:latin typeface="+mn-ea"/>
                <a:cs typeface="Arial" pitchFamily="34" charset="0"/>
              </a:rPr>
              <a:t>直接交換経済</a:t>
            </a:r>
          </a:p>
          <a:p>
            <a:pPr eaLnBrk="1" hangingPunct="1">
              <a:lnSpc>
                <a:spcPct val="80000"/>
              </a:lnSpc>
              <a:buFontTx/>
              <a:buNone/>
            </a:pPr>
            <a:r>
              <a:rPr lang="ja-JP" altLang="en-US" sz="2200" dirty="0" smtClean="0">
                <a:solidFill>
                  <a:srgbClr val="000000"/>
                </a:solidFill>
                <a:latin typeface="Arial" pitchFamily="34" charset="0"/>
                <a:ea typeface="ＤＨＰ平成ゴシックW5" pitchFamily="2" charset="-128"/>
                <a:cs typeface="Arial" pitchFamily="34" charset="0"/>
              </a:rPr>
              <a:t>　</a:t>
            </a:r>
            <a:r>
              <a:rPr lang="ja-JP" sz="2200" dirty="0" smtClean="0">
                <a:solidFill>
                  <a:srgbClr val="000000"/>
                </a:solidFill>
                <a:latin typeface="Arial" pitchFamily="34" charset="0"/>
                <a:ea typeface="ＤＨＰ平成ゴシックW5" pitchFamily="2" charset="-128"/>
                <a:cs typeface="Arial" pitchFamily="34" charset="0"/>
              </a:rPr>
              <a:t>＝</a:t>
            </a:r>
            <a:r>
              <a:rPr lang="en-US" altLang="ja-JP" sz="2200" dirty="0" smtClean="0">
                <a:solidFill>
                  <a:srgbClr val="000000"/>
                </a:solidFill>
                <a:latin typeface="Arial" pitchFamily="34" charset="0"/>
                <a:ea typeface="ＤＨＰ平成ゴシックW5" pitchFamily="2" charset="-128"/>
                <a:cs typeface="Arial" pitchFamily="34" charset="0"/>
              </a:rPr>
              <a:t>an economic system where we directly exchange to each other different goods that we obtained through the division of labor </a:t>
            </a:r>
          </a:p>
          <a:p>
            <a:pPr eaLnBrk="1" hangingPunct="1">
              <a:lnSpc>
                <a:spcPct val="80000"/>
              </a:lnSpc>
              <a:buFontTx/>
              <a:buNone/>
            </a:pPr>
            <a:r>
              <a:rPr lang="en-US" altLang="ja-JP" sz="2200" dirty="0" smtClean="0">
                <a:solidFill>
                  <a:srgbClr val="000000"/>
                </a:solidFill>
                <a:latin typeface="+mn-ea"/>
                <a:cs typeface="Arial" pitchFamily="34" charset="0"/>
              </a:rPr>
              <a:t>   </a:t>
            </a:r>
            <a:r>
              <a:rPr lang="ja-JP" altLang="en-US" sz="2200" dirty="0" smtClean="0">
                <a:solidFill>
                  <a:srgbClr val="000000"/>
                </a:solidFill>
                <a:latin typeface="+mn-ea"/>
                <a:cs typeface="Arial" pitchFamily="34" charset="0"/>
              </a:rPr>
              <a:t>私たちが労働の分業を通じて得た異なる財を直接に交換する経済システム</a:t>
            </a:r>
            <a:endParaRPr lang="ja-JP" sz="2200" dirty="0" smtClean="0">
              <a:latin typeface="+mn-ea"/>
              <a:cs typeface="Arial" pitchFamily="34" charset="0"/>
            </a:endParaRPr>
          </a:p>
          <a:p>
            <a:pPr eaLnBrk="1" hangingPunct="1">
              <a:lnSpc>
                <a:spcPct val="80000"/>
              </a:lnSpc>
              <a:buFontTx/>
              <a:buNone/>
            </a:pPr>
            <a:r>
              <a:rPr lang="en-US" altLang="ja-JP" sz="2200" dirty="0" smtClean="0">
                <a:solidFill>
                  <a:srgbClr val="000000"/>
                </a:solidFill>
                <a:latin typeface="Arial" pitchFamily="34" charset="0"/>
                <a:ea typeface="ＤＨＰ平成ゴシックW5" pitchFamily="2" charset="-128"/>
                <a:cs typeface="Arial" pitchFamily="34" charset="0"/>
              </a:rPr>
              <a:t> </a:t>
            </a:r>
            <a:r>
              <a:rPr lang="en-US" altLang="ja-JP" sz="2200" b="1" dirty="0" smtClean="0">
                <a:solidFill>
                  <a:schemeClr val="hlink"/>
                </a:solidFill>
                <a:latin typeface="Arial" pitchFamily="34" charset="0"/>
                <a:ea typeface="ＤＨＰ平成ゴシックW5" pitchFamily="2" charset="-128"/>
                <a:cs typeface="Arial" pitchFamily="34" charset="0"/>
              </a:rPr>
              <a:t>Market </a:t>
            </a:r>
            <a:r>
              <a:rPr lang="ja-JP" sz="2200" dirty="0" smtClean="0">
                <a:solidFill>
                  <a:srgbClr val="000000"/>
                </a:solidFill>
                <a:latin typeface="+mn-ea"/>
                <a:cs typeface="Arial" pitchFamily="34" charset="0"/>
              </a:rPr>
              <a:t>市場</a:t>
            </a:r>
            <a:endParaRPr lang="en-US" altLang="ja-JP" sz="2200" dirty="0" smtClean="0">
              <a:solidFill>
                <a:srgbClr val="000000"/>
              </a:solidFill>
              <a:latin typeface="+mn-ea"/>
              <a:cs typeface="Arial" pitchFamily="34" charset="0"/>
            </a:endParaRPr>
          </a:p>
          <a:p>
            <a:pPr eaLnBrk="1" hangingPunct="1">
              <a:lnSpc>
                <a:spcPct val="80000"/>
              </a:lnSpc>
              <a:buFontTx/>
              <a:buNone/>
            </a:pPr>
            <a:r>
              <a:rPr lang="en-US" altLang="ja-JP" sz="2200" dirty="0" smtClean="0">
                <a:solidFill>
                  <a:srgbClr val="000000"/>
                </a:solidFill>
                <a:latin typeface="Arial" pitchFamily="34" charset="0"/>
                <a:ea typeface="ＤＨＰ平成ゴシックW5" pitchFamily="2" charset="-128"/>
                <a:cs typeface="Arial" pitchFamily="34" charset="0"/>
              </a:rPr>
              <a:t>  </a:t>
            </a:r>
            <a:r>
              <a:rPr lang="ja-JP" sz="2200" dirty="0" smtClean="0">
                <a:solidFill>
                  <a:srgbClr val="000000"/>
                </a:solidFill>
                <a:latin typeface="Arial" pitchFamily="34" charset="0"/>
                <a:ea typeface="ＤＨＰ平成ゴシックW5" pitchFamily="2" charset="-128"/>
                <a:cs typeface="Arial" pitchFamily="34" charset="0"/>
              </a:rPr>
              <a:t>＝</a:t>
            </a:r>
            <a:r>
              <a:rPr lang="en-US" altLang="ja-JP" sz="2200" dirty="0" smtClean="0">
                <a:solidFill>
                  <a:srgbClr val="000000"/>
                </a:solidFill>
                <a:latin typeface="Arial" pitchFamily="34" charset="0"/>
                <a:ea typeface="ＤＨＰ平成ゴシックW5" pitchFamily="2" charset="-128"/>
                <a:cs typeface="Arial" pitchFamily="34" charset="0"/>
              </a:rPr>
              <a:t>the place where we exchange a good for another good (or money) to each other </a:t>
            </a:r>
          </a:p>
          <a:p>
            <a:pPr eaLnBrk="1" hangingPunct="1">
              <a:lnSpc>
                <a:spcPct val="80000"/>
              </a:lnSpc>
              <a:buFontTx/>
              <a:buNone/>
            </a:pPr>
            <a:r>
              <a:rPr lang="en-US" altLang="ja-JP" sz="2200" dirty="0" smtClean="0">
                <a:solidFill>
                  <a:srgbClr val="000000"/>
                </a:solidFill>
                <a:latin typeface="Arial" pitchFamily="34" charset="0"/>
                <a:ea typeface="ＤＨＰ平成ゴシックW5" pitchFamily="2" charset="-128"/>
                <a:cs typeface="Arial" pitchFamily="34" charset="0"/>
              </a:rPr>
              <a:t>    </a:t>
            </a:r>
            <a:r>
              <a:rPr lang="ja-JP" altLang="en-US" sz="2200" dirty="0" smtClean="0">
                <a:solidFill>
                  <a:srgbClr val="000000"/>
                </a:solidFill>
                <a:latin typeface="+mn-ea"/>
                <a:cs typeface="Arial" pitchFamily="34" charset="0"/>
              </a:rPr>
              <a:t>私たちがある財を別の財（または貨幣）と交換する場所</a:t>
            </a:r>
            <a:endParaRPr lang="ja-JP" sz="2200" dirty="0" smtClean="0">
              <a:latin typeface="+mn-ea"/>
              <a:cs typeface="Arial" pitchFamily="34" charset="0"/>
            </a:endParaRPr>
          </a:p>
          <a:p>
            <a:pPr eaLnBrk="1" hangingPunct="1">
              <a:lnSpc>
                <a:spcPct val="80000"/>
              </a:lnSpc>
              <a:buFontTx/>
              <a:buNone/>
            </a:pPr>
            <a:endParaRPr lang="ja-JP" altLang="en-US" sz="2400" dirty="0" smtClean="0">
              <a:latin typeface="Arial" pitchFamily="34" charset="0"/>
              <a:ea typeface="ＤＨＰ平成ゴシックW5" pitchFamily="2" charset="-128"/>
              <a:cs typeface="Arial" pitchFamily="34" charset="0"/>
            </a:endParaRP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2</a:t>
            </a:fld>
            <a:endParaRPr lang="en-US" altLang="ja-JP"/>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57158" y="214291"/>
            <a:ext cx="8677305" cy="714380"/>
          </a:xfrm>
        </p:spPr>
        <p:txBody>
          <a:bodyPr>
            <a:normAutofit/>
          </a:bodyPr>
          <a:lstStyle/>
          <a:p>
            <a:pPr eaLnBrk="1" hangingPunct="1"/>
            <a:r>
              <a:rPr lang="en-US" altLang="ja-JP" sz="3200" dirty="0" smtClean="0">
                <a:solidFill>
                  <a:srgbClr val="000000"/>
                </a:solidFill>
                <a:latin typeface="ＭＳ Ｐゴシック" charset="-128"/>
                <a:ea typeface="ＭＳ Ｐゴシック" charset="-128"/>
              </a:rPr>
              <a:t>13</a:t>
            </a:r>
            <a:r>
              <a:rPr lang="ja-JP" sz="3200" dirty="0" err="1" smtClean="0">
                <a:solidFill>
                  <a:srgbClr val="000000"/>
                </a:solidFill>
                <a:latin typeface="ＭＳ Ｐゴシック" charset="-128"/>
                <a:ea typeface="ＭＳ Ｐゴシック" charset="-128"/>
              </a:rPr>
              <a:t>．</a:t>
            </a:r>
            <a:r>
              <a:rPr lang="en-US" altLang="ja-JP" sz="3200" dirty="0" smtClean="0">
                <a:solidFill>
                  <a:srgbClr val="000000"/>
                </a:solidFill>
                <a:latin typeface="ＭＳ Ｐゴシック" charset="-128"/>
                <a:ea typeface="ＭＳ Ｐゴシック" charset="-128"/>
              </a:rPr>
              <a:t>Money and Fund  </a:t>
            </a:r>
            <a:r>
              <a:rPr lang="ja-JP" altLang="en-US" sz="3200" dirty="0" smtClean="0">
                <a:solidFill>
                  <a:srgbClr val="000000"/>
                </a:solidFill>
                <a:latin typeface="ＭＳ Ｐゴシック" charset="-128"/>
                <a:ea typeface="ＭＳ Ｐゴシック" charset="-128"/>
              </a:rPr>
              <a:t>貨幣と資金</a:t>
            </a:r>
            <a:endParaRPr lang="ja-JP" altLang="en-US" sz="3200" dirty="0" smtClean="0">
              <a:latin typeface="ＭＳ Ｐゴシック" charset="-128"/>
              <a:ea typeface="ＭＳ Ｐゴシック" charset="-128"/>
            </a:endParaRPr>
          </a:p>
        </p:txBody>
      </p:sp>
      <p:sp>
        <p:nvSpPr>
          <p:cNvPr id="18435" name="Rectangle 3"/>
          <p:cNvSpPr>
            <a:spLocks noGrp="1" noChangeArrowheads="1"/>
          </p:cNvSpPr>
          <p:nvPr>
            <p:ph idx="1"/>
          </p:nvPr>
        </p:nvSpPr>
        <p:spPr>
          <a:xfrm>
            <a:off x="323850" y="1214422"/>
            <a:ext cx="8820150" cy="4749816"/>
          </a:xfrm>
        </p:spPr>
        <p:txBody>
          <a:bodyPr/>
          <a:lstStyle/>
          <a:p>
            <a:pPr marL="533400" indent="-533400" eaLnBrk="1" hangingPunct="1">
              <a:lnSpc>
                <a:spcPct val="80000"/>
              </a:lnSpc>
              <a:buFont typeface="Wingdings" pitchFamily="2" charset="2"/>
              <a:buNone/>
            </a:pPr>
            <a:r>
              <a:rPr lang="en-US" altLang="ja-JP" sz="2200" b="1" dirty="0" smtClean="0">
                <a:solidFill>
                  <a:schemeClr val="hlink"/>
                </a:solidFill>
                <a:latin typeface="ＭＳ Ｐゴシック" charset="-128"/>
                <a:ea typeface="ＭＳ Ｐゴシック" charset="-128"/>
              </a:rPr>
              <a:t> Fund</a:t>
            </a:r>
            <a:r>
              <a:rPr lang="ja-JP" altLang="en-US" sz="2200" b="1" dirty="0" smtClean="0">
                <a:solidFill>
                  <a:schemeClr val="hlink"/>
                </a:solidFill>
                <a:latin typeface="ＭＳ Ｐゴシック" charset="-128"/>
                <a:ea typeface="ＭＳ Ｐゴシック" charset="-128"/>
              </a:rPr>
              <a:t>　資金</a:t>
            </a:r>
            <a:r>
              <a:rPr lang="ja-JP" sz="2200" dirty="0" smtClean="0">
                <a:solidFill>
                  <a:srgbClr val="000000"/>
                </a:solidFill>
                <a:latin typeface="ＭＳ Ｐゴシック" charset="-128"/>
                <a:ea typeface="ＭＳ Ｐゴシック" charset="-128"/>
              </a:rPr>
              <a:t>＝</a:t>
            </a:r>
            <a:r>
              <a:rPr lang="en-US" altLang="ja-JP" sz="2200" dirty="0" smtClean="0">
                <a:solidFill>
                  <a:srgbClr val="000000"/>
                </a:solidFill>
                <a:latin typeface="ＭＳ Ｐゴシック" charset="-128"/>
                <a:ea typeface="ＭＳ Ｐゴシック" charset="-128"/>
              </a:rPr>
              <a:t>money to be used for a particular purpose</a:t>
            </a:r>
          </a:p>
          <a:p>
            <a:pPr marL="533400" indent="-533400" eaLnBrk="1" hangingPunct="1">
              <a:lnSpc>
                <a:spcPct val="80000"/>
              </a:lnSpc>
              <a:buFont typeface="Wingdings" pitchFamily="2" charset="2"/>
              <a:buNone/>
            </a:pPr>
            <a:r>
              <a:rPr lang="en-US" altLang="ja-JP" sz="2200" dirty="0" smtClean="0">
                <a:solidFill>
                  <a:srgbClr val="000000"/>
                </a:solidFill>
                <a:latin typeface="ＭＳ Ｐゴシック" charset="-128"/>
                <a:ea typeface="ＭＳ Ｐゴシック" charset="-128"/>
              </a:rPr>
              <a:t>  ex. a scholarship fund, an investment fund, a housing fund,</a:t>
            </a:r>
          </a:p>
          <a:p>
            <a:pPr marL="533400" indent="-533400" eaLnBrk="1" hangingPunct="1">
              <a:lnSpc>
                <a:spcPct val="80000"/>
              </a:lnSpc>
              <a:buFont typeface="Wingdings" pitchFamily="2" charset="2"/>
              <a:buNone/>
            </a:pPr>
            <a:r>
              <a:rPr lang="en-US" altLang="ja-JP" sz="2200" dirty="0" smtClean="0">
                <a:solidFill>
                  <a:srgbClr val="000000"/>
                </a:solidFill>
                <a:latin typeface="ＭＳ Ｐゴシック" charset="-128"/>
                <a:ea typeface="ＭＳ Ｐゴシック" charset="-128"/>
              </a:rPr>
              <a:t>  marriage fund etc.</a:t>
            </a:r>
            <a:r>
              <a:rPr lang="ja-JP" altLang="en-US" sz="2200" dirty="0" smtClean="0">
                <a:solidFill>
                  <a:srgbClr val="000000"/>
                </a:solidFill>
                <a:latin typeface="ＭＳ Ｐゴシック" charset="-128"/>
                <a:ea typeface="ＭＳ Ｐゴシック" charset="-128"/>
              </a:rPr>
              <a:t>　特定の支出目的に使われる貨幣　例：奨学資金、投資資金、住宅資金、結婚資金</a:t>
            </a:r>
            <a:endParaRPr lang="ja-JP" sz="2200" dirty="0" smtClean="0">
              <a:latin typeface="ＭＳ Ｐゴシック" charset="-128"/>
              <a:ea typeface="ＭＳ Ｐゴシック" charset="-128"/>
            </a:endParaRPr>
          </a:p>
          <a:p>
            <a:pPr marL="533400" indent="-533400" eaLnBrk="1" hangingPunct="1">
              <a:lnSpc>
                <a:spcPct val="80000"/>
              </a:lnSpc>
              <a:buFont typeface="Wingdings" pitchFamily="2" charset="2"/>
              <a:buNone/>
            </a:pPr>
            <a:r>
              <a:rPr lang="en-US" altLang="ja-JP" sz="2200" dirty="0" smtClean="0">
                <a:solidFill>
                  <a:srgbClr val="000000"/>
                </a:solidFill>
                <a:latin typeface="ＭＳ Ｐゴシック" charset="-128"/>
                <a:ea typeface="ＭＳ Ｐゴシック" charset="-128"/>
              </a:rPr>
              <a:t>  revenue&gt;funds for expenditure…</a:t>
            </a:r>
            <a:r>
              <a:rPr lang="en-US" altLang="ja-JP" sz="2200" b="1" dirty="0" smtClean="0">
                <a:solidFill>
                  <a:schemeClr val="hlink"/>
                </a:solidFill>
                <a:latin typeface="ＭＳ Ｐゴシック" charset="-128"/>
                <a:ea typeface="ＭＳ Ｐゴシック" charset="-128"/>
              </a:rPr>
              <a:t>surplus unit</a:t>
            </a:r>
            <a:r>
              <a:rPr lang="en-US" altLang="ja-JP" sz="2200" dirty="0" smtClean="0">
                <a:solidFill>
                  <a:srgbClr val="000000"/>
                </a:solidFill>
                <a:latin typeface="ＭＳ Ｐゴシック" charset="-128"/>
                <a:ea typeface="ＭＳ Ｐゴシック" charset="-128"/>
              </a:rPr>
              <a:t>  </a:t>
            </a:r>
          </a:p>
          <a:p>
            <a:pPr marL="533400" indent="-533400" eaLnBrk="1" hangingPunct="1">
              <a:lnSpc>
                <a:spcPct val="80000"/>
              </a:lnSpc>
              <a:buFont typeface="Wingdings" pitchFamily="2" charset="2"/>
              <a:buNone/>
            </a:pPr>
            <a:r>
              <a:rPr lang="en-US" altLang="ja-JP" sz="2200" dirty="0" smtClean="0">
                <a:solidFill>
                  <a:srgbClr val="000000"/>
                </a:solidFill>
                <a:latin typeface="ＭＳ Ｐゴシック" charset="-128"/>
                <a:ea typeface="ＭＳ Ｐゴシック" charset="-128"/>
              </a:rPr>
              <a:t>  </a:t>
            </a:r>
            <a:r>
              <a:rPr lang="ja-JP" altLang="en-US" sz="2200" dirty="0" smtClean="0">
                <a:solidFill>
                  <a:srgbClr val="000000"/>
                </a:solidFill>
                <a:latin typeface="ＭＳ Ｐゴシック" charset="-128"/>
                <a:ea typeface="ＭＳ Ｐゴシック" charset="-128"/>
              </a:rPr>
              <a:t>　</a:t>
            </a:r>
            <a:r>
              <a:rPr lang="ja-JP" sz="2200" dirty="0" smtClean="0">
                <a:solidFill>
                  <a:srgbClr val="000000"/>
                </a:solidFill>
                <a:latin typeface="ＭＳ Ｐゴシック" charset="-128"/>
                <a:ea typeface="ＭＳ Ｐゴシック" charset="-128"/>
              </a:rPr>
              <a:t>収入金額＞支出金額（支出目的の資金額）</a:t>
            </a:r>
            <a:r>
              <a:rPr lang="en-US" altLang="ja-JP" sz="2200" dirty="0" smtClean="0">
                <a:solidFill>
                  <a:srgbClr val="000000"/>
                </a:solidFill>
                <a:latin typeface="ＭＳ Ｐゴシック" charset="-128"/>
                <a:ea typeface="ＭＳ Ｐゴシック" charset="-128"/>
              </a:rPr>
              <a:t>…</a:t>
            </a:r>
            <a:r>
              <a:rPr lang="ja-JP" sz="2200" b="1" dirty="0" smtClean="0">
                <a:solidFill>
                  <a:schemeClr val="hlink"/>
                </a:solidFill>
                <a:latin typeface="ＭＳ Ｐゴシック" charset="-128"/>
                <a:ea typeface="ＭＳ Ｐゴシック" charset="-128"/>
              </a:rPr>
              <a:t>黒字主体</a:t>
            </a:r>
            <a:endParaRPr lang="ja-JP" altLang="ja-JP" sz="2200" dirty="0" smtClean="0">
              <a:latin typeface="ＭＳ Ｐゴシック" charset="-128"/>
              <a:ea typeface="ＭＳ Ｐゴシック" charset="-128"/>
            </a:endParaRPr>
          </a:p>
          <a:p>
            <a:pPr marL="533400" indent="-533400" eaLnBrk="1" hangingPunct="1">
              <a:lnSpc>
                <a:spcPct val="80000"/>
              </a:lnSpc>
              <a:buFont typeface="Wingdings" pitchFamily="2" charset="2"/>
              <a:buNone/>
            </a:pPr>
            <a:r>
              <a:rPr lang="en-US" altLang="ja-JP" sz="2200" dirty="0" smtClean="0">
                <a:solidFill>
                  <a:srgbClr val="000000"/>
                </a:solidFill>
                <a:latin typeface="ＭＳ Ｐゴシック" charset="-128"/>
                <a:ea typeface="ＭＳ Ｐゴシック" charset="-128"/>
              </a:rPr>
              <a:t>  revenue&lt;funds for expenditure…</a:t>
            </a:r>
            <a:r>
              <a:rPr lang="en-US" altLang="ja-JP" sz="2200" b="1" dirty="0" smtClean="0">
                <a:solidFill>
                  <a:schemeClr val="hlink"/>
                </a:solidFill>
                <a:latin typeface="ＭＳ Ｐゴシック" charset="-128"/>
                <a:ea typeface="ＭＳ Ｐゴシック" charset="-128"/>
              </a:rPr>
              <a:t>deficit unit</a:t>
            </a:r>
            <a:r>
              <a:rPr lang="en-US" altLang="ja-JP" sz="2200" dirty="0" smtClean="0">
                <a:solidFill>
                  <a:srgbClr val="000000"/>
                </a:solidFill>
                <a:latin typeface="ＭＳ Ｐゴシック" charset="-128"/>
                <a:ea typeface="ＭＳ Ｐゴシック" charset="-128"/>
              </a:rPr>
              <a:t> </a:t>
            </a:r>
          </a:p>
          <a:p>
            <a:pPr marL="533400" indent="-533400" eaLnBrk="1" hangingPunct="1">
              <a:lnSpc>
                <a:spcPct val="80000"/>
              </a:lnSpc>
              <a:buFont typeface="Wingdings" pitchFamily="2" charset="2"/>
              <a:buNone/>
            </a:pPr>
            <a:r>
              <a:rPr lang="ja-JP" sz="2200" dirty="0" smtClean="0">
                <a:solidFill>
                  <a:srgbClr val="000000"/>
                </a:solidFill>
                <a:latin typeface="ＭＳ Ｐゴシック" charset="-128"/>
                <a:ea typeface="ＭＳ Ｐゴシック" charset="-128"/>
              </a:rPr>
              <a:t>　　収入金額＜支出金額（支出目的の資金額）</a:t>
            </a:r>
            <a:r>
              <a:rPr lang="en-US" altLang="ja-JP" sz="2200" dirty="0" smtClean="0">
                <a:solidFill>
                  <a:srgbClr val="000000"/>
                </a:solidFill>
                <a:latin typeface="ＭＳ Ｐゴシック" charset="-128"/>
                <a:ea typeface="ＭＳ Ｐゴシック" charset="-128"/>
              </a:rPr>
              <a:t>…</a:t>
            </a:r>
            <a:r>
              <a:rPr lang="ja-JP" sz="2200" b="1" dirty="0" smtClean="0">
                <a:solidFill>
                  <a:schemeClr val="hlink"/>
                </a:solidFill>
                <a:latin typeface="ＭＳ Ｐゴシック" charset="-128"/>
                <a:ea typeface="ＭＳ Ｐゴシック" charset="-128"/>
              </a:rPr>
              <a:t>赤字主体</a:t>
            </a:r>
            <a:endParaRPr lang="en-US" altLang="ja-JP" sz="2200" b="1" dirty="0" smtClean="0">
              <a:solidFill>
                <a:schemeClr val="hlink"/>
              </a:solidFill>
              <a:latin typeface="ＭＳ Ｐゴシック" charset="-128"/>
              <a:ea typeface="ＭＳ Ｐゴシック" charset="-128"/>
            </a:endParaRPr>
          </a:p>
          <a:p>
            <a:pPr marL="533400" indent="-533400" eaLnBrk="1" hangingPunct="1">
              <a:lnSpc>
                <a:spcPct val="80000"/>
              </a:lnSpc>
              <a:buFont typeface="Wingdings" pitchFamily="2" charset="2"/>
              <a:buNone/>
            </a:pPr>
            <a:endParaRPr lang="ja-JP" altLang="ja-JP" sz="2200" dirty="0" smtClean="0">
              <a:latin typeface="ＭＳ Ｐゴシック" charset="-128"/>
              <a:ea typeface="ＭＳ Ｐゴシック" charset="-128"/>
            </a:endParaRPr>
          </a:p>
          <a:p>
            <a:pPr marL="533400" indent="-533400" eaLnBrk="1" hangingPunct="1">
              <a:lnSpc>
                <a:spcPct val="80000"/>
              </a:lnSpc>
              <a:buFont typeface="Wingdings" pitchFamily="2" charset="2"/>
              <a:buNone/>
            </a:pPr>
            <a:r>
              <a:rPr lang="en-US" altLang="ja-JP" sz="2200" dirty="0" smtClean="0">
                <a:solidFill>
                  <a:srgbClr val="000000"/>
                </a:solidFill>
                <a:latin typeface="ＭＳ Ｐゴシック" charset="-128"/>
                <a:ea typeface="ＭＳ Ｐゴシック" charset="-128"/>
              </a:rPr>
              <a:t>  </a:t>
            </a:r>
            <a:r>
              <a:rPr lang="en-US" altLang="ja-JP" sz="2200" b="1" dirty="0" smtClean="0">
                <a:solidFill>
                  <a:schemeClr val="hlink"/>
                </a:solidFill>
                <a:latin typeface="ＭＳ Ｐゴシック" charset="-128"/>
                <a:ea typeface="ＭＳ Ｐゴシック" charset="-128"/>
              </a:rPr>
              <a:t>finance</a:t>
            </a:r>
            <a:r>
              <a:rPr lang="ja-JP" altLang="ja-JP" sz="2200" dirty="0" smtClean="0">
                <a:solidFill>
                  <a:schemeClr val="hlink"/>
                </a:solidFill>
                <a:latin typeface="ＭＳ Ｐゴシック" charset="-128"/>
                <a:ea typeface="ＭＳ Ｐゴシック" charset="-128"/>
              </a:rPr>
              <a:t> </a:t>
            </a:r>
            <a:r>
              <a:rPr lang="ja-JP" sz="2200" dirty="0" smtClean="0">
                <a:solidFill>
                  <a:srgbClr val="000000"/>
                </a:solidFill>
                <a:latin typeface="ＭＳ Ｐゴシック" charset="-128"/>
                <a:ea typeface="ＭＳ Ｐゴシック" charset="-128"/>
              </a:rPr>
              <a:t>＝</a:t>
            </a:r>
            <a:r>
              <a:rPr lang="en-US" altLang="ja-JP" sz="2200" dirty="0" smtClean="0">
                <a:solidFill>
                  <a:srgbClr val="000000"/>
                </a:solidFill>
                <a:latin typeface="ＭＳ Ｐゴシック" charset="-128"/>
                <a:ea typeface="ＭＳ Ｐゴシック" charset="-128"/>
              </a:rPr>
              <a:t>to lend money from a surplus unit to a deficit unit for a certain period</a:t>
            </a:r>
          </a:p>
          <a:p>
            <a:pPr marL="533400" indent="-533400" eaLnBrk="1" hangingPunct="1">
              <a:lnSpc>
                <a:spcPct val="80000"/>
              </a:lnSpc>
              <a:buFont typeface="Wingdings" pitchFamily="2" charset="2"/>
              <a:buNone/>
            </a:pPr>
            <a:r>
              <a:rPr lang="ja-JP" altLang="en-US" sz="2200" dirty="0" smtClean="0">
                <a:solidFill>
                  <a:srgbClr val="000000"/>
                </a:solidFill>
                <a:latin typeface="ＭＳ Ｐゴシック" charset="-128"/>
                <a:ea typeface="ＭＳ Ｐゴシック" charset="-128"/>
              </a:rPr>
              <a:t> </a:t>
            </a:r>
            <a:r>
              <a:rPr lang="ja-JP" sz="2200" b="1" dirty="0" smtClean="0">
                <a:solidFill>
                  <a:schemeClr val="hlink"/>
                </a:solidFill>
                <a:latin typeface="ＭＳ Ｐゴシック" charset="-128"/>
                <a:ea typeface="ＭＳ Ｐゴシック" charset="-128"/>
              </a:rPr>
              <a:t>金融</a:t>
            </a:r>
            <a:r>
              <a:rPr lang="ja-JP" altLang="en-US" sz="2200" dirty="0" smtClean="0">
                <a:solidFill>
                  <a:srgbClr val="000000"/>
                </a:solidFill>
                <a:latin typeface="ＭＳ Ｐゴシック" charset="-128"/>
                <a:ea typeface="ＭＳ Ｐゴシック" charset="-128"/>
              </a:rPr>
              <a:t> ＝</a:t>
            </a:r>
            <a:r>
              <a:rPr lang="ja-JP" sz="2200" dirty="0" smtClean="0">
                <a:solidFill>
                  <a:srgbClr val="000000"/>
                </a:solidFill>
                <a:latin typeface="ＭＳ Ｐゴシック" charset="-128"/>
                <a:ea typeface="ＭＳ Ｐゴシック" charset="-128"/>
              </a:rPr>
              <a:t>黒字主体（貸手）から赤字主体（借手）に貨幣を一定期間貸すこと</a:t>
            </a: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20</a:t>
            </a:fld>
            <a:endParaRPr lang="en-US" altLang="ja-JP"/>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7158" y="285729"/>
            <a:ext cx="8677305" cy="714380"/>
          </a:xfrm>
        </p:spPr>
        <p:txBody>
          <a:bodyPr>
            <a:normAutofit/>
          </a:bodyPr>
          <a:lstStyle/>
          <a:p>
            <a:pPr eaLnBrk="1" hangingPunct="1"/>
            <a:r>
              <a:rPr lang="en-US" altLang="ja-JP" sz="3200" dirty="0" smtClean="0">
                <a:solidFill>
                  <a:srgbClr val="000000"/>
                </a:solidFill>
                <a:latin typeface="ＭＳ Ｐゴシック" charset="-128"/>
                <a:ea typeface="ＭＳ Ｐゴシック" charset="-128"/>
              </a:rPr>
              <a:t>14.</a:t>
            </a:r>
            <a:r>
              <a:rPr lang="ja-JP" sz="3200" dirty="0" smtClean="0">
                <a:solidFill>
                  <a:srgbClr val="000000"/>
                </a:solidFill>
                <a:latin typeface="ＭＳ Ｐゴシック" charset="-128"/>
                <a:ea typeface="ＭＳ Ｐゴシック" charset="-128"/>
              </a:rPr>
              <a:t>　</a:t>
            </a:r>
            <a:r>
              <a:rPr lang="en-US" altLang="ja-JP" sz="3200" dirty="0" smtClean="0">
                <a:solidFill>
                  <a:srgbClr val="000000"/>
                </a:solidFill>
                <a:latin typeface="ＭＳ Ｐゴシック" charset="-128"/>
                <a:ea typeface="ＭＳ Ｐゴシック" charset="-128"/>
              </a:rPr>
              <a:t>Money and Interest  </a:t>
            </a:r>
            <a:r>
              <a:rPr lang="ja-JP" sz="3200" dirty="0" smtClean="0">
                <a:solidFill>
                  <a:srgbClr val="000000"/>
                </a:solidFill>
                <a:latin typeface="ＭＳ Ｐゴシック" charset="-128"/>
                <a:ea typeface="ＭＳ Ｐゴシック" charset="-128"/>
              </a:rPr>
              <a:t>貨幣と利子</a:t>
            </a:r>
            <a:endParaRPr lang="ja-JP" altLang="en-US" sz="3200" dirty="0" smtClean="0">
              <a:solidFill>
                <a:srgbClr val="000000"/>
              </a:solidFill>
              <a:latin typeface="ＭＳ Ｐゴシック" charset="-128"/>
              <a:ea typeface="ＭＳ Ｐゴシック" charset="-128"/>
            </a:endParaRPr>
          </a:p>
        </p:txBody>
      </p:sp>
      <p:sp>
        <p:nvSpPr>
          <p:cNvPr id="19459" name="Rectangle 3"/>
          <p:cNvSpPr>
            <a:spLocks noGrp="1" noChangeArrowheads="1"/>
          </p:cNvSpPr>
          <p:nvPr>
            <p:ph idx="1"/>
          </p:nvPr>
        </p:nvSpPr>
        <p:spPr>
          <a:xfrm>
            <a:off x="142844" y="1214422"/>
            <a:ext cx="9001156" cy="5643578"/>
          </a:xfrm>
        </p:spPr>
        <p:txBody>
          <a:bodyPr/>
          <a:lstStyle/>
          <a:p>
            <a:pPr marL="533400" indent="-533400" eaLnBrk="1" hangingPunct="1">
              <a:lnSpc>
                <a:spcPct val="80000"/>
              </a:lnSpc>
              <a:buFont typeface="Wingdings" pitchFamily="2" charset="2"/>
              <a:buNone/>
            </a:pPr>
            <a:r>
              <a:rPr lang="en-US" altLang="ja-JP" sz="2000" dirty="0" smtClean="0">
                <a:solidFill>
                  <a:srgbClr val="C00000"/>
                </a:solidFill>
                <a:latin typeface="Arial" pitchFamily="34" charset="0"/>
                <a:ea typeface="ＤＨＰ平成ゴシックW5" pitchFamily="2" charset="-128"/>
                <a:cs typeface="Arial" pitchFamily="34" charset="0"/>
              </a:rPr>
              <a:t>finance</a:t>
            </a:r>
            <a:r>
              <a:rPr lang="en-US" altLang="ja-JP" sz="2000" dirty="0" smtClean="0">
                <a:solidFill>
                  <a:srgbClr val="000000"/>
                </a:solidFill>
                <a:latin typeface="Arial" pitchFamily="34" charset="0"/>
                <a:ea typeface="ＤＨＰ平成ゴシックW5" pitchFamily="2" charset="-128"/>
                <a:cs typeface="Arial" pitchFamily="34" charset="0"/>
              </a:rPr>
              <a:t> </a:t>
            </a:r>
            <a:r>
              <a:rPr lang="ja-JP" altLang="ja-JP" sz="2000" dirty="0" smtClean="0">
                <a:solidFill>
                  <a:srgbClr val="000000"/>
                </a:solidFill>
                <a:latin typeface="Arial" pitchFamily="34" charset="0"/>
                <a:ea typeface="ＤＨＰ平成ゴシックW5" pitchFamily="2" charset="-128"/>
                <a:cs typeface="Arial" pitchFamily="34" charset="0"/>
              </a:rPr>
              <a:t>⇒</a:t>
            </a:r>
            <a:r>
              <a:rPr lang="en-US" altLang="ja-JP" sz="2000" dirty="0" smtClean="0">
                <a:solidFill>
                  <a:srgbClr val="000000"/>
                </a:solidFill>
                <a:latin typeface="Arial" pitchFamily="34" charset="0"/>
                <a:ea typeface="ＤＨＰ平成ゴシックW5" pitchFamily="2" charset="-128"/>
                <a:cs typeface="Arial" pitchFamily="34" charset="0"/>
              </a:rPr>
              <a:t>borrowers can buy what they could not buy and feel increased utility</a:t>
            </a:r>
          </a:p>
          <a:p>
            <a:pPr marL="533400" indent="-533400" eaLnBrk="1" hangingPunct="1">
              <a:lnSpc>
                <a:spcPct val="80000"/>
              </a:lnSpc>
              <a:buFont typeface="Wingdings" pitchFamily="2" charset="2"/>
              <a:buNone/>
            </a:pPr>
            <a:r>
              <a:rPr lang="ja-JP" sz="2000" dirty="0" smtClean="0">
                <a:solidFill>
                  <a:srgbClr val="000000"/>
                </a:solidFill>
                <a:latin typeface="Arial" pitchFamily="34" charset="0"/>
                <a:ea typeface="ＤＨＰ平成ゴシックW5" pitchFamily="2" charset="-128"/>
                <a:cs typeface="Arial" pitchFamily="34" charset="0"/>
              </a:rPr>
              <a:t>　</a:t>
            </a:r>
            <a:r>
              <a:rPr lang="ja-JP" sz="2000" dirty="0" smtClean="0">
                <a:solidFill>
                  <a:srgbClr val="000000"/>
                </a:solidFill>
                <a:latin typeface="+mn-ea"/>
                <a:cs typeface="Arial" pitchFamily="34" charset="0"/>
              </a:rPr>
              <a:t>金融</a:t>
            </a:r>
            <a:r>
              <a:rPr lang="ja-JP" altLang="ja-JP" sz="2000" dirty="0" smtClean="0">
                <a:solidFill>
                  <a:srgbClr val="000000"/>
                </a:solidFill>
                <a:latin typeface="+mn-ea"/>
                <a:cs typeface="Arial" pitchFamily="34" charset="0"/>
              </a:rPr>
              <a:t>⇒</a:t>
            </a:r>
            <a:r>
              <a:rPr lang="ja-JP" sz="2000" dirty="0" smtClean="0">
                <a:solidFill>
                  <a:srgbClr val="000000"/>
                </a:solidFill>
                <a:latin typeface="+mn-ea"/>
                <a:cs typeface="Arial" pitchFamily="34" charset="0"/>
              </a:rPr>
              <a:t>借り手は買えなかったものが買えるようになって効用が増加</a:t>
            </a:r>
            <a:endParaRPr lang="en-US" altLang="ja-JP" sz="2000" dirty="0" smtClean="0">
              <a:solidFill>
                <a:srgbClr val="000000"/>
              </a:solidFill>
              <a:latin typeface="+mn-ea"/>
              <a:cs typeface="Arial" pitchFamily="34" charset="0"/>
            </a:endParaRPr>
          </a:p>
          <a:p>
            <a:pPr marL="533400" indent="-533400" eaLnBrk="1" hangingPunct="1">
              <a:lnSpc>
                <a:spcPct val="80000"/>
              </a:lnSpc>
              <a:buFont typeface="Wingdings" pitchFamily="2" charset="2"/>
              <a:buNone/>
            </a:pPr>
            <a:r>
              <a:rPr lang="en-US" altLang="ja-JP" sz="2000" dirty="0" smtClean="0">
                <a:latin typeface="Arial" pitchFamily="34" charset="0"/>
                <a:ea typeface="ＤＨＰ平成ゴシックW5" pitchFamily="2" charset="-128"/>
                <a:cs typeface="Arial" pitchFamily="34" charset="0"/>
              </a:rPr>
              <a:t>   </a:t>
            </a:r>
            <a:r>
              <a:rPr lang="ja-JP" altLang="ja-JP" sz="2000" dirty="0" smtClean="0">
                <a:solidFill>
                  <a:srgbClr val="000000"/>
                </a:solidFill>
                <a:latin typeface="Arial" pitchFamily="34" charset="0"/>
                <a:ea typeface="ＤＨＰ平成ゴシックW5" pitchFamily="2" charset="-128"/>
                <a:cs typeface="Arial" pitchFamily="34" charset="0"/>
              </a:rPr>
              <a:t>⇒</a:t>
            </a:r>
            <a:r>
              <a:rPr lang="en-US" altLang="ja-JP" sz="2000" dirty="0" smtClean="0">
                <a:solidFill>
                  <a:srgbClr val="000000"/>
                </a:solidFill>
                <a:latin typeface="Arial" pitchFamily="34" charset="0"/>
                <a:ea typeface="ＤＨＰ平成ゴシックW5" pitchFamily="2" charset="-128"/>
                <a:cs typeface="Arial" pitchFamily="34" charset="0"/>
              </a:rPr>
              <a:t>lenders cannot use money for a lending period and feel disutility</a:t>
            </a:r>
            <a:endParaRPr lang="ja-JP" altLang="ja-JP" sz="2000" dirty="0" smtClean="0">
              <a:latin typeface="Arial" pitchFamily="34" charset="0"/>
              <a:ea typeface="ＤＨＰ平成ゴシックW5" pitchFamily="2" charset="-128"/>
              <a:cs typeface="Arial" pitchFamily="34" charset="0"/>
            </a:endParaRPr>
          </a:p>
          <a:p>
            <a:pPr marL="533400" indent="-533400" eaLnBrk="1" hangingPunct="1">
              <a:lnSpc>
                <a:spcPct val="80000"/>
              </a:lnSpc>
              <a:buFont typeface="Wingdings" pitchFamily="2" charset="2"/>
              <a:buNone/>
            </a:pPr>
            <a:r>
              <a:rPr lang="ja-JP" sz="2000" dirty="0" smtClean="0">
                <a:solidFill>
                  <a:srgbClr val="000000"/>
                </a:solidFill>
                <a:latin typeface="Arial" pitchFamily="34" charset="0"/>
                <a:ea typeface="ＤＨＰ平成ゴシックW5" pitchFamily="2" charset="-128"/>
                <a:cs typeface="Arial" pitchFamily="34" charset="0"/>
              </a:rPr>
              <a:t>　</a:t>
            </a:r>
            <a:r>
              <a:rPr lang="en-US" altLang="ja-JP" sz="2000" dirty="0" smtClean="0">
                <a:solidFill>
                  <a:srgbClr val="000000"/>
                </a:solidFill>
                <a:latin typeface="Arial" pitchFamily="34" charset="0"/>
                <a:ea typeface="ＤＨＰ平成ゴシックW5" pitchFamily="2" charset="-128"/>
                <a:cs typeface="Arial" pitchFamily="34" charset="0"/>
              </a:rPr>
              <a:t> </a:t>
            </a:r>
            <a:r>
              <a:rPr lang="ja-JP" altLang="ja-JP" sz="2000" dirty="0" smtClean="0">
                <a:solidFill>
                  <a:srgbClr val="000000"/>
                </a:solidFill>
                <a:latin typeface="Arial" pitchFamily="34" charset="0"/>
                <a:ea typeface="ＤＨＰ平成ゴシックW5" pitchFamily="2" charset="-128"/>
                <a:cs typeface="Arial" pitchFamily="34" charset="0"/>
              </a:rPr>
              <a:t>⇒</a:t>
            </a:r>
            <a:r>
              <a:rPr lang="ja-JP" sz="2000" dirty="0" smtClean="0">
                <a:solidFill>
                  <a:srgbClr val="000000"/>
                </a:solidFill>
                <a:latin typeface="+mn-ea"/>
                <a:cs typeface="Arial" pitchFamily="34" charset="0"/>
              </a:rPr>
              <a:t>貸し手は一定期間貨幣を使えなくなるので、不便を被る</a:t>
            </a:r>
            <a:endParaRPr lang="ja-JP" altLang="ja-JP" sz="2000" dirty="0" smtClean="0">
              <a:latin typeface="+mn-ea"/>
              <a:cs typeface="Arial" pitchFamily="34" charset="0"/>
            </a:endParaRPr>
          </a:p>
          <a:p>
            <a:pPr marL="533400" indent="-533400" eaLnBrk="1" hangingPunct="1">
              <a:lnSpc>
                <a:spcPct val="80000"/>
              </a:lnSpc>
              <a:buFont typeface="Wingdings" pitchFamily="2" charset="2"/>
              <a:buNone/>
            </a:pPr>
            <a:r>
              <a:rPr lang="ja-JP" sz="2000" dirty="0" smtClean="0">
                <a:solidFill>
                  <a:srgbClr val="000000"/>
                </a:solidFill>
                <a:latin typeface="Arial" pitchFamily="34" charset="0"/>
                <a:ea typeface="ＤＨＰ平成ゴシックW5" pitchFamily="2" charset="-128"/>
                <a:cs typeface="Arial" pitchFamily="34" charset="0"/>
              </a:rPr>
              <a:t>　 </a:t>
            </a:r>
            <a:r>
              <a:rPr lang="ja-JP" altLang="ja-JP" sz="2000" dirty="0" smtClean="0">
                <a:solidFill>
                  <a:srgbClr val="000000"/>
                </a:solidFill>
                <a:latin typeface="Arial" pitchFamily="34" charset="0"/>
                <a:ea typeface="ＤＨＰ平成ゴシックW5" pitchFamily="2" charset="-128"/>
                <a:cs typeface="Arial" pitchFamily="34" charset="0"/>
              </a:rPr>
              <a:t>⇒</a:t>
            </a:r>
            <a:r>
              <a:rPr lang="en-US" altLang="ja-JP" sz="2000" dirty="0" smtClean="0">
                <a:solidFill>
                  <a:srgbClr val="000000"/>
                </a:solidFill>
                <a:latin typeface="Arial" pitchFamily="34" charset="0"/>
                <a:ea typeface="ＤＨＰ平成ゴシックW5" pitchFamily="2" charset="-128"/>
                <a:cs typeface="Arial" pitchFamily="34" charset="0"/>
              </a:rPr>
              <a:t>lenders take interests from borrowers in charge of the disutility</a:t>
            </a:r>
          </a:p>
          <a:p>
            <a:pPr marL="533400" indent="-533400" eaLnBrk="1" hangingPunct="1">
              <a:lnSpc>
                <a:spcPct val="80000"/>
              </a:lnSpc>
              <a:buFont typeface="Wingdings" pitchFamily="2" charset="2"/>
              <a:buNone/>
            </a:pPr>
            <a:r>
              <a:rPr lang="ja-JP" sz="2000" dirty="0" smtClean="0">
                <a:solidFill>
                  <a:srgbClr val="000000"/>
                </a:solidFill>
                <a:latin typeface="Arial" pitchFamily="34" charset="0"/>
                <a:ea typeface="ＤＨＰ平成ゴシックW5" pitchFamily="2" charset="-128"/>
                <a:cs typeface="Arial" pitchFamily="34" charset="0"/>
              </a:rPr>
              <a:t>　</a:t>
            </a:r>
            <a:r>
              <a:rPr lang="ja-JP" altLang="ja-JP" sz="2000" dirty="0" smtClean="0">
                <a:solidFill>
                  <a:srgbClr val="000000"/>
                </a:solidFill>
                <a:latin typeface="Arial" pitchFamily="34" charset="0"/>
                <a:ea typeface="ＤＨＰ平成ゴシックW5" pitchFamily="2" charset="-128"/>
                <a:cs typeface="Arial" pitchFamily="34" charset="0"/>
              </a:rPr>
              <a:t>⇒</a:t>
            </a:r>
            <a:r>
              <a:rPr lang="ja-JP" sz="2000" dirty="0" smtClean="0">
                <a:solidFill>
                  <a:srgbClr val="000000"/>
                </a:solidFill>
                <a:latin typeface="+mn-ea"/>
                <a:cs typeface="Arial" pitchFamily="34" charset="0"/>
              </a:rPr>
              <a:t>その不便の代価として、借り手から</a:t>
            </a:r>
            <a:r>
              <a:rPr lang="ja-JP" sz="2000" b="1" dirty="0" smtClean="0">
                <a:solidFill>
                  <a:srgbClr val="000000"/>
                </a:solidFill>
                <a:latin typeface="+mn-ea"/>
                <a:cs typeface="Arial" pitchFamily="34" charset="0"/>
              </a:rPr>
              <a:t>利子</a:t>
            </a:r>
            <a:r>
              <a:rPr lang="ja-JP" sz="2000" dirty="0" smtClean="0">
                <a:solidFill>
                  <a:srgbClr val="000000"/>
                </a:solidFill>
                <a:latin typeface="+mn-ea"/>
                <a:cs typeface="Arial" pitchFamily="34" charset="0"/>
              </a:rPr>
              <a:t>を受け取る</a:t>
            </a:r>
            <a:r>
              <a:rPr lang="ja-JP" sz="2000" dirty="0" smtClean="0">
                <a:solidFill>
                  <a:srgbClr val="000000"/>
                </a:solidFill>
                <a:latin typeface="Arial" pitchFamily="34" charset="0"/>
                <a:ea typeface="ＤＨＰ平成ゴシックW5" pitchFamily="2" charset="-128"/>
                <a:cs typeface="Arial" pitchFamily="34" charset="0"/>
              </a:rPr>
              <a:t>。</a:t>
            </a:r>
            <a:endParaRPr lang="en-US" altLang="ja-JP" sz="2000" dirty="0" smtClean="0">
              <a:solidFill>
                <a:srgbClr val="000000"/>
              </a:solidFill>
              <a:latin typeface="Arial" pitchFamily="34" charset="0"/>
              <a:ea typeface="ＤＨＰ平成ゴシックW5" pitchFamily="2" charset="-128"/>
              <a:cs typeface="Arial" pitchFamily="34" charset="0"/>
            </a:endParaRPr>
          </a:p>
          <a:p>
            <a:pPr marL="533400" indent="-533400" eaLnBrk="1" hangingPunct="1">
              <a:lnSpc>
                <a:spcPct val="80000"/>
              </a:lnSpc>
              <a:buFont typeface="Wingdings" pitchFamily="2" charset="2"/>
              <a:buNone/>
            </a:pPr>
            <a:r>
              <a:rPr lang="en-US" altLang="ja-JP" sz="2000" dirty="0" smtClean="0">
                <a:solidFill>
                  <a:srgbClr val="000000"/>
                </a:solidFill>
                <a:latin typeface="Arial" pitchFamily="34" charset="0"/>
                <a:ea typeface="ＤＨＰ平成ゴシックW5" pitchFamily="2" charset="-128"/>
                <a:cs typeface="Arial" pitchFamily="34" charset="0"/>
              </a:rPr>
              <a:t>     </a:t>
            </a:r>
            <a:r>
              <a:rPr lang="en-US" altLang="ja-JP" sz="2000" dirty="0" smtClean="0">
                <a:solidFill>
                  <a:srgbClr val="C00000"/>
                </a:solidFill>
                <a:latin typeface="Arial" pitchFamily="34" charset="0"/>
                <a:ea typeface="ＤＨＰ平成ゴシックW5" pitchFamily="2" charset="-128"/>
                <a:cs typeface="Arial" pitchFamily="34" charset="0"/>
              </a:rPr>
              <a:t>interests </a:t>
            </a:r>
            <a:r>
              <a:rPr lang="en-US" altLang="ja-JP" sz="2000" dirty="0" smtClean="0">
                <a:solidFill>
                  <a:srgbClr val="000000"/>
                </a:solidFill>
                <a:latin typeface="Arial" pitchFamily="34" charset="0"/>
                <a:ea typeface="ＤＨＰ平成ゴシックW5" pitchFamily="2" charset="-128"/>
                <a:cs typeface="Arial" pitchFamily="34" charset="0"/>
              </a:rPr>
              <a:t>= a rent for a rental contract</a:t>
            </a:r>
            <a:endParaRPr lang="ja-JP" altLang="ja-JP" sz="2000" dirty="0" smtClean="0">
              <a:solidFill>
                <a:srgbClr val="000000"/>
              </a:solidFill>
              <a:latin typeface="Arial" pitchFamily="34" charset="0"/>
              <a:ea typeface="ＤＨＰ平成ゴシックW5" pitchFamily="2" charset="-128"/>
              <a:cs typeface="Arial" pitchFamily="34" charset="0"/>
            </a:endParaRPr>
          </a:p>
          <a:p>
            <a:pPr marL="533400" indent="-533400" eaLnBrk="1" hangingPunct="1">
              <a:lnSpc>
                <a:spcPct val="80000"/>
              </a:lnSpc>
              <a:buFont typeface="Wingdings" pitchFamily="2" charset="2"/>
              <a:buNone/>
            </a:pPr>
            <a:r>
              <a:rPr lang="ja-JP" altLang="ja-JP" sz="2000" dirty="0" smtClean="0">
                <a:solidFill>
                  <a:srgbClr val="000000"/>
                </a:solidFill>
                <a:latin typeface="Arial" pitchFamily="34" charset="0"/>
                <a:ea typeface="ＤＨＰ平成ゴシックW5" pitchFamily="2" charset="-128"/>
                <a:cs typeface="Arial" pitchFamily="34" charset="0"/>
              </a:rPr>
              <a:t>	</a:t>
            </a:r>
            <a:r>
              <a:rPr lang="ja-JP" sz="2000" dirty="0" smtClean="0">
                <a:solidFill>
                  <a:srgbClr val="000000"/>
                </a:solidFill>
                <a:latin typeface="+mn-ea"/>
                <a:cs typeface="Arial" pitchFamily="34" charset="0"/>
              </a:rPr>
              <a:t>利子＝賃貸借契約の代価（レント）</a:t>
            </a:r>
            <a:endParaRPr lang="ja-JP" altLang="en-US" sz="2000" dirty="0" smtClean="0">
              <a:solidFill>
                <a:srgbClr val="000000"/>
              </a:solidFill>
              <a:latin typeface="+mn-ea"/>
              <a:cs typeface="Arial" pitchFamily="34" charset="0"/>
            </a:endParaRPr>
          </a:p>
          <a:p>
            <a:pPr marL="533400" indent="-533400" eaLnBrk="1" hangingPunct="1">
              <a:lnSpc>
                <a:spcPct val="80000"/>
              </a:lnSpc>
              <a:buFont typeface="Wingdings" pitchFamily="2" charset="2"/>
              <a:buNone/>
            </a:pPr>
            <a:r>
              <a:rPr lang="ja-JP" sz="2000" dirty="0" smtClean="0">
                <a:latin typeface="Arial" pitchFamily="34" charset="0"/>
                <a:ea typeface="ＤＨＰ平成ゴシックW5" pitchFamily="2" charset="-128"/>
                <a:cs typeface="Arial" pitchFamily="34" charset="0"/>
              </a:rPr>
              <a:t>　　</a:t>
            </a:r>
            <a:r>
              <a:rPr lang="ja-JP" altLang="ja-JP" sz="2000" dirty="0" smtClean="0">
                <a:latin typeface="Arial" pitchFamily="34" charset="0"/>
                <a:ea typeface="ＤＨＰ平成ゴシックW5" pitchFamily="2" charset="-128"/>
                <a:cs typeface="Arial" pitchFamily="34" charset="0"/>
              </a:rPr>
              <a:t>lenders…</a:t>
            </a:r>
            <a:r>
              <a:rPr lang="en-US" altLang="ja-JP" sz="2000" dirty="0" smtClean="0">
                <a:latin typeface="Arial" pitchFamily="34" charset="0"/>
                <a:ea typeface="ＤＨＰ平成ゴシックW5" pitchFamily="2" charset="-128"/>
                <a:cs typeface="Arial" pitchFamily="34" charset="0"/>
              </a:rPr>
              <a:t>interests&gt;disutility    borrowers…increased utility&gt;interests</a:t>
            </a:r>
            <a:endParaRPr lang="ja-JP" altLang="ja-JP" sz="2000" dirty="0" smtClean="0">
              <a:latin typeface="Arial" pitchFamily="34" charset="0"/>
              <a:ea typeface="ＤＨＰ平成ゴシックW5" pitchFamily="2" charset="-128"/>
              <a:cs typeface="Arial" pitchFamily="34" charset="0"/>
            </a:endParaRPr>
          </a:p>
          <a:p>
            <a:pPr marL="533400" indent="-533400" eaLnBrk="1" hangingPunct="1">
              <a:lnSpc>
                <a:spcPct val="80000"/>
              </a:lnSpc>
              <a:buFont typeface="Wingdings" pitchFamily="2" charset="2"/>
              <a:buNone/>
            </a:pPr>
            <a:r>
              <a:rPr lang="en-US" altLang="ja-JP" sz="2000" dirty="0" smtClean="0">
                <a:solidFill>
                  <a:srgbClr val="000000"/>
                </a:solidFill>
                <a:latin typeface="+mn-ea"/>
                <a:cs typeface="Arial" pitchFamily="34" charset="0"/>
              </a:rPr>
              <a:t>     </a:t>
            </a:r>
            <a:r>
              <a:rPr lang="ja-JP" altLang="en-US" sz="2000" dirty="0" smtClean="0">
                <a:solidFill>
                  <a:srgbClr val="000000"/>
                </a:solidFill>
                <a:latin typeface="+mn-ea"/>
                <a:cs typeface="Arial" pitchFamily="34" charset="0"/>
              </a:rPr>
              <a:t>貸し手</a:t>
            </a:r>
            <a:r>
              <a:rPr lang="en-US" altLang="ja-JP" sz="2000" dirty="0" smtClean="0">
                <a:solidFill>
                  <a:srgbClr val="000000"/>
                </a:solidFill>
                <a:latin typeface="+mn-ea"/>
                <a:cs typeface="Arial" pitchFamily="34" charset="0"/>
              </a:rPr>
              <a:t>…</a:t>
            </a:r>
            <a:r>
              <a:rPr lang="ja-JP" sz="2000" dirty="0" smtClean="0">
                <a:solidFill>
                  <a:srgbClr val="000000"/>
                </a:solidFill>
                <a:latin typeface="+mn-ea"/>
                <a:cs typeface="Arial" pitchFamily="34" charset="0"/>
              </a:rPr>
              <a:t>利子＞不便、借り手</a:t>
            </a:r>
            <a:r>
              <a:rPr lang="en-US" altLang="ja-JP" sz="2000" dirty="0" smtClean="0">
                <a:solidFill>
                  <a:srgbClr val="000000"/>
                </a:solidFill>
                <a:latin typeface="+mn-ea"/>
                <a:cs typeface="Arial" pitchFamily="34" charset="0"/>
              </a:rPr>
              <a:t>…</a:t>
            </a:r>
            <a:r>
              <a:rPr lang="ja-JP" sz="2000" dirty="0" smtClean="0">
                <a:solidFill>
                  <a:srgbClr val="000000"/>
                </a:solidFill>
                <a:latin typeface="+mn-ea"/>
                <a:cs typeface="Arial" pitchFamily="34" charset="0"/>
              </a:rPr>
              <a:t>増加した効用＞利子、</a:t>
            </a:r>
            <a:endParaRPr lang="ja-JP" altLang="en-US" sz="2000" dirty="0" smtClean="0">
              <a:solidFill>
                <a:srgbClr val="000000"/>
              </a:solidFill>
              <a:latin typeface="+mn-ea"/>
              <a:cs typeface="Arial" pitchFamily="34" charset="0"/>
            </a:endParaRPr>
          </a:p>
          <a:p>
            <a:pPr marL="533400" indent="-533400" eaLnBrk="1" hangingPunct="1">
              <a:lnSpc>
                <a:spcPct val="80000"/>
              </a:lnSpc>
              <a:buFont typeface="Wingdings" pitchFamily="2" charset="2"/>
              <a:buNone/>
            </a:pPr>
            <a:r>
              <a:rPr lang="ja-JP" altLang="ja-JP" sz="2000" dirty="0" smtClean="0">
                <a:solidFill>
                  <a:srgbClr val="000000"/>
                </a:solidFill>
                <a:latin typeface="Arial" pitchFamily="34" charset="0"/>
                <a:ea typeface="ＤＨＰ平成ゴシックW5" pitchFamily="2" charset="-128"/>
                <a:cs typeface="Arial" pitchFamily="34" charset="0"/>
              </a:rPr>
              <a:t>　</a:t>
            </a:r>
            <a:r>
              <a:rPr lang="en-US" altLang="ja-JP" sz="2000" dirty="0" smtClean="0">
                <a:solidFill>
                  <a:srgbClr val="000000"/>
                </a:solidFill>
                <a:latin typeface="Arial" pitchFamily="34" charset="0"/>
                <a:ea typeface="ＤＨＰ平成ゴシックW5" pitchFamily="2" charset="-128"/>
                <a:cs typeface="Arial" pitchFamily="34" charset="0"/>
              </a:rPr>
              <a:t> </a:t>
            </a:r>
            <a:r>
              <a:rPr lang="ja-JP" altLang="en-US" sz="2000" dirty="0" smtClean="0">
                <a:solidFill>
                  <a:srgbClr val="000000"/>
                </a:solidFill>
                <a:latin typeface="Arial" pitchFamily="34" charset="0"/>
                <a:ea typeface="ＤＨＰ平成ゴシックW5" pitchFamily="2" charset="-128"/>
                <a:cs typeface="Arial" pitchFamily="34" charset="0"/>
              </a:rPr>
              <a:t>⇒ </a:t>
            </a:r>
            <a:r>
              <a:rPr lang="en-US" altLang="ja-JP" sz="2000" dirty="0" smtClean="0">
                <a:solidFill>
                  <a:srgbClr val="000000"/>
                </a:solidFill>
                <a:latin typeface="Arial" pitchFamily="34" charset="0"/>
                <a:ea typeface="ＤＨＰ平成ゴシックW5" pitchFamily="2" charset="-128"/>
                <a:cs typeface="Arial" pitchFamily="34" charset="0"/>
              </a:rPr>
              <a:t>financing money increases both lenders’ utility and borrowers’ utility</a:t>
            </a:r>
          </a:p>
          <a:p>
            <a:pPr marL="533400" indent="-533400" eaLnBrk="1" hangingPunct="1">
              <a:lnSpc>
                <a:spcPct val="80000"/>
              </a:lnSpc>
              <a:buFont typeface="Wingdings" pitchFamily="2" charset="2"/>
              <a:buNone/>
            </a:pPr>
            <a:r>
              <a:rPr lang="ja-JP" altLang="en-US" sz="2000" dirty="0" smtClean="0">
                <a:solidFill>
                  <a:srgbClr val="000000"/>
                </a:solidFill>
                <a:latin typeface="Arial" pitchFamily="34" charset="0"/>
                <a:ea typeface="ＤＨＰ平成ゴシックW5" pitchFamily="2" charset="-128"/>
                <a:cs typeface="Arial" pitchFamily="34" charset="0"/>
              </a:rPr>
              <a:t>   </a:t>
            </a:r>
            <a:r>
              <a:rPr lang="ja-JP" altLang="en-US" sz="2000" dirty="0" smtClean="0">
                <a:solidFill>
                  <a:srgbClr val="000000"/>
                </a:solidFill>
                <a:latin typeface="+mn-ea"/>
                <a:cs typeface="Arial" pitchFamily="34" charset="0"/>
              </a:rPr>
              <a:t>⇒</a:t>
            </a:r>
            <a:r>
              <a:rPr lang="ja-JP" sz="2000" dirty="0" smtClean="0">
                <a:solidFill>
                  <a:srgbClr val="000000"/>
                </a:solidFill>
                <a:latin typeface="+mn-ea"/>
                <a:cs typeface="Arial" pitchFamily="34" charset="0"/>
              </a:rPr>
              <a:t>双方の厚生を高める</a:t>
            </a:r>
            <a:endParaRPr lang="ja-JP" altLang="en-US" sz="2000" dirty="0" smtClean="0">
              <a:solidFill>
                <a:srgbClr val="000000"/>
              </a:solidFill>
              <a:latin typeface="+mn-ea"/>
              <a:cs typeface="Arial" pitchFamily="34" charset="0"/>
            </a:endParaRPr>
          </a:p>
          <a:p>
            <a:pPr marL="533400" indent="-533400" eaLnBrk="1" hangingPunct="1">
              <a:lnSpc>
                <a:spcPct val="80000"/>
              </a:lnSpc>
              <a:buFont typeface="Wingdings" pitchFamily="2" charset="2"/>
              <a:buNone/>
            </a:pPr>
            <a:r>
              <a:rPr lang="ja-JP" altLang="en-US" sz="2000" dirty="0" smtClean="0">
                <a:latin typeface="Arial" pitchFamily="34" charset="0"/>
                <a:ea typeface="ＤＨＰ平成ゴシックW5" pitchFamily="2" charset="-128"/>
                <a:cs typeface="Arial" pitchFamily="34" charset="0"/>
              </a:rPr>
              <a:t>    </a:t>
            </a:r>
            <a:r>
              <a:rPr lang="en-US" altLang="ja-JP" sz="2000" dirty="0" smtClean="0">
                <a:latin typeface="Arial" pitchFamily="34" charset="0"/>
                <a:ea typeface="ＤＨＰ平成ゴシックW5" pitchFamily="2" charset="-128"/>
                <a:cs typeface="Arial" pitchFamily="34" charset="0"/>
              </a:rPr>
              <a:t>the rate of interest = interests / borrowed money</a:t>
            </a:r>
            <a:endParaRPr lang="ja-JP" altLang="ja-JP" sz="2000" dirty="0" smtClean="0">
              <a:latin typeface="Arial" pitchFamily="34" charset="0"/>
              <a:ea typeface="ＤＨＰ平成ゴシックW5" pitchFamily="2" charset="-128"/>
              <a:cs typeface="Arial" pitchFamily="34" charset="0"/>
            </a:endParaRPr>
          </a:p>
          <a:p>
            <a:pPr marL="533400" indent="-533400" eaLnBrk="1" hangingPunct="1">
              <a:lnSpc>
                <a:spcPct val="80000"/>
              </a:lnSpc>
              <a:buFont typeface="Wingdings" pitchFamily="2" charset="2"/>
              <a:buNone/>
            </a:pPr>
            <a:r>
              <a:rPr lang="en-US" altLang="ja-JP" sz="2000" dirty="0" smtClean="0">
                <a:solidFill>
                  <a:srgbClr val="000000"/>
                </a:solidFill>
                <a:latin typeface="Arial" pitchFamily="34" charset="0"/>
                <a:ea typeface="ＤＨＰ平成ゴシックW5" pitchFamily="2" charset="-128"/>
                <a:cs typeface="Arial" pitchFamily="34" charset="0"/>
              </a:rPr>
              <a:t> 　</a:t>
            </a:r>
            <a:r>
              <a:rPr lang="en-US" altLang="ja-JP" sz="2000" dirty="0" smtClean="0">
                <a:solidFill>
                  <a:srgbClr val="000000"/>
                </a:solidFill>
                <a:latin typeface="+mn-ea"/>
                <a:cs typeface="Arial" pitchFamily="34" charset="0"/>
              </a:rPr>
              <a:t> </a:t>
            </a:r>
            <a:r>
              <a:rPr lang="ja-JP" sz="2000" dirty="0" smtClean="0">
                <a:solidFill>
                  <a:srgbClr val="000000"/>
                </a:solidFill>
                <a:latin typeface="+mn-ea"/>
                <a:cs typeface="Arial" pitchFamily="34" charset="0"/>
              </a:rPr>
              <a:t>利子率＝利子／貸借金額</a:t>
            </a:r>
            <a:endParaRPr lang="ja-JP" altLang="ja-JP" sz="2000" dirty="0" smtClean="0">
              <a:solidFill>
                <a:srgbClr val="000000"/>
              </a:solidFill>
              <a:latin typeface="+mn-ea"/>
              <a:cs typeface="Arial" pitchFamily="34" charset="0"/>
            </a:endParaRP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21</a:t>
            </a:fld>
            <a:endParaRPr lang="en-US" altLang="ja-JP"/>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2844" y="214290"/>
            <a:ext cx="8891619" cy="714380"/>
          </a:xfrm>
        </p:spPr>
        <p:txBody>
          <a:bodyPr>
            <a:normAutofit/>
          </a:bodyPr>
          <a:lstStyle/>
          <a:p>
            <a:pPr eaLnBrk="1" hangingPunct="1"/>
            <a:r>
              <a:rPr lang="en-US" altLang="ja-JP" sz="2800" dirty="0" smtClean="0">
                <a:solidFill>
                  <a:srgbClr val="000000"/>
                </a:solidFill>
                <a:latin typeface="ＭＳ Ｐゴシック" charset="-128"/>
                <a:ea typeface="ＭＳ Ｐゴシック" charset="-128"/>
              </a:rPr>
              <a:t>15. Debt, Claim and Ownership </a:t>
            </a:r>
            <a:r>
              <a:rPr lang="ja-JP" altLang="en-US" sz="2800" dirty="0" smtClean="0">
                <a:solidFill>
                  <a:srgbClr val="000000"/>
                </a:solidFill>
                <a:latin typeface="ＭＳ Ｐゴシック" charset="-128"/>
                <a:ea typeface="ＭＳ Ｐゴシック" charset="-128"/>
              </a:rPr>
              <a:t>債務と債権、所有権</a:t>
            </a:r>
          </a:p>
        </p:txBody>
      </p:sp>
      <p:sp>
        <p:nvSpPr>
          <p:cNvPr id="20483" name="Rectangle 3"/>
          <p:cNvSpPr>
            <a:spLocks noGrp="1" noChangeArrowheads="1"/>
          </p:cNvSpPr>
          <p:nvPr>
            <p:ph idx="1"/>
          </p:nvPr>
        </p:nvSpPr>
        <p:spPr>
          <a:xfrm>
            <a:off x="142844" y="1142984"/>
            <a:ext cx="9001156" cy="4953016"/>
          </a:xfrm>
        </p:spPr>
        <p:txBody>
          <a:bodyPr/>
          <a:lstStyle/>
          <a:p>
            <a:pPr marL="533400" indent="-533400" eaLnBrk="1" hangingPunct="1">
              <a:lnSpc>
                <a:spcPct val="80000"/>
              </a:lnSpc>
              <a:buFont typeface="Wingdings" pitchFamily="2" charset="2"/>
              <a:buNone/>
            </a:pPr>
            <a:r>
              <a:rPr lang="en-US" altLang="ja-JP" sz="2000" dirty="0" smtClean="0">
                <a:solidFill>
                  <a:srgbClr val="000000"/>
                </a:solidFill>
                <a:latin typeface="Arial" pitchFamily="34" charset="0"/>
                <a:ea typeface="ＤＨＰ平成ゴシックW5" pitchFamily="2" charset="-128"/>
                <a:cs typeface="Arial" pitchFamily="34" charset="0"/>
              </a:rPr>
              <a:t> Buying and selling of goods and services= </a:t>
            </a:r>
            <a:r>
              <a:rPr lang="en-US" altLang="ja-JP" sz="2000" dirty="0" smtClean="0">
                <a:solidFill>
                  <a:schemeClr val="hlink"/>
                </a:solidFill>
                <a:latin typeface="Arial" pitchFamily="34" charset="0"/>
                <a:ea typeface="ＤＨＰ平成ゴシックW5" pitchFamily="2" charset="-128"/>
                <a:cs typeface="Arial" pitchFamily="34" charset="0"/>
              </a:rPr>
              <a:t>Real right contract with transfer of ownership right</a:t>
            </a:r>
            <a:endParaRPr lang="en-US" altLang="ja-JP" sz="2000" dirty="0" smtClean="0">
              <a:solidFill>
                <a:srgbClr val="000000"/>
              </a:solidFill>
              <a:latin typeface="Arial" pitchFamily="34" charset="0"/>
              <a:ea typeface="ＤＨＰ平成ゴシックW5" pitchFamily="2" charset="-128"/>
              <a:cs typeface="Arial" pitchFamily="34" charset="0"/>
            </a:endParaRPr>
          </a:p>
          <a:p>
            <a:pPr marL="533400" indent="-533400" eaLnBrk="1" hangingPunct="1">
              <a:lnSpc>
                <a:spcPct val="80000"/>
              </a:lnSpc>
              <a:buFont typeface="Wingdings" pitchFamily="2" charset="2"/>
              <a:buNone/>
            </a:pPr>
            <a:r>
              <a:rPr lang="en-US" altLang="ja-JP" sz="2000" dirty="0" smtClean="0">
                <a:solidFill>
                  <a:srgbClr val="000000"/>
                </a:solidFill>
                <a:latin typeface="+mn-ea"/>
                <a:cs typeface="Arial" pitchFamily="34" charset="0"/>
              </a:rPr>
              <a:t>  </a:t>
            </a:r>
            <a:r>
              <a:rPr lang="ja-JP" sz="2000" dirty="0" smtClean="0">
                <a:solidFill>
                  <a:srgbClr val="000000"/>
                </a:solidFill>
                <a:latin typeface="+mn-ea"/>
                <a:cs typeface="Arial" pitchFamily="34" charset="0"/>
              </a:rPr>
              <a:t>財貨・サービスの売買＝</a:t>
            </a:r>
            <a:r>
              <a:rPr lang="ja-JP" sz="2000" dirty="0" smtClean="0">
                <a:solidFill>
                  <a:schemeClr val="hlink"/>
                </a:solidFill>
                <a:latin typeface="+mn-ea"/>
                <a:cs typeface="Arial" pitchFamily="34" charset="0"/>
              </a:rPr>
              <a:t>所有権の移転を伴う物権契約</a:t>
            </a:r>
            <a:endParaRPr lang="ja-JP" altLang="ja-JP" sz="2000" dirty="0" smtClean="0">
              <a:latin typeface="+mn-ea"/>
              <a:cs typeface="Arial" pitchFamily="34" charset="0"/>
            </a:endParaRPr>
          </a:p>
          <a:p>
            <a:pPr marL="533400" indent="-533400" eaLnBrk="1" hangingPunct="1">
              <a:lnSpc>
                <a:spcPct val="80000"/>
              </a:lnSpc>
              <a:buFont typeface="Wingdings" pitchFamily="2" charset="2"/>
              <a:buNone/>
            </a:pPr>
            <a:r>
              <a:rPr lang="en-US" altLang="ja-JP" sz="2000" dirty="0" smtClean="0">
                <a:solidFill>
                  <a:srgbClr val="000000"/>
                </a:solidFill>
                <a:latin typeface="Arial" pitchFamily="34" charset="0"/>
                <a:ea typeface="ＤＨＰ平成ゴシックW5" pitchFamily="2" charset="-128"/>
                <a:cs typeface="Arial" pitchFamily="34" charset="0"/>
              </a:rPr>
              <a:t> Lending and borrowing of money (finance)=</a:t>
            </a:r>
            <a:r>
              <a:rPr lang="en-US" altLang="ja-JP" sz="2000" dirty="0" smtClean="0">
                <a:solidFill>
                  <a:schemeClr val="hlink"/>
                </a:solidFill>
                <a:latin typeface="Arial" pitchFamily="34" charset="0"/>
                <a:ea typeface="ＤＨＰ平成ゴシックW5" pitchFamily="2" charset="-128"/>
                <a:cs typeface="Arial" pitchFamily="34" charset="0"/>
              </a:rPr>
              <a:t>credit </a:t>
            </a:r>
            <a:r>
              <a:rPr lang="ja-JP" altLang="ja-JP" sz="2000" dirty="0" smtClean="0">
                <a:solidFill>
                  <a:schemeClr val="hlink"/>
                </a:solidFill>
                <a:latin typeface="Arial" pitchFamily="34" charset="0"/>
                <a:ea typeface="ＤＨＰ平成ゴシックW5" pitchFamily="2" charset="-128"/>
                <a:cs typeface="Arial" pitchFamily="34" charset="0"/>
              </a:rPr>
              <a:t>debt</a:t>
            </a:r>
            <a:r>
              <a:rPr lang="en-US" altLang="ja-JP" sz="2000" dirty="0" smtClean="0">
                <a:solidFill>
                  <a:schemeClr val="hlink"/>
                </a:solidFill>
                <a:latin typeface="Arial" pitchFamily="34" charset="0"/>
                <a:ea typeface="ＤＨＰ平成ゴシックW5" pitchFamily="2" charset="-128"/>
                <a:cs typeface="Arial" pitchFamily="34" charset="0"/>
              </a:rPr>
              <a:t> contract without transfer of ownership right</a:t>
            </a:r>
            <a:endParaRPr lang="en-US" altLang="ja-JP" sz="2000" dirty="0" smtClean="0">
              <a:solidFill>
                <a:srgbClr val="000000"/>
              </a:solidFill>
              <a:latin typeface="Arial" pitchFamily="34" charset="0"/>
              <a:ea typeface="ＤＨＰ平成ゴシックW5" pitchFamily="2" charset="-128"/>
              <a:cs typeface="Arial" pitchFamily="34" charset="0"/>
            </a:endParaRPr>
          </a:p>
          <a:p>
            <a:pPr marL="533400" indent="-533400" eaLnBrk="1" hangingPunct="1">
              <a:lnSpc>
                <a:spcPct val="80000"/>
              </a:lnSpc>
              <a:buFont typeface="Wingdings" pitchFamily="2" charset="2"/>
              <a:buNone/>
            </a:pPr>
            <a:r>
              <a:rPr lang="ja-JP" sz="2000" dirty="0" smtClean="0">
                <a:solidFill>
                  <a:srgbClr val="000000"/>
                </a:solidFill>
                <a:latin typeface="+mn-ea"/>
                <a:cs typeface="Arial" pitchFamily="34" charset="0"/>
              </a:rPr>
              <a:t>貨幣の貸借（金融）＝</a:t>
            </a:r>
            <a:r>
              <a:rPr lang="ja-JP" sz="2000" dirty="0" smtClean="0">
                <a:solidFill>
                  <a:schemeClr val="hlink"/>
                </a:solidFill>
                <a:latin typeface="+mn-ea"/>
                <a:cs typeface="Arial" pitchFamily="34" charset="0"/>
              </a:rPr>
              <a:t>所有権の移転を伴わない債権債</a:t>
            </a:r>
            <a:endParaRPr lang="en-US" altLang="ja-JP" sz="2000" dirty="0" smtClean="0">
              <a:solidFill>
                <a:schemeClr val="hlink"/>
              </a:solidFill>
              <a:latin typeface="+mn-ea"/>
              <a:cs typeface="Arial" pitchFamily="34" charset="0"/>
            </a:endParaRPr>
          </a:p>
          <a:p>
            <a:pPr marL="533400" indent="-533400" eaLnBrk="1" hangingPunct="1">
              <a:lnSpc>
                <a:spcPct val="80000"/>
              </a:lnSpc>
              <a:buFont typeface="Wingdings" pitchFamily="2" charset="2"/>
              <a:buNone/>
            </a:pPr>
            <a:r>
              <a:rPr lang="ja-JP" sz="2000" dirty="0" smtClean="0">
                <a:solidFill>
                  <a:schemeClr val="hlink"/>
                </a:solidFill>
                <a:latin typeface="+mn-ea"/>
                <a:cs typeface="Arial" pitchFamily="34" charset="0"/>
              </a:rPr>
              <a:t>　　　　　　　　　　　　　　務契約</a:t>
            </a:r>
            <a:r>
              <a:rPr lang="ja-JP" sz="2000" dirty="0" smtClean="0">
                <a:solidFill>
                  <a:srgbClr val="000000"/>
                </a:solidFill>
                <a:latin typeface="+mn-ea"/>
                <a:cs typeface="Arial" pitchFamily="34" charset="0"/>
              </a:rPr>
              <a:t>（賃貸借契約）</a:t>
            </a:r>
            <a:endParaRPr lang="ja-JP" sz="2000" dirty="0" smtClean="0">
              <a:latin typeface="+mn-ea"/>
              <a:cs typeface="Arial" pitchFamily="34" charset="0"/>
            </a:endParaRPr>
          </a:p>
          <a:p>
            <a:pPr marL="533400" indent="-533400" eaLnBrk="1" hangingPunct="1">
              <a:lnSpc>
                <a:spcPct val="80000"/>
              </a:lnSpc>
              <a:buFont typeface="Wingdings" pitchFamily="2" charset="2"/>
              <a:buNone/>
            </a:pPr>
            <a:r>
              <a:rPr lang="en-US" altLang="ja-JP" sz="2000" dirty="0" smtClean="0">
                <a:solidFill>
                  <a:srgbClr val="000000"/>
                </a:solidFill>
                <a:latin typeface="Arial" pitchFamily="34" charset="0"/>
                <a:ea typeface="ＤＨＰ平成ゴシックW5" pitchFamily="2" charset="-128"/>
                <a:cs typeface="Arial" pitchFamily="34" charset="0"/>
              </a:rPr>
              <a:t>  repayment duty = debt=a borrower’s duty to repay borrowed money by the maturity</a:t>
            </a:r>
          </a:p>
          <a:p>
            <a:pPr marL="533400" indent="-533400" eaLnBrk="1" hangingPunct="1">
              <a:lnSpc>
                <a:spcPct val="80000"/>
              </a:lnSpc>
              <a:buFont typeface="Wingdings" pitchFamily="2" charset="2"/>
              <a:buNone/>
            </a:pPr>
            <a:r>
              <a:rPr lang="en-US" altLang="ja-JP" sz="2000" dirty="0" smtClean="0">
                <a:solidFill>
                  <a:srgbClr val="000000"/>
                </a:solidFill>
                <a:latin typeface="+mn-ea"/>
                <a:cs typeface="Arial" pitchFamily="34" charset="0"/>
              </a:rPr>
              <a:t> </a:t>
            </a:r>
            <a:r>
              <a:rPr lang="ja-JP" sz="2000" dirty="0" smtClean="0">
                <a:solidFill>
                  <a:srgbClr val="000000"/>
                </a:solidFill>
                <a:latin typeface="+mn-ea"/>
                <a:cs typeface="Arial" pitchFamily="34" charset="0"/>
              </a:rPr>
              <a:t>返済義務＝</a:t>
            </a:r>
            <a:r>
              <a:rPr lang="ja-JP" sz="2000" dirty="0" smtClean="0">
                <a:solidFill>
                  <a:schemeClr val="hlink"/>
                </a:solidFill>
                <a:latin typeface="+mn-ea"/>
                <a:cs typeface="Arial" pitchFamily="34" charset="0"/>
              </a:rPr>
              <a:t>債務</a:t>
            </a:r>
            <a:r>
              <a:rPr lang="ja-JP" sz="2000" dirty="0" smtClean="0">
                <a:solidFill>
                  <a:srgbClr val="000000"/>
                </a:solidFill>
                <a:latin typeface="+mn-ea"/>
                <a:cs typeface="Arial" pitchFamily="34" charset="0"/>
              </a:rPr>
              <a:t>＝借り手が期限までに貨幣を返済する義務</a:t>
            </a:r>
            <a:endParaRPr lang="ja-JP" altLang="ja-JP" sz="2000" dirty="0" smtClean="0">
              <a:latin typeface="+mn-ea"/>
              <a:cs typeface="Arial" pitchFamily="34" charset="0"/>
            </a:endParaRPr>
          </a:p>
          <a:p>
            <a:pPr marL="533400" indent="-533400" eaLnBrk="1" hangingPunct="1">
              <a:lnSpc>
                <a:spcPct val="80000"/>
              </a:lnSpc>
              <a:buFont typeface="Wingdings" pitchFamily="2" charset="2"/>
              <a:buNone/>
            </a:pPr>
            <a:r>
              <a:rPr lang="en-US" altLang="ja-JP" sz="2000" dirty="0" smtClean="0">
                <a:solidFill>
                  <a:srgbClr val="000000"/>
                </a:solidFill>
                <a:latin typeface="Arial" pitchFamily="34" charset="0"/>
                <a:ea typeface="ＤＨＰ平成ゴシックW5" pitchFamily="2" charset="-128"/>
                <a:cs typeface="Arial" pitchFamily="34" charset="0"/>
              </a:rPr>
              <a:t>   requires to write an amount of borrowed money, borrowing period,  the rate of interest</a:t>
            </a:r>
            <a:r>
              <a:rPr lang="ja-JP" sz="2000" dirty="0" smtClean="0">
                <a:solidFill>
                  <a:srgbClr val="000000"/>
                </a:solidFill>
                <a:latin typeface="Arial" pitchFamily="34" charset="0"/>
                <a:ea typeface="ＤＨＰ平成ゴシックW5" pitchFamily="2" charset="-128"/>
                <a:cs typeface="Arial" pitchFamily="34" charset="0"/>
              </a:rPr>
              <a:t>　</a:t>
            </a:r>
            <a:r>
              <a:rPr lang="en-US" altLang="ja-JP" sz="2000" dirty="0" smtClean="0">
                <a:solidFill>
                  <a:srgbClr val="000000"/>
                </a:solidFill>
                <a:latin typeface="Arial" pitchFamily="34" charset="0"/>
                <a:ea typeface="ＤＨＰ平成ゴシックW5" pitchFamily="2" charset="-128"/>
                <a:cs typeface="Arial" pitchFamily="34" charset="0"/>
              </a:rPr>
              <a:t>on the promissory note = bonds, securities</a:t>
            </a:r>
          </a:p>
          <a:p>
            <a:pPr marL="533400" indent="-533400" eaLnBrk="1" hangingPunct="1">
              <a:lnSpc>
                <a:spcPct val="80000"/>
              </a:lnSpc>
              <a:buFont typeface="Wingdings" pitchFamily="2" charset="2"/>
              <a:buNone/>
            </a:pPr>
            <a:r>
              <a:rPr lang="ja-JP" sz="2000" dirty="0" smtClean="0">
                <a:solidFill>
                  <a:srgbClr val="000000"/>
                </a:solidFill>
                <a:latin typeface="+mn-ea"/>
                <a:cs typeface="Arial" pitchFamily="34" charset="0"/>
              </a:rPr>
              <a:t> 借用証書（</a:t>
            </a:r>
            <a:r>
              <a:rPr lang="ja-JP" sz="2000" dirty="0" smtClean="0">
                <a:solidFill>
                  <a:schemeClr val="hlink"/>
                </a:solidFill>
                <a:latin typeface="+mn-ea"/>
                <a:cs typeface="Arial" pitchFamily="34" charset="0"/>
              </a:rPr>
              <a:t>債務証書</a:t>
            </a:r>
            <a:r>
              <a:rPr lang="ja-JP" sz="2000" dirty="0" smtClean="0">
                <a:solidFill>
                  <a:srgbClr val="000000"/>
                </a:solidFill>
                <a:latin typeface="+mn-ea"/>
                <a:cs typeface="Arial" pitchFamily="34" charset="0"/>
              </a:rPr>
              <a:t>） に借りる金額、期間、利子率（代価）を定める必要</a:t>
            </a:r>
            <a:endParaRPr lang="ja-JP" sz="2000" dirty="0" smtClean="0">
              <a:latin typeface="+mn-ea"/>
              <a:cs typeface="Arial" pitchFamily="34" charset="0"/>
            </a:endParaRPr>
          </a:p>
          <a:p>
            <a:pPr marL="533400" indent="-533400" eaLnBrk="1" hangingPunct="1">
              <a:lnSpc>
                <a:spcPct val="80000"/>
              </a:lnSpc>
              <a:buFont typeface="Wingdings" pitchFamily="2" charset="2"/>
              <a:buNone/>
            </a:pPr>
            <a:r>
              <a:rPr lang="ja-JP" sz="2000" dirty="0" smtClean="0">
                <a:solidFill>
                  <a:srgbClr val="000000"/>
                </a:solidFill>
                <a:latin typeface="+mn-ea"/>
                <a:cs typeface="Arial" pitchFamily="34" charset="0"/>
              </a:rPr>
              <a:t>　　＝債券、証券</a:t>
            </a:r>
            <a:endParaRPr lang="ja-JP" altLang="ja-JP" sz="2000" dirty="0" smtClean="0">
              <a:solidFill>
                <a:srgbClr val="000000"/>
              </a:solidFill>
              <a:latin typeface="+mn-ea"/>
              <a:cs typeface="Arial" pitchFamily="34" charset="0"/>
            </a:endParaRP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22</a:t>
            </a:fld>
            <a:endParaRPr lang="en-US" altLang="ja-JP"/>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4283" y="142853"/>
            <a:ext cx="8734456" cy="857256"/>
          </a:xfrm>
        </p:spPr>
        <p:txBody>
          <a:bodyPr>
            <a:normAutofit fontScale="90000"/>
          </a:bodyPr>
          <a:lstStyle/>
          <a:p>
            <a:pPr eaLnBrk="1" hangingPunct="1"/>
            <a:r>
              <a:rPr lang="en-US" altLang="ja-JP" sz="2800" dirty="0" smtClean="0">
                <a:solidFill>
                  <a:srgbClr val="000000"/>
                </a:solidFill>
                <a:latin typeface="ＭＳ Ｐゴシック" charset="-128"/>
                <a:ea typeface="ＭＳ Ｐゴシック" charset="-128"/>
              </a:rPr>
              <a:t>16. Meaning and Role of Finance</a:t>
            </a:r>
            <a:br>
              <a:rPr lang="en-US" altLang="ja-JP" sz="2800" dirty="0" smtClean="0">
                <a:solidFill>
                  <a:srgbClr val="000000"/>
                </a:solidFill>
                <a:latin typeface="ＭＳ Ｐゴシック" charset="-128"/>
                <a:ea typeface="ＭＳ Ｐゴシック" charset="-128"/>
              </a:rPr>
            </a:br>
            <a:r>
              <a:rPr lang="en-US" altLang="ja-JP" sz="2800" dirty="0" smtClean="0">
                <a:solidFill>
                  <a:srgbClr val="000000"/>
                </a:solidFill>
                <a:latin typeface="ＭＳ Ｐゴシック" charset="-128"/>
                <a:ea typeface="ＭＳ Ｐゴシック" charset="-128"/>
              </a:rPr>
              <a:t>     </a:t>
            </a:r>
            <a:r>
              <a:rPr lang="ja-JP" altLang="en-US" sz="2800" dirty="0" smtClean="0">
                <a:solidFill>
                  <a:srgbClr val="000000"/>
                </a:solidFill>
                <a:latin typeface="ＭＳ Ｐゴシック" charset="-128"/>
                <a:ea typeface="ＭＳ Ｐゴシック" charset="-128"/>
              </a:rPr>
              <a:t>金融の意味と役割</a:t>
            </a:r>
          </a:p>
        </p:txBody>
      </p:sp>
      <p:sp>
        <p:nvSpPr>
          <p:cNvPr id="21507" name="Rectangle 3"/>
          <p:cNvSpPr>
            <a:spLocks noGrp="1" noChangeArrowheads="1"/>
          </p:cNvSpPr>
          <p:nvPr>
            <p:ph idx="1"/>
          </p:nvPr>
        </p:nvSpPr>
        <p:spPr>
          <a:xfrm>
            <a:off x="214281" y="1142984"/>
            <a:ext cx="8929719" cy="5572141"/>
          </a:xfrm>
        </p:spPr>
        <p:txBody>
          <a:bodyPr/>
          <a:lstStyle/>
          <a:p>
            <a:pPr marL="533400" indent="-533400" eaLnBrk="1" hangingPunct="1">
              <a:lnSpc>
                <a:spcPct val="80000"/>
              </a:lnSpc>
              <a:buFont typeface="Wingdings" pitchFamily="2" charset="2"/>
              <a:buNone/>
            </a:pPr>
            <a:r>
              <a:rPr lang="en-US" altLang="ja-JP" sz="2400" dirty="0" smtClean="0">
                <a:solidFill>
                  <a:schemeClr val="hlink"/>
                </a:solidFill>
                <a:latin typeface="ＭＳ Ｐゴシック" charset="-128"/>
                <a:ea typeface="ＭＳ Ｐゴシック" charset="-128"/>
              </a:rPr>
              <a:t> Credit</a:t>
            </a:r>
            <a:r>
              <a:rPr lang="ja-JP" altLang="en-US" sz="2400" dirty="0" smtClean="0">
                <a:solidFill>
                  <a:srgbClr val="000000"/>
                </a:solidFill>
                <a:latin typeface="ＭＳ Ｐゴシック" charset="-128"/>
                <a:ea typeface="ＭＳ Ｐゴシック" charset="-128"/>
              </a:rPr>
              <a:t>＝</a:t>
            </a:r>
            <a:r>
              <a:rPr lang="en-US" altLang="ja-JP" sz="2400" dirty="0" smtClean="0">
                <a:solidFill>
                  <a:srgbClr val="000000"/>
                </a:solidFill>
                <a:latin typeface="ＭＳ Ｐゴシック" charset="-128"/>
                <a:ea typeface="ＭＳ Ｐゴシック" charset="-128"/>
              </a:rPr>
              <a:t>to lend money to a borrower believing that the borrower will keep his repayment obligation</a:t>
            </a:r>
          </a:p>
          <a:p>
            <a:pPr marL="533400" indent="-533400" eaLnBrk="1" hangingPunct="1">
              <a:lnSpc>
                <a:spcPct val="80000"/>
              </a:lnSpc>
              <a:buFont typeface="Wingdings" pitchFamily="2" charset="2"/>
              <a:buNone/>
            </a:pPr>
            <a:r>
              <a:rPr lang="en-US" altLang="ja-JP" sz="2400" dirty="0" smtClean="0">
                <a:solidFill>
                  <a:schemeClr val="hlink"/>
                </a:solidFill>
                <a:latin typeface="ＭＳ Ｐゴシック" charset="-128"/>
                <a:ea typeface="ＭＳ Ｐゴシック" charset="-128"/>
              </a:rPr>
              <a:t> </a:t>
            </a:r>
            <a:r>
              <a:rPr lang="ja-JP" sz="2400" dirty="0" smtClean="0">
                <a:solidFill>
                  <a:schemeClr val="hlink"/>
                </a:solidFill>
                <a:latin typeface="ＭＳ Ｐゴシック" charset="-128"/>
                <a:ea typeface="ＭＳ Ｐゴシック" charset="-128"/>
              </a:rPr>
              <a:t>信用</a:t>
            </a:r>
            <a:r>
              <a:rPr lang="ja-JP" sz="2400" dirty="0" smtClean="0">
                <a:solidFill>
                  <a:srgbClr val="000000"/>
                </a:solidFill>
                <a:latin typeface="ＭＳ Ｐゴシック" charset="-128"/>
                <a:ea typeface="ＭＳ Ｐゴシック" charset="-128"/>
              </a:rPr>
              <a:t>＝</a:t>
            </a:r>
            <a:r>
              <a:rPr lang="ja-JP" altLang="en-US" sz="2400" dirty="0" smtClean="0">
                <a:solidFill>
                  <a:srgbClr val="000000"/>
                </a:solidFill>
                <a:latin typeface="ＭＳ Ｐゴシック" charset="-128"/>
                <a:ea typeface="ＭＳ Ｐゴシック" charset="-128"/>
              </a:rPr>
              <a:t>借り手が返済義務を守るものと信用して貸し手が貸すこと</a:t>
            </a:r>
            <a:endParaRPr lang="en-US" altLang="ja-JP" sz="2400" dirty="0" smtClean="0">
              <a:solidFill>
                <a:srgbClr val="000000"/>
              </a:solidFill>
              <a:latin typeface="ＭＳ Ｐゴシック" charset="-128"/>
              <a:ea typeface="ＭＳ Ｐゴシック" charset="-128"/>
            </a:endParaRPr>
          </a:p>
          <a:p>
            <a:pPr marL="533400" indent="-533400" eaLnBrk="1" hangingPunct="1">
              <a:lnSpc>
                <a:spcPct val="80000"/>
              </a:lnSpc>
              <a:buFont typeface="Wingdings" pitchFamily="2" charset="2"/>
              <a:buNone/>
            </a:pPr>
            <a:endParaRPr lang="ja-JP" altLang="ja-JP" sz="2400" dirty="0" smtClean="0">
              <a:latin typeface="ＭＳ Ｐゴシック" charset="-128"/>
              <a:ea typeface="ＭＳ Ｐゴシック" charset="-128"/>
            </a:endParaRPr>
          </a:p>
          <a:p>
            <a:pPr marL="533400" indent="-533400" eaLnBrk="1" hangingPunct="1">
              <a:lnSpc>
                <a:spcPct val="80000"/>
              </a:lnSpc>
              <a:buFont typeface="Wingdings" pitchFamily="2" charset="2"/>
              <a:buNone/>
            </a:pPr>
            <a:r>
              <a:rPr lang="en-US" altLang="ja-JP" sz="2400" dirty="0" smtClean="0">
                <a:solidFill>
                  <a:schemeClr val="hlink"/>
                </a:solidFill>
                <a:latin typeface="ＭＳ Ｐゴシック" charset="-128"/>
                <a:ea typeface="ＭＳ Ｐゴシック" charset="-128"/>
              </a:rPr>
              <a:t>Giving credit</a:t>
            </a:r>
            <a:r>
              <a:rPr lang="ja-JP" altLang="en-US" sz="2400" dirty="0" smtClean="0">
                <a:solidFill>
                  <a:srgbClr val="000000"/>
                </a:solidFill>
                <a:latin typeface="ＭＳ Ｐゴシック" charset="-128"/>
                <a:ea typeface="ＭＳ Ｐゴシック" charset="-128"/>
              </a:rPr>
              <a:t>＝</a:t>
            </a:r>
            <a:r>
              <a:rPr lang="en-US" altLang="ja-JP" sz="2400" dirty="0" smtClean="0">
                <a:solidFill>
                  <a:srgbClr val="000000"/>
                </a:solidFill>
                <a:latin typeface="ＭＳ Ｐゴシック" charset="-128"/>
                <a:ea typeface="ＭＳ Ｐゴシック" charset="-128"/>
              </a:rPr>
              <a:t>to lend money and hand over a bond in return and to return the bond at the due date</a:t>
            </a:r>
            <a:endParaRPr lang="ja-JP" altLang="ja-JP" sz="2400" dirty="0" smtClean="0">
              <a:latin typeface="ＭＳ Ｐゴシック" charset="-128"/>
              <a:ea typeface="ＭＳ Ｐゴシック" charset="-128"/>
            </a:endParaRPr>
          </a:p>
          <a:p>
            <a:pPr marL="533400" indent="-533400" eaLnBrk="1" hangingPunct="1">
              <a:lnSpc>
                <a:spcPct val="80000"/>
              </a:lnSpc>
              <a:buFont typeface="Wingdings" pitchFamily="2" charset="2"/>
              <a:buNone/>
            </a:pPr>
            <a:r>
              <a:rPr lang="ja-JP" altLang="en-US" sz="2400" dirty="0" smtClean="0">
                <a:solidFill>
                  <a:srgbClr val="000000"/>
                </a:solidFill>
                <a:latin typeface="ＭＳ Ｐゴシック" charset="-128"/>
                <a:ea typeface="ＭＳ Ｐゴシック" charset="-128"/>
              </a:rPr>
              <a:t>　</a:t>
            </a:r>
            <a:r>
              <a:rPr lang="ja-JP" sz="2400" dirty="0" smtClean="0">
                <a:solidFill>
                  <a:schemeClr val="hlink"/>
                </a:solidFill>
                <a:latin typeface="ＭＳ Ｐゴシック" charset="-128"/>
                <a:ea typeface="ＭＳ Ｐゴシック" charset="-128"/>
              </a:rPr>
              <a:t>与信</a:t>
            </a:r>
            <a:r>
              <a:rPr lang="ja-JP" altLang="en-US" sz="2400" dirty="0" smtClean="0">
                <a:solidFill>
                  <a:srgbClr val="000000"/>
                </a:solidFill>
                <a:latin typeface="ＭＳ Ｐゴシック" charset="-128"/>
                <a:ea typeface="ＭＳ Ｐゴシック" charset="-128"/>
              </a:rPr>
              <a:t>＝貨幣を貸して債務証書を受け取ること、</a:t>
            </a:r>
          </a:p>
          <a:p>
            <a:pPr marL="533400" indent="-533400" eaLnBrk="1" hangingPunct="1">
              <a:lnSpc>
                <a:spcPct val="80000"/>
              </a:lnSpc>
              <a:buFont typeface="Wingdings" pitchFamily="2" charset="2"/>
              <a:buNone/>
            </a:pPr>
            <a:r>
              <a:rPr lang="ja-JP" altLang="ja-JP" sz="2400" dirty="0" smtClean="0">
                <a:solidFill>
                  <a:srgbClr val="000000"/>
                </a:solidFill>
                <a:latin typeface="ＭＳ Ｐゴシック" charset="-128"/>
                <a:ea typeface="ＭＳ Ｐゴシック" charset="-128"/>
              </a:rPr>
              <a:t>　　　　</a:t>
            </a:r>
            <a:r>
              <a:rPr lang="en-US" altLang="ja-JP" sz="2400" dirty="0" smtClean="0">
                <a:solidFill>
                  <a:srgbClr val="000000"/>
                </a:solidFill>
                <a:latin typeface="ＭＳ Ｐゴシック" charset="-128"/>
                <a:ea typeface="ＭＳ Ｐゴシック" charset="-128"/>
              </a:rPr>
              <a:t>   </a:t>
            </a:r>
            <a:r>
              <a:rPr lang="ja-JP" altLang="en-US" sz="2400" dirty="0" smtClean="0">
                <a:solidFill>
                  <a:srgbClr val="000000"/>
                </a:solidFill>
                <a:latin typeface="ＭＳ Ｐゴシック" charset="-128"/>
                <a:ea typeface="ＭＳ Ｐゴシック" charset="-128"/>
              </a:rPr>
              <a:t>貨幣返済時には証書を返済する</a:t>
            </a:r>
            <a:endParaRPr lang="en-US" altLang="ja-JP" sz="2400" dirty="0" smtClean="0">
              <a:solidFill>
                <a:srgbClr val="000000"/>
              </a:solidFill>
              <a:latin typeface="ＭＳ Ｐゴシック" charset="-128"/>
              <a:ea typeface="ＭＳ Ｐゴシック" charset="-128"/>
            </a:endParaRPr>
          </a:p>
          <a:p>
            <a:pPr marL="533400" indent="-533400" eaLnBrk="1" hangingPunct="1">
              <a:lnSpc>
                <a:spcPct val="80000"/>
              </a:lnSpc>
              <a:buFont typeface="Wingdings" pitchFamily="2" charset="2"/>
              <a:buNone/>
            </a:pPr>
            <a:endParaRPr lang="en-US" altLang="ja-JP" sz="2400" dirty="0" smtClean="0">
              <a:solidFill>
                <a:srgbClr val="000000"/>
              </a:solidFill>
              <a:latin typeface="ＭＳ Ｐゴシック" charset="-128"/>
              <a:ea typeface="ＭＳ Ｐゴシック" charset="-128"/>
            </a:endParaRPr>
          </a:p>
          <a:p>
            <a:pPr marL="533400" indent="-533400" eaLnBrk="1" hangingPunct="1">
              <a:lnSpc>
                <a:spcPct val="80000"/>
              </a:lnSpc>
              <a:buFont typeface="Wingdings" pitchFamily="2" charset="2"/>
              <a:buNone/>
            </a:pPr>
            <a:r>
              <a:rPr lang="en-US" altLang="ja-JP" sz="2400" dirty="0" smtClean="0">
                <a:solidFill>
                  <a:schemeClr val="hlink"/>
                </a:solidFill>
                <a:latin typeface="ＭＳ Ｐゴシック" charset="-128"/>
                <a:ea typeface="ＭＳ Ｐゴシック" charset="-128"/>
              </a:rPr>
              <a:t>Receiving credit</a:t>
            </a:r>
            <a:r>
              <a:rPr lang="ja-JP" altLang="en-US" sz="2400" dirty="0" smtClean="0">
                <a:solidFill>
                  <a:srgbClr val="000000"/>
                </a:solidFill>
                <a:latin typeface="ＭＳ Ｐゴシック" charset="-128"/>
                <a:ea typeface="ＭＳ Ｐゴシック" charset="-128"/>
              </a:rPr>
              <a:t>＝</a:t>
            </a:r>
            <a:r>
              <a:rPr lang="en-US" altLang="ja-JP" sz="2400" dirty="0" smtClean="0">
                <a:solidFill>
                  <a:srgbClr val="000000"/>
                </a:solidFill>
                <a:latin typeface="ＭＳ Ｐゴシック" charset="-128"/>
                <a:ea typeface="ＭＳ Ｐゴシック" charset="-128"/>
              </a:rPr>
              <a:t>to borrow money and receive a bond in return and to take back the bond at the due date</a:t>
            </a:r>
            <a:endParaRPr lang="ja-JP" altLang="ja-JP" sz="2400" dirty="0" smtClean="0">
              <a:latin typeface="ＭＳ Ｐゴシック" charset="-128"/>
              <a:ea typeface="ＭＳ Ｐゴシック" charset="-128"/>
            </a:endParaRPr>
          </a:p>
          <a:p>
            <a:pPr marL="533400" indent="-533400" eaLnBrk="1" hangingPunct="1">
              <a:lnSpc>
                <a:spcPct val="80000"/>
              </a:lnSpc>
              <a:buFont typeface="Wingdings" pitchFamily="2" charset="2"/>
              <a:buNone/>
            </a:pPr>
            <a:r>
              <a:rPr lang="ja-JP" altLang="en-US" sz="2400" dirty="0" smtClean="0">
                <a:solidFill>
                  <a:srgbClr val="000000"/>
                </a:solidFill>
                <a:latin typeface="ＭＳ Ｐゴシック" charset="-128"/>
                <a:ea typeface="ＭＳ Ｐゴシック" charset="-128"/>
              </a:rPr>
              <a:t>　</a:t>
            </a:r>
            <a:r>
              <a:rPr lang="ja-JP" sz="2400" dirty="0" smtClean="0">
                <a:solidFill>
                  <a:schemeClr val="hlink"/>
                </a:solidFill>
                <a:latin typeface="ＭＳ Ｐゴシック" charset="-128"/>
                <a:ea typeface="ＭＳ Ｐゴシック" charset="-128"/>
              </a:rPr>
              <a:t>受信</a:t>
            </a:r>
            <a:r>
              <a:rPr lang="ja-JP" altLang="en-US" sz="2400" dirty="0" smtClean="0">
                <a:solidFill>
                  <a:srgbClr val="000000"/>
                </a:solidFill>
                <a:latin typeface="ＭＳ Ｐゴシック" charset="-128"/>
                <a:ea typeface="ＭＳ Ｐゴシック" charset="-128"/>
              </a:rPr>
              <a:t>＝貨幣を借りて債務証書を貸与すること、</a:t>
            </a:r>
          </a:p>
          <a:p>
            <a:pPr marL="533400" indent="-533400" eaLnBrk="1" hangingPunct="1">
              <a:lnSpc>
                <a:spcPct val="80000"/>
              </a:lnSpc>
              <a:buFont typeface="Wingdings" pitchFamily="2" charset="2"/>
              <a:buNone/>
            </a:pPr>
            <a:r>
              <a:rPr lang="ja-JP" altLang="ja-JP" sz="2400" dirty="0" smtClean="0">
                <a:solidFill>
                  <a:srgbClr val="000000"/>
                </a:solidFill>
                <a:latin typeface="ＭＳ Ｐゴシック" charset="-128"/>
                <a:ea typeface="ＭＳ Ｐゴシック" charset="-128"/>
              </a:rPr>
              <a:t>　　　　</a:t>
            </a:r>
            <a:r>
              <a:rPr lang="en-US" altLang="ja-JP" sz="2400" dirty="0" smtClean="0">
                <a:solidFill>
                  <a:srgbClr val="000000"/>
                </a:solidFill>
                <a:latin typeface="ＭＳ Ｐゴシック" charset="-128"/>
                <a:ea typeface="ＭＳ Ｐゴシック" charset="-128"/>
              </a:rPr>
              <a:t>   </a:t>
            </a:r>
            <a:r>
              <a:rPr lang="ja-JP" altLang="en-US" sz="2400" dirty="0" smtClean="0">
                <a:solidFill>
                  <a:srgbClr val="000000"/>
                </a:solidFill>
                <a:latin typeface="ＭＳ Ｐゴシック" charset="-128"/>
                <a:ea typeface="ＭＳ Ｐゴシック" charset="-128"/>
              </a:rPr>
              <a:t>貨幣返済時には証書を取り戻す</a:t>
            </a:r>
            <a:endParaRPr lang="ja-JP" altLang="ja-JP" sz="2400" dirty="0" smtClean="0">
              <a:solidFill>
                <a:srgbClr val="000000"/>
              </a:solidFill>
              <a:latin typeface="ＭＳ Ｐゴシック" charset="-128"/>
              <a:ea typeface="ＭＳ Ｐゴシック" charset="-128"/>
            </a:endParaRP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23</a:t>
            </a:fld>
            <a:endParaRPr lang="en-US" altLang="ja-JP"/>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2844" y="142853"/>
            <a:ext cx="8891619" cy="857256"/>
          </a:xfrm>
        </p:spPr>
        <p:txBody>
          <a:bodyPr>
            <a:normAutofit fontScale="90000"/>
          </a:bodyPr>
          <a:lstStyle/>
          <a:p>
            <a:pPr eaLnBrk="1" hangingPunct="1"/>
            <a:r>
              <a:rPr lang="en-US" altLang="ja-JP" sz="2800" dirty="0" smtClean="0">
                <a:solidFill>
                  <a:srgbClr val="000000"/>
                </a:solidFill>
                <a:latin typeface="ＭＳ Ｐゴシック" charset="-128"/>
                <a:ea typeface="ＭＳ Ｐゴシック" charset="-128"/>
              </a:rPr>
              <a:t>17. Financial Assets and Liabilities</a:t>
            </a:r>
            <a:r>
              <a:rPr lang="ja-JP" altLang="ja-JP" sz="2800" dirty="0" smtClean="0">
                <a:solidFill>
                  <a:schemeClr val="tx1"/>
                </a:solidFill>
                <a:latin typeface="ＭＳ Ｐゴシック" charset="-128"/>
                <a:ea typeface="ＭＳ Ｐゴシック" charset="-128"/>
              </a:rPr>
              <a:t/>
            </a:r>
            <a:br>
              <a:rPr lang="ja-JP" altLang="ja-JP" sz="2800" dirty="0" smtClean="0">
                <a:solidFill>
                  <a:schemeClr val="tx1"/>
                </a:solidFill>
                <a:latin typeface="ＭＳ Ｐゴシック" charset="-128"/>
                <a:ea typeface="ＭＳ Ｐゴシック" charset="-128"/>
              </a:rPr>
            </a:br>
            <a:r>
              <a:rPr lang="en-US" altLang="ja-JP" sz="2800" dirty="0" smtClean="0">
                <a:solidFill>
                  <a:srgbClr val="000000"/>
                </a:solidFill>
                <a:latin typeface="ＭＳ Ｐゴシック" charset="-128"/>
                <a:ea typeface="ＭＳ Ｐゴシック" charset="-128"/>
              </a:rPr>
              <a:t>  </a:t>
            </a:r>
            <a:r>
              <a:rPr lang="ja-JP" altLang="en-US" sz="2800" dirty="0" smtClean="0">
                <a:solidFill>
                  <a:srgbClr val="000000"/>
                </a:solidFill>
                <a:latin typeface="ＭＳ Ｐゴシック" charset="-128"/>
                <a:ea typeface="ＭＳ Ｐゴシック" charset="-128"/>
              </a:rPr>
              <a:t>　　　</a:t>
            </a:r>
            <a:r>
              <a:rPr lang="ja-JP" sz="2800" dirty="0" smtClean="0">
                <a:solidFill>
                  <a:srgbClr val="000000"/>
                </a:solidFill>
                <a:latin typeface="ＭＳ Ｐゴシック" charset="-128"/>
                <a:ea typeface="ＭＳ Ｐゴシック" charset="-128"/>
              </a:rPr>
              <a:t>金融資産と金融負債</a:t>
            </a:r>
            <a:endParaRPr lang="ja-JP" altLang="en-US" sz="2800" dirty="0" smtClean="0">
              <a:solidFill>
                <a:srgbClr val="000000"/>
              </a:solidFill>
              <a:latin typeface="ＭＳ Ｐゴシック" charset="-128"/>
              <a:ea typeface="ＭＳ Ｐゴシック" charset="-128"/>
            </a:endParaRPr>
          </a:p>
        </p:txBody>
      </p:sp>
      <p:sp>
        <p:nvSpPr>
          <p:cNvPr id="22531" name="Rectangle 3"/>
          <p:cNvSpPr>
            <a:spLocks noGrp="1" noChangeArrowheads="1"/>
          </p:cNvSpPr>
          <p:nvPr>
            <p:ph idx="1"/>
          </p:nvPr>
        </p:nvSpPr>
        <p:spPr>
          <a:xfrm>
            <a:off x="142845" y="1142985"/>
            <a:ext cx="9001156" cy="5715016"/>
          </a:xfrm>
        </p:spPr>
        <p:txBody>
          <a:bodyPr/>
          <a:lstStyle/>
          <a:p>
            <a:pPr marL="533400" indent="-533400" eaLnBrk="1" hangingPunct="1">
              <a:buFont typeface="Wingdings" pitchFamily="2" charset="2"/>
              <a:buNone/>
            </a:pPr>
            <a:r>
              <a:rPr lang="en-US" altLang="ja-JP" sz="2000" dirty="0" smtClean="0">
                <a:solidFill>
                  <a:schemeClr val="hlink"/>
                </a:solidFill>
                <a:latin typeface="Arial" pitchFamily="34" charset="0"/>
                <a:ea typeface="ＤＨＰ平成ゴシックW5" pitchFamily="2" charset="-128"/>
                <a:cs typeface="Arial" pitchFamily="34" charset="0"/>
              </a:rPr>
              <a:t> Assets</a:t>
            </a:r>
            <a:r>
              <a:rPr lang="ja-JP" altLang="en-US" sz="2000" dirty="0" smtClean="0">
                <a:solidFill>
                  <a:srgbClr val="000000"/>
                </a:solidFill>
                <a:latin typeface="Arial" pitchFamily="34" charset="0"/>
                <a:ea typeface="ＤＨＰ平成ゴシックW5" pitchFamily="2" charset="-128"/>
                <a:cs typeface="Arial" pitchFamily="34" charset="0"/>
              </a:rPr>
              <a:t>＝</a:t>
            </a:r>
            <a:r>
              <a:rPr lang="en-US" altLang="ja-JP" sz="2000" dirty="0" smtClean="0">
                <a:solidFill>
                  <a:srgbClr val="000000"/>
                </a:solidFill>
                <a:latin typeface="Arial" pitchFamily="34" charset="0"/>
                <a:ea typeface="ＤＨＰ平成ゴシックW5" pitchFamily="2" charset="-128"/>
                <a:cs typeface="Arial" pitchFamily="34" charset="0"/>
              </a:rPr>
              <a:t>Tangible and/or intangible properties that have economic value</a:t>
            </a:r>
            <a:endParaRPr lang="ja-JP" altLang="ja-JP" sz="2000" dirty="0" smtClean="0">
              <a:latin typeface="Arial" pitchFamily="34" charset="0"/>
              <a:ea typeface="ＤＨＰ平成ゴシックW5" pitchFamily="2" charset="-128"/>
              <a:cs typeface="Arial" pitchFamily="34" charset="0"/>
            </a:endParaRPr>
          </a:p>
          <a:p>
            <a:pPr marL="533400" indent="-533400" eaLnBrk="1" hangingPunct="1">
              <a:buFont typeface="Wingdings" pitchFamily="2" charset="2"/>
              <a:buNone/>
            </a:pPr>
            <a:r>
              <a:rPr lang="ja-JP" altLang="en-US" sz="2000" dirty="0" smtClean="0">
                <a:solidFill>
                  <a:srgbClr val="000000"/>
                </a:solidFill>
                <a:latin typeface="Arial" pitchFamily="34" charset="0"/>
                <a:ea typeface="ＤＨＰ平成ゴシックW5" pitchFamily="2" charset="-128"/>
                <a:cs typeface="Arial" pitchFamily="34" charset="0"/>
              </a:rPr>
              <a:t>　</a:t>
            </a:r>
            <a:r>
              <a:rPr lang="ja-JP" sz="2000" dirty="0" smtClean="0">
                <a:solidFill>
                  <a:schemeClr val="hlink"/>
                </a:solidFill>
                <a:latin typeface="+mn-ea"/>
                <a:cs typeface="Arial" pitchFamily="34" charset="0"/>
              </a:rPr>
              <a:t>資産</a:t>
            </a:r>
            <a:r>
              <a:rPr lang="ja-JP" sz="2000" dirty="0" smtClean="0">
                <a:solidFill>
                  <a:srgbClr val="000000"/>
                </a:solidFill>
                <a:latin typeface="+mn-ea"/>
                <a:cs typeface="Arial" pitchFamily="34" charset="0"/>
              </a:rPr>
              <a:t>＝経済的価値を持つ有形無形の財産</a:t>
            </a:r>
            <a:endParaRPr lang="en-US" altLang="ja-JP" sz="2000" dirty="0" smtClean="0">
              <a:solidFill>
                <a:srgbClr val="000000"/>
              </a:solidFill>
              <a:latin typeface="+mn-ea"/>
              <a:cs typeface="Arial" pitchFamily="34" charset="0"/>
            </a:endParaRPr>
          </a:p>
          <a:p>
            <a:pPr marL="533400" indent="-533400" eaLnBrk="1" hangingPunct="1">
              <a:buFont typeface="Wingdings" pitchFamily="2" charset="2"/>
              <a:buNone/>
            </a:pPr>
            <a:r>
              <a:rPr lang="en-US" altLang="ja-JP" sz="2000" dirty="0" smtClean="0">
                <a:solidFill>
                  <a:schemeClr val="hlink"/>
                </a:solidFill>
                <a:latin typeface="Arial" pitchFamily="34" charset="0"/>
                <a:ea typeface="ＤＨＰ平成ゴシックW5" pitchFamily="2" charset="-128"/>
                <a:cs typeface="Arial" pitchFamily="34" charset="0"/>
              </a:rPr>
              <a:t> Tangible fixed assets</a:t>
            </a:r>
            <a:r>
              <a:rPr lang="ja-JP" altLang="en-US" sz="2000" dirty="0" smtClean="0">
                <a:solidFill>
                  <a:srgbClr val="000000"/>
                </a:solidFill>
                <a:latin typeface="Arial" pitchFamily="34" charset="0"/>
                <a:ea typeface="ＤＨＰ平成ゴシックW5" pitchFamily="2" charset="-128"/>
                <a:cs typeface="Arial" pitchFamily="34" charset="0"/>
              </a:rPr>
              <a:t>＝</a:t>
            </a:r>
            <a:r>
              <a:rPr lang="en-US" altLang="ja-JP" sz="2000" dirty="0" smtClean="0">
                <a:solidFill>
                  <a:srgbClr val="000000"/>
                </a:solidFill>
                <a:latin typeface="Arial" pitchFamily="34" charset="0"/>
                <a:ea typeface="ＤＨＰ平成ゴシックW5" pitchFamily="2" charset="-128"/>
                <a:cs typeface="Arial" pitchFamily="34" charset="0"/>
              </a:rPr>
              <a:t>Tangible physical property such as plant, machinery and other real capital </a:t>
            </a:r>
            <a:endParaRPr lang="ja-JP" altLang="ja-JP" sz="2000" dirty="0" smtClean="0">
              <a:latin typeface="Arial" pitchFamily="34" charset="0"/>
              <a:ea typeface="ＤＨＰ平成ゴシックW5" pitchFamily="2" charset="-128"/>
              <a:cs typeface="Arial" pitchFamily="34" charset="0"/>
            </a:endParaRPr>
          </a:p>
          <a:p>
            <a:pPr marL="533400" indent="-533400" eaLnBrk="1" hangingPunct="1">
              <a:buFont typeface="Wingdings" pitchFamily="2" charset="2"/>
              <a:buNone/>
            </a:pPr>
            <a:r>
              <a:rPr lang="ja-JP" altLang="en-US" sz="2000" dirty="0" smtClean="0">
                <a:solidFill>
                  <a:srgbClr val="000000"/>
                </a:solidFill>
                <a:latin typeface="Arial" pitchFamily="34" charset="0"/>
                <a:ea typeface="ＤＨＰ平成ゴシックW5" pitchFamily="2" charset="-128"/>
                <a:cs typeface="Arial" pitchFamily="34" charset="0"/>
              </a:rPr>
              <a:t>　</a:t>
            </a:r>
            <a:r>
              <a:rPr lang="ja-JP" sz="2000" dirty="0" smtClean="0">
                <a:solidFill>
                  <a:schemeClr val="hlink"/>
                </a:solidFill>
                <a:latin typeface="+mn-ea"/>
                <a:cs typeface="Arial" pitchFamily="34" charset="0"/>
              </a:rPr>
              <a:t>有形固定資産</a:t>
            </a:r>
            <a:r>
              <a:rPr lang="ja-JP" sz="2000" dirty="0" smtClean="0">
                <a:solidFill>
                  <a:srgbClr val="000000"/>
                </a:solidFill>
                <a:latin typeface="+mn-ea"/>
                <a:cs typeface="Arial" pitchFamily="34" charset="0"/>
              </a:rPr>
              <a:t>＝工場や機械などの資本は有形の物的財産</a:t>
            </a:r>
            <a:endParaRPr lang="en-US" altLang="ja-JP" sz="2000" dirty="0" smtClean="0">
              <a:solidFill>
                <a:srgbClr val="000000"/>
              </a:solidFill>
              <a:latin typeface="+mn-ea"/>
              <a:cs typeface="Arial" pitchFamily="34" charset="0"/>
            </a:endParaRPr>
          </a:p>
          <a:p>
            <a:pPr marL="533400" indent="-533400" eaLnBrk="1" hangingPunct="1">
              <a:buFont typeface="Wingdings" pitchFamily="2" charset="2"/>
              <a:buNone/>
            </a:pPr>
            <a:r>
              <a:rPr lang="en-US" altLang="ja-JP" sz="2000" dirty="0" smtClean="0">
                <a:solidFill>
                  <a:schemeClr val="hlink"/>
                </a:solidFill>
                <a:latin typeface="Arial" pitchFamily="34" charset="0"/>
                <a:ea typeface="ＤＨＰ平成ゴシックW5" pitchFamily="2" charset="-128"/>
                <a:cs typeface="Arial" pitchFamily="34" charset="0"/>
              </a:rPr>
              <a:t> Intangible assets</a:t>
            </a:r>
            <a:r>
              <a:rPr lang="ja-JP" altLang="en-US" sz="2000" dirty="0" smtClean="0">
                <a:solidFill>
                  <a:srgbClr val="000000"/>
                </a:solidFill>
                <a:latin typeface="Arial" pitchFamily="34" charset="0"/>
                <a:ea typeface="ＤＨＰ平成ゴシックW5" pitchFamily="2" charset="-128"/>
                <a:cs typeface="Arial" pitchFamily="34" charset="0"/>
              </a:rPr>
              <a:t>＝</a:t>
            </a:r>
            <a:r>
              <a:rPr lang="en-US" altLang="ja-JP" sz="2000" dirty="0" smtClean="0">
                <a:solidFill>
                  <a:srgbClr val="000000"/>
                </a:solidFill>
                <a:latin typeface="Arial" pitchFamily="34" charset="0"/>
                <a:ea typeface="ＤＨＰ平成ゴシックW5" pitchFamily="2" charset="-128"/>
                <a:cs typeface="Arial" pitchFamily="34" charset="0"/>
              </a:rPr>
              <a:t>Intangible property such as reputation and brand</a:t>
            </a:r>
            <a:endParaRPr lang="ja-JP" altLang="ja-JP" sz="2000" dirty="0" smtClean="0">
              <a:latin typeface="Arial" pitchFamily="34" charset="0"/>
              <a:ea typeface="ＤＨＰ平成ゴシックW5" pitchFamily="2" charset="-128"/>
              <a:cs typeface="Arial" pitchFamily="34" charset="0"/>
            </a:endParaRPr>
          </a:p>
          <a:p>
            <a:pPr marL="533400" indent="-533400" eaLnBrk="1" hangingPunct="1">
              <a:buFont typeface="Wingdings" pitchFamily="2" charset="2"/>
              <a:buNone/>
            </a:pPr>
            <a:r>
              <a:rPr lang="ja-JP" altLang="en-US" sz="2000" dirty="0" smtClean="0">
                <a:solidFill>
                  <a:srgbClr val="000000"/>
                </a:solidFill>
                <a:latin typeface="+mn-ea"/>
                <a:cs typeface="Arial" pitchFamily="34" charset="0"/>
              </a:rPr>
              <a:t>　</a:t>
            </a:r>
            <a:r>
              <a:rPr lang="ja-JP" sz="2000" dirty="0" smtClean="0">
                <a:solidFill>
                  <a:schemeClr val="hlink"/>
                </a:solidFill>
                <a:latin typeface="+mn-ea"/>
                <a:cs typeface="Arial" pitchFamily="34" charset="0"/>
              </a:rPr>
              <a:t>無形資産</a:t>
            </a:r>
            <a:r>
              <a:rPr lang="ja-JP" sz="2000" dirty="0" smtClean="0">
                <a:solidFill>
                  <a:srgbClr val="000000"/>
                </a:solidFill>
                <a:latin typeface="+mn-ea"/>
                <a:cs typeface="Arial" pitchFamily="34" charset="0"/>
              </a:rPr>
              <a:t>＝暖簾やブランドなどのように無形の価値を持つ資産</a:t>
            </a:r>
            <a:endParaRPr lang="en-US" altLang="ja-JP" sz="2000" dirty="0" smtClean="0">
              <a:latin typeface="+mn-ea"/>
              <a:cs typeface="Arial" pitchFamily="34" charset="0"/>
            </a:endParaRPr>
          </a:p>
          <a:p>
            <a:pPr marL="533400" indent="-533400" eaLnBrk="1" hangingPunct="1">
              <a:buFont typeface="Wingdings" pitchFamily="2" charset="2"/>
              <a:buNone/>
            </a:pPr>
            <a:r>
              <a:rPr lang="en-US" altLang="ja-JP" sz="2000" dirty="0" smtClean="0">
                <a:solidFill>
                  <a:schemeClr val="hlink"/>
                </a:solidFill>
                <a:latin typeface="Arial" pitchFamily="34" charset="0"/>
                <a:ea typeface="ＤＨＰ平成ゴシックW5" pitchFamily="2" charset="-128"/>
                <a:cs typeface="Arial" pitchFamily="34" charset="0"/>
              </a:rPr>
              <a:t> Financial Assets</a:t>
            </a:r>
            <a:r>
              <a:rPr lang="ja-JP" altLang="en-US" sz="2000" dirty="0" smtClean="0">
                <a:solidFill>
                  <a:srgbClr val="000000"/>
                </a:solidFill>
                <a:latin typeface="Arial" pitchFamily="34" charset="0"/>
                <a:ea typeface="ＤＨＰ平成ゴシックW5" pitchFamily="2" charset="-128"/>
                <a:cs typeface="Arial" pitchFamily="34" charset="0"/>
              </a:rPr>
              <a:t>＝</a:t>
            </a:r>
            <a:r>
              <a:rPr lang="en-US" altLang="ja-JP" sz="2000" dirty="0" smtClean="0">
                <a:solidFill>
                  <a:srgbClr val="000000"/>
                </a:solidFill>
                <a:latin typeface="Arial" pitchFamily="34" charset="0"/>
                <a:ea typeface="ＤＨＰ平成ゴシックW5" pitchFamily="2" charset="-128"/>
                <a:cs typeface="Arial" pitchFamily="34" charset="0"/>
              </a:rPr>
              <a:t>Claims owed by a lender or certificates that state these claim conditions</a:t>
            </a:r>
          </a:p>
          <a:p>
            <a:pPr marL="533400" indent="-533400" eaLnBrk="1" hangingPunct="1">
              <a:buFont typeface="Wingdings" pitchFamily="2" charset="2"/>
              <a:buNone/>
            </a:pPr>
            <a:r>
              <a:rPr lang="ja-JP" altLang="en-US" sz="2000" dirty="0" smtClean="0">
                <a:solidFill>
                  <a:srgbClr val="000000"/>
                </a:solidFill>
                <a:latin typeface="Arial" pitchFamily="34" charset="0"/>
                <a:ea typeface="ＤＨＰ平成ゴシックW5" pitchFamily="2" charset="-128"/>
                <a:cs typeface="Arial" pitchFamily="34" charset="0"/>
              </a:rPr>
              <a:t>　</a:t>
            </a:r>
            <a:r>
              <a:rPr lang="ja-JP" sz="2000" dirty="0" smtClean="0">
                <a:solidFill>
                  <a:schemeClr val="hlink"/>
                </a:solidFill>
                <a:latin typeface="+mn-ea"/>
                <a:cs typeface="Arial" pitchFamily="34" charset="0"/>
              </a:rPr>
              <a:t>金融資産</a:t>
            </a:r>
            <a:r>
              <a:rPr lang="ja-JP" sz="2000" dirty="0" smtClean="0">
                <a:solidFill>
                  <a:srgbClr val="000000"/>
                </a:solidFill>
                <a:latin typeface="+mn-ea"/>
                <a:cs typeface="Arial" pitchFamily="34" charset="0"/>
              </a:rPr>
              <a:t>＝貸し手が保有する債権またはそれを証書で明記した債券</a:t>
            </a:r>
            <a:endParaRPr lang="en-US" altLang="ja-JP" sz="2000" dirty="0" smtClean="0">
              <a:solidFill>
                <a:srgbClr val="000000"/>
              </a:solidFill>
              <a:latin typeface="+mn-ea"/>
              <a:cs typeface="Arial" pitchFamily="34" charset="0"/>
            </a:endParaRPr>
          </a:p>
          <a:p>
            <a:pPr marL="533400" indent="-533400" eaLnBrk="1" hangingPunct="1">
              <a:buFont typeface="Wingdings" pitchFamily="2" charset="2"/>
              <a:buNone/>
            </a:pPr>
            <a:r>
              <a:rPr lang="en-US" altLang="ja-JP" sz="2000" dirty="0" smtClean="0">
                <a:solidFill>
                  <a:schemeClr val="hlink"/>
                </a:solidFill>
                <a:latin typeface="Arial" pitchFamily="34" charset="0"/>
                <a:ea typeface="ＤＨＰ平成ゴシックW5" pitchFamily="2" charset="-128"/>
                <a:cs typeface="Arial" pitchFamily="34" charset="0"/>
              </a:rPr>
              <a:t> Financial liabilities</a:t>
            </a:r>
            <a:r>
              <a:rPr lang="ja-JP" altLang="en-US" sz="2000" dirty="0" smtClean="0">
                <a:solidFill>
                  <a:schemeClr val="hlink"/>
                </a:solidFill>
                <a:latin typeface="Arial" pitchFamily="34" charset="0"/>
                <a:ea typeface="ＤＨＰ平成ゴシックW5" pitchFamily="2" charset="-128"/>
                <a:cs typeface="Arial" pitchFamily="34" charset="0"/>
              </a:rPr>
              <a:t>＝</a:t>
            </a:r>
            <a:r>
              <a:rPr lang="en-US" altLang="ja-JP" sz="2000" dirty="0" smtClean="0">
                <a:solidFill>
                  <a:schemeClr val="hlink"/>
                </a:solidFill>
                <a:latin typeface="Arial" pitchFamily="34" charset="0"/>
                <a:ea typeface="ＤＨＰ平成ゴシックW5" pitchFamily="2" charset="-128"/>
                <a:cs typeface="Arial" pitchFamily="34" charset="0"/>
              </a:rPr>
              <a:t>Repayment obligations or liabilities held by a borrower</a:t>
            </a:r>
            <a:endParaRPr lang="ja-JP" altLang="ja-JP" sz="2000" dirty="0" smtClean="0">
              <a:latin typeface="Arial" pitchFamily="34" charset="0"/>
              <a:ea typeface="ＤＨＰ平成ゴシックW5" pitchFamily="2" charset="-128"/>
              <a:cs typeface="Arial" pitchFamily="34" charset="0"/>
            </a:endParaRPr>
          </a:p>
          <a:p>
            <a:pPr marL="533400" indent="-533400" eaLnBrk="1" hangingPunct="1">
              <a:buFont typeface="Wingdings" pitchFamily="2" charset="2"/>
              <a:buNone/>
            </a:pPr>
            <a:r>
              <a:rPr lang="ja-JP" altLang="en-US" sz="2000" dirty="0" smtClean="0">
                <a:solidFill>
                  <a:srgbClr val="000000"/>
                </a:solidFill>
                <a:latin typeface="Arial" pitchFamily="34" charset="0"/>
                <a:ea typeface="ＤＨＰ平成ゴシックW5" pitchFamily="2" charset="-128"/>
                <a:cs typeface="Arial" pitchFamily="34" charset="0"/>
              </a:rPr>
              <a:t>　</a:t>
            </a:r>
            <a:r>
              <a:rPr lang="ja-JP" sz="2000" dirty="0" smtClean="0">
                <a:solidFill>
                  <a:schemeClr val="hlink"/>
                </a:solidFill>
                <a:latin typeface="+mn-ea"/>
                <a:cs typeface="Arial" pitchFamily="34" charset="0"/>
              </a:rPr>
              <a:t>金融負債</a:t>
            </a:r>
            <a:r>
              <a:rPr lang="ja-JP" altLang="en-US" sz="2000" dirty="0" smtClean="0">
                <a:solidFill>
                  <a:schemeClr val="hlink"/>
                </a:solidFill>
                <a:latin typeface="+mn-ea"/>
                <a:cs typeface="Arial" pitchFamily="34" charset="0"/>
              </a:rPr>
              <a:t>＝</a:t>
            </a:r>
            <a:r>
              <a:rPr lang="ja-JP" sz="2000" dirty="0" smtClean="0">
                <a:solidFill>
                  <a:srgbClr val="000000"/>
                </a:solidFill>
                <a:latin typeface="+mn-ea"/>
                <a:cs typeface="Arial" pitchFamily="34" charset="0"/>
              </a:rPr>
              <a:t>借り手が保有する返済義務または債務、</a:t>
            </a:r>
            <a:endParaRPr lang="en-US" altLang="ja-JP" sz="2000" dirty="0" smtClean="0">
              <a:solidFill>
                <a:srgbClr val="000000"/>
              </a:solidFill>
              <a:latin typeface="+mn-ea"/>
              <a:cs typeface="Arial" pitchFamily="34" charset="0"/>
            </a:endParaRPr>
          </a:p>
          <a:p>
            <a:pPr marL="533400" indent="-533400" eaLnBrk="1" hangingPunct="1">
              <a:buFont typeface="Wingdings" pitchFamily="2" charset="2"/>
              <a:buNone/>
            </a:pPr>
            <a:r>
              <a:rPr lang="en-US" altLang="ja-JP" sz="2000" dirty="0" smtClean="0">
                <a:solidFill>
                  <a:srgbClr val="000000"/>
                </a:solidFill>
                <a:latin typeface="Arial" pitchFamily="34" charset="0"/>
                <a:ea typeface="ＤＨＰ平成ゴシックW5" pitchFamily="2" charset="-128"/>
                <a:cs typeface="Arial" pitchFamily="34" charset="0"/>
              </a:rPr>
              <a:t> Financial assets and liabilities are corresponded and offset each other</a:t>
            </a:r>
          </a:p>
          <a:p>
            <a:pPr marL="533400" indent="-533400" eaLnBrk="1" hangingPunct="1">
              <a:buFont typeface="Wingdings" pitchFamily="2" charset="2"/>
              <a:buNone/>
            </a:pPr>
            <a:r>
              <a:rPr lang="ja-JP" altLang="en-US" sz="2000" dirty="0" smtClean="0">
                <a:solidFill>
                  <a:srgbClr val="000000"/>
                </a:solidFill>
                <a:latin typeface="Arial" pitchFamily="34" charset="0"/>
                <a:ea typeface="ＤＨＰ平成ゴシックW5" pitchFamily="2" charset="-128"/>
                <a:cs typeface="Arial" pitchFamily="34" charset="0"/>
              </a:rPr>
              <a:t> </a:t>
            </a:r>
            <a:r>
              <a:rPr lang="ja-JP" altLang="en-US" sz="2000" dirty="0" smtClean="0">
                <a:solidFill>
                  <a:srgbClr val="000000"/>
                </a:solidFill>
                <a:latin typeface="+mn-ea"/>
                <a:cs typeface="Arial" pitchFamily="34" charset="0"/>
              </a:rPr>
              <a:t>金融資産と金融負債は相互に</a:t>
            </a:r>
            <a:r>
              <a:rPr lang="ja-JP" sz="2000" dirty="0" smtClean="0">
                <a:solidFill>
                  <a:srgbClr val="000000"/>
                </a:solidFill>
                <a:latin typeface="+mn-ea"/>
                <a:cs typeface="Arial" pitchFamily="34" charset="0"/>
              </a:rPr>
              <a:t>相殺関係</a:t>
            </a:r>
            <a:endParaRPr lang="ja-JP" altLang="ja-JP" sz="2000" dirty="0" smtClean="0">
              <a:solidFill>
                <a:srgbClr val="000000"/>
              </a:solidFill>
              <a:latin typeface="+mn-ea"/>
              <a:cs typeface="Arial" pitchFamily="34" charset="0"/>
            </a:endParaRP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24</a:t>
            </a:fld>
            <a:endParaRPr lang="en-US" altLang="ja-JP"/>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85720" y="214291"/>
            <a:ext cx="8748743" cy="785818"/>
          </a:xfrm>
        </p:spPr>
        <p:txBody>
          <a:bodyPr>
            <a:normAutofit/>
          </a:bodyPr>
          <a:lstStyle/>
          <a:p>
            <a:pPr eaLnBrk="1" hangingPunct="1"/>
            <a:r>
              <a:rPr lang="en-US" altLang="ja-JP" sz="2800" dirty="0" smtClean="0">
                <a:solidFill>
                  <a:srgbClr val="000000"/>
                </a:solidFill>
                <a:latin typeface="ＭＳ Ｐゴシック" charset="-128"/>
                <a:ea typeface="ＭＳ Ｐゴシック" charset="-128"/>
              </a:rPr>
              <a:t>18</a:t>
            </a:r>
            <a:r>
              <a:rPr lang="ja-JP" sz="2800" dirty="0" err="1" smtClean="0">
                <a:solidFill>
                  <a:srgbClr val="000000"/>
                </a:solidFill>
                <a:latin typeface="ＭＳ Ｐゴシック" charset="-128"/>
                <a:ea typeface="ＭＳ Ｐゴシック" charset="-128"/>
              </a:rPr>
              <a:t>．</a:t>
            </a:r>
            <a:r>
              <a:rPr lang="en-US" altLang="ja-JP" sz="2800" dirty="0" smtClean="0">
                <a:solidFill>
                  <a:srgbClr val="000000"/>
                </a:solidFill>
                <a:latin typeface="ＭＳ Ｐゴシック" charset="-128"/>
                <a:ea typeface="ＭＳ Ｐゴシック" charset="-128"/>
              </a:rPr>
              <a:t>Liquidity of Assets     </a:t>
            </a:r>
            <a:r>
              <a:rPr lang="ja-JP" sz="2800" dirty="0" smtClean="0">
                <a:solidFill>
                  <a:srgbClr val="000000"/>
                </a:solidFill>
                <a:latin typeface="ＭＳ Ｐゴシック" charset="-128"/>
                <a:ea typeface="ＭＳ Ｐゴシック" charset="-128"/>
              </a:rPr>
              <a:t>資産の流動性</a:t>
            </a:r>
            <a:endParaRPr lang="ja-JP" altLang="en-US" sz="2800" dirty="0" smtClean="0">
              <a:solidFill>
                <a:srgbClr val="000000"/>
              </a:solidFill>
              <a:latin typeface="ＭＳ Ｐゴシック" charset="-128"/>
              <a:ea typeface="ＭＳ Ｐゴシック" charset="-128"/>
            </a:endParaRPr>
          </a:p>
        </p:txBody>
      </p:sp>
      <p:sp>
        <p:nvSpPr>
          <p:cNvPr id="23555" name="Rectangle 3"/>
          <p:cNvSpPr>
            <a:spLocks noGrp="1" noChangeArrowheads="1"/>
          </p:cNvSpPr>
          <p:nvPr>
            <p:ph idx="1"/>
          </p:nvPr>
        </p:nvSpPr>
        <p:spPr>
          <a:xfrm>
            <a:off x="214283" y="1142984"/>
            <a:ext cx="8929718" cy="4953016"/>
          </a:xfrm>
        </p:spPr>
        <p:txBody>
          <a:bodyPr/>
          <a:lstStyle/>
          <a:p>
            <a:pPr marL="533400" indent="-533400" eaLnBrk="1" hangingPunct="1">
              <a:buFont typeface="Wingdings" pitchFamily="2" charset="2"/>
              <a:buNone/>
            </a:pPr>
            <a:r>
              <a:rPr lang="en-US" altLang="ja-JP" sz="2400" b="1" smtClean="0">
                <a:solidFill>
                  <a:schemeClr val="hlink"/>
                </a:solidFill>
                <a:latin typeface="ＭＳ Ｐゴシック" charset="-128"/>
                <a:ea typeface="ＭＳ Ｐゴシック" charset="-128"/>
              </a:rPr>
              <a:t> Liquidity</a:t>
            </a:r>
            <a:r>
              <a:rPr lang="ja-JP" altLang="en-US" sz="2400" smtClean="0">
                <a:solidFill>
                  <a:srgbClr val="000000"/>
                </a:solidFill>
                <a:latin typeface="ＭＳ Ｐゴシック" charset="-128"/>
                <a:ea typeface="ＭＳ Ｐゴシック" charset="-128"/>
              </a:rPr>
              <a:t>＝</a:t>
            </a:r>
            <a:r>
              <a:rPr lang="en-US" altLang="ja-JP" sz="2400" smtClean="0">
                <a:solidFill>
                  <a:srgbClr val="000000"/>
                </a:solidFill>
                <a:latin typeface="ＭＳ Ｐゴシック" charset="-128"/>
                <a:ea typeface="ＭＳ Ｐゴシック" charset="-128"/>
              </a:rPr>
              <a:t>a nature of goods that can be exchanged for any goods, at anytime and anywhere</a:t>
            </a:r>
            <a:endParaRPr lang="ja-JP" altLang="ja-JP" sz="2400" smtClean="0">
              <a:latin typeface="ＭＳ Ｐゴシック" charset="-128"/>
              <a:ea typeface="ＭＳ Ｐゴシック" charset="-128"/>
            </a:endParaRPr>
          </a:p>
          <a:p>
            <a:pPr marL="533400" indent="-533400" eaLnBrk="1" hangingPunct="1">
              <a:buFont typeface="Wingdings" pitchFamily="2" charset="2"/>
              <a:buNone/>
            </a:pPr>
            <a:r>
              <a:rPr lang="ja-JP" sz="2400" smtClean="0">
                <a:solidFill>
                  <a:srgbClr val="000000"/>
                </a:solidFill>
                <a:latin typeface="ＭＳ Ｐゴシック" charset="-128"/>
                <a:ea typeface="ＭＳ Ｐゴシック" charset="-128"/>
              </a:rPr>
              <a:t>　</a:t>
            </a:r>
            <a:r>
              <a:rPr lang="ja-JP" sz="2400" b="1" smtClean="0">
                <a:solidFill>
                  <a:schemeClr val="hlink"/>
                </a:solidFill>
                <a:latin typeface="ＭＳ Ｐゴシック" charset="-128"/>
                <a:ea typeface="ＭＳ Ｐゴシック" charset="-128"/>
              </a:rPr>
              <a:t>流動性</a:t>
            </a:r>
            <a:r>
              <a:rPr lang="ja-JP" sz="2400" smtClean="0">
                <a:solidFill>
                  <a:srgbClr val="000000"/>
                </a:solidFill>
                <a:latin typeface="ＭＳ Ｐゴシック" charset="-128"/>
                <a:ea typeface="ＭＳ Ｐゴシック" charset="-128"/>
              </a:rPr>
              <a:t>＝何時でも何処でも何とでも交換できるという財の性質</a:t>
            </a:r>
            <a:endParaRPr lang="en-US" altLang="ja-JP" sz="2400" smtClean="0">
              <a:solidFill>
                <a:srgbClr val="000000"/>
              </a:solidFill>
              <a:latin typeface="ＭＳ Ｐゴシック" charset="-128"/>
              <a:ea typeface="ＭＳ Ｐゴシック" charset="-128"/>
            </a:endParaRPr>
          </a:p>
          <a:p>
            <a:pPr marL="533400" indent="-533400" eaLnBrk="1" hangingPunct="1">
              <a:buFont typeface="Wingdings" pitchFamily="2" charset="2"/>
              <a:buNone/>
            </a:pPr>
            <a:r>
              <a:rPr lang="en-US" altLang="ja-JP" sz="2400" smtClean="0">
                <a:solidFill>
                  <a:srgbClr val="000000"/>
                </a:solidFill>
                <a:latin typeface="ＭＳ Ｐゴシック" charset="-128"/>
                <a:ea typeface="ＭＳ Ｐゴシック" charset="-128"/>
              </a:rPr>
              <a:t> perfect liquidity = money</a:t>
            </a:r>
            <a:endParaRPr lang="ja-JP" altLang="ja-JP" sz="2400" smtClean="0">
              <a:latin typeface="ＭＳ Ｐゴシック" charset="-128"/>
              <a:ea typeface="ＭＳ Ｐゴシック" charset="-128"/>
            </a:endParaRPr>
          </a:p>
          <a:p>
            <a:pPr marL="533400" indent="-533400" eaLnBrk="1" hangingPunct="1">
              <a:buFont typeface="Wingdings" pitchFamily="2" charset="2"/>
              <a:buNone/>
            </a:pPr>
            <a:r>
              <a:rPr lang="ja-JP" sz="2400" smtClean="0">
                <a:solidFill>
                  <a:srgbClr val="000000"/>
                </a:solidFill>
                <a:latin typeface="ＭＳ Ｐゴシック" charset="-128"/>
                <a:ea typeface="ＭＳ Ｐゴシック" charset="-128"/>
              </a:rPr>
              <a:t>　完全流動性＝貨幣</a:t>
            </a:r>
            <a:endParaRPr lang="en-US" altLang="ja-JP" sz="2400" smtClean="0">
              <a:solidFill>
                <a:srgbClr val="000000"/>
              </a:solidFill>
              <a:latin typeface="ＭＳ Ｐゴシック" charset="-128"/>
              <a:ea typeface="ＭＳ Ｐゴシック" charset="-128"/>
            </a:endParaRPr>
          </a:p>
          <a:p>
            <a:pPr marL="533400" indent="-533400" eaLnBrk="1" hangingPunct="1">
              <a:buFont typeface="Wingdings" pitchFamily="2" charset="2"/>
              <a:buNone/>
            </a:pPr>
            <a:r>
              <a:rPr lang="en-US" altLang="ja-JP" sz="2400" smtClean="0">
                <a:solidFill>
                  <a:srgbClr val="000000"/>
                </a:solidFill>
                <a:latin typeface="ＭＳ Ｐゴシック" charset="-128"/>
                <a:ea typeface="ＭＳ Ｐゴシック" charset="-128"/>
              </a:rPr>
              <a:t> An asset has higher liquidity, as it has a higher convertibility for money or higher liquidity. </a:t>
            </a:r>
            <a:endParaRPr lang="ja-JP" altLang="ja-JP" sz="2400" smtClean="0">
              <a:latin typeface="ＭＳ Ｐゴシック" charset="-128"/>
              <a:ea typeface="ＭＳ Ｐゴシック" charset="-128"/>
            </a:endParaRPr>
          </a:p>
          <a:p>
            <a:pPr marL="533400" indent="-533400" eaLnBrk="1" hangingPunct="1">
              <a:buFont typeface="Wingdings" pitchFamily="2" charset="2"/>
              <a:buNone/>
            </a:pPr>
            <a:r>
              <a:rPr lang="ja-JP" sz="2400" smtClean="0">
                <a:solidFill>
                  <a:srgbClr val="000000"/>
                </a:solidFill>
                <a:latin typeface="ＭＳ Ｐゴシック" charset="-128"/>
                <a:ea typeface="ＭＳ Ｐゴシック" charset="-128"/>
              </a:rPr>
              <a:t>　貨幣との交換可能性または</a:t>
            </a:r>
            <a:r>
              <a:rPr lang="ja-JP" sz="2400" b="1" smtClean="0">
                <a:solidFill>
                  <a:schemeClr val="hlink"/>
                </a:solidFill>
                <a:latin typeface="ＭＳ Ｐゴシック" charset="-128"/>
                <a:ea typeface="ＭＳ Ｐゴシック" charset="-128"/>
              </a:rPr>
              <a:t>換金性</a:t>
            </a:r>
            <a:r>
              <a:rPr lang="ja-JP" sz="2400" smtClean="0">
                <a:solidFill>
                  <a:srgbClr val="000000"/>
                </a:solidFill>
                <a:latin typeface="ＭＳ Ｐゴシック" charset="-128"/>
                <a:ea typeface="ＭＳ Ｐゴシック" charset="-128"/>
              </a:rPr>
              <a:t>が高い資産ほど、高い</a:t>
            </a:r>
          </a:p>
          <a:p>
            <a:pPr marL="533400" indent="-533400" eaLnBrk="1" hangingPunct="1">
              <a:buFont typeface="Wingdings" pitchFamily="2" charset="2"/>
              <a:buNone/>
            </a:pPr>
            <a:r>
              <a:rPr lang="ja-JP" sz="2400" smtClean="0">
                <a:solidFill>
                  <a:srgbClr val="000000"/>
                </a:solidFill>
                <a:latin typeface="ＭＳ Ｐゴシック" charset="-128"/>
                <a:ea typeface="ＭＳ Ｐゴシック" charset="-128"/>
              </a:rPr>
              <a:t>  流動性をもつ</a:t>
            </a:r>
            <a:endParaRPr lang="ja-JP" altLang="ja-JP" sz="2400" smtClean="0">
              <a:solidFill>
                <a:srgbClr val="000000"/>
              </a:solidFill>
              <a:latin typeface="ＭＳ Ｐゴシック" charset="-128"/>
              <a:ea typeface="ＭＳ Ｐゴシック" charset="-128"/>
            </a:endParaRP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25</a:t>
            </a:fld>
            <a:endParaRPr lang="en-US" altLang="ja-JP"/>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142852"/>
            <a:ext cx="8686800" cy="928694"/>
          </a:xfrm>
        </p:spPr>
        <p:txBody>
          <a:bodyPr>
            <a:normAutofit fontScale="90000"/>
          </a:bodyPr>
          <a:lstStyle/>
          <a:p>
            <a:pPr eaLnBrk="1" hangingPunct="1"/>
            <a:r>
              <a:rPr lang="en-US" altLang="ja-JP" sz="2800" dirty="0" smtClean="0">
                <a:solidFill>
                  <a:srgbClr val="000000"/>
                </a:solidFill>
                <a:latin typeface="ＭＳ Ｐゴシック" charset="-128"/>
                <a:ea typeface="ＭＳ Ｐゴシック" charset="-128"/>
              </a:rPr>
              <a:t>19</a:t>
            </a:r>
            <a:r>
              <a:rPr lang="ja-JP" sz="2800" dirty="0" err="1" smtClean="0">
                <a:solidFill>
                  <a:srgbClr val="000000"/>
                </a:solidFill>
                <a:latin typeface="ＭＳ Ｐゴシック" charset="-128"/>
                <a:ea typeface="ＭＳ Ｐゴシック" charset="-128"/>
              </a:rPr>
              <a:t>．</a:t>
            </a:r>
            <a:r>
              <a:rPr lang="en-US" altLang="ja-JP" sz="2800" dirty="0" smtClean="0">
                <a:solidFill>
                  <a:srgbClr val="000000"/>
                </a:solidFill>
                <a:latin typeface="ＭＳ Ｐゴシック" charset="-128"/>
                <a:ea typeface="ＭＳ Ｐゴシック" charset="-128"/>
              </a:rPr>
              <a:t>Industrial and Financial Circulations</a:t>
            </a:r>
            <a:br>
              <a:rPr lang="en-US" altLang="ja-JP" sz="2800" dirty="0" smtClean="0">
                <a:solidFill>
                  <a:srgbClr val="000000"/>
                </a:solidFill>
                <a:latin typeface="ＭＳ Ｐゴシック" charset="-128"/>
                <a:ea typeface="ＭＳ Ｐゴシック" charset="-128"/>
              </a:rPr>
            </a:br>
            <a:r>
              <a:rPr lang="en-US" altLang="ja-JP" sz="2800" dirty="0" smtClean="0">
                <a:solidFill>
                  <a:srgbClr val="000000"/>
                </a:solidFill>
                <a:latin typeface="ＭＳ Ｐゴシック" charset="-128"/>
                <a:ea typeface="ＭＳ Ｐゴシック" charset="-128"/>
              </a:rPr>
              <a:t>     </a:t>
            </a:r>
            <a:r>
              <a:rPr lang="ja-JP" sz="2800" dirty="0" smtClean="0">
                <a:solidFill>
                  <a:srgbClr val="000000"/>
                </a:solidFill>
                <a:latin typeface="ＭＳ Ｐゴシック" charset="-128"/>
                <a:ea typeface="ＭＳ Ｐゴシック" charset="-128"/>
              </a:rPr>
              <a:t>産業的流通と金融的流通</a:t>
            </a:r>
            <a:endParaRPr lang="ja-JP" altLang="en-US" sz="2800" dirty="0" smtClean="0">
              <a:solidFill>
                <a:srgbClr val="000000"/>
              </a:solidFill>
              <a:latin typeface="ＭＳ Ｐゴシック" charset="-128"/>
              <a:ea typeface="ＭＳ Ｐゴシック" charset="-128"/>
            </a:endParaRPr>
          </a:p>
        </p:txBody>
      </p:sp>
      <p:sp>
        <p:nvSpPr>
          <p:cNvPr id="24579" name="Rectangle 3"/>
          <p:cNvSpPr>
            <a:spLocks noGrp="1" noChangeArrowheads="1"/>
          </p:cNvSpPr>
          <p:nvPr>
            <p:ph idx="1"/>
          </p:nvPr>
        </p:nvSpPr>
        <p:spPr>
          <a:xfrm>
            <a:off x="142844" y="1142984"/>
            <a:ext cx="9001156" cy="4953016"/>
          </a:xfrm>
        </p:spPr>
        <p:txBody>
          <a:bodyPr/>
          <a:lstStyle/>
          <a:p>
            <a:pPr marL="533400" indent="-533400" eaLnBrk="1" hangingPunct="1">
              <a:buFont typeface="Wingdings" pitchFamily="2" charset="2"/>
              <a:buNone/>
            </a:pPr>
            <a:r>
              <a:rPr lang="en-US" altLang="ja-JP" sz="2400" dirty="0" smtClean="0">
                <a:solidFill>
                  <a:srgbClr val="000000"/>
                </a:solidFill>
                <a:latin typeface="Arial" pitchFamily="34" charset="0"/>
                <a:ea typeface="ＤＨＰ平成ゴシックW5" pitchFamily="2" charset="-128"/>
                <a:cs typeface="Arial" pitchFamily="34" charset="0"/>
              </a:rPr>
              <a:t> Direct exchange or barter </a:t>
            </a:r>
            <a:r>
              <a:rPr lang="ja-JP" altLang="ja-JP" sz="2400" dirty="0" smtClean="0">
                <a:solidFill>
                  <a:srgbClr val="000000"/>
                </a:solidFill>
                <a:latin typeface="Arial" pitchFamily="34" charset="0"/>
                <a:ea typeface="ＤＨＰ平成ゴシックW5" pitchFamily="2" charset="-128"/>
                <a:cs typeface="Arial" pitchFamily="34" charset="0"/>
              </a:rPr>
              <a:t>⇒ </a:t>
            </a:r>
            <a:r>
              <a:rPr lang="en-US" altLang="ja-JP" sz="2400" dirty="0" smtClean="0">
                <a:solidFill>
                  <a:srgbClr val="000000"/>
                </a:solidFill>
                <a:latin typeface="Arial" pitchFamily="34" charset="0"/>
                <a:ea typeface="ＤＨＰ平成ゴシックW5" pitchFamily="2" charset="-128"/>
                <a:cs typeface="Arial" pitchFamily="34" charset="0"/>
              </a:rPr>
              <a:t>People buy goods by goods.</a:t>
            </a:r>
            <a:r>
              <a:rPr lang="ja-JP" sz="2400" dirty="0" smtClean="0">
                <a:solidFill>
                  <a:srgbClr val="000000"/>
                </a:solidFill>
                <a:latin typeface="Arial" pitchFamily="34" charset="0"/>
                <a:ea typeface="ＤＨＰ平成ゴシックW5" pitchFamily="2" charset="-128"/>
                <a:cs typeface="Arial" pitchFamily="34" charset="0"/>
              </a:rPr>
              <a:t>　</a:t>
            </a:r>
            <a:endParaRPr lang="en-US" altLang="ja-JP" sz="2400" dirty="0" smtClean="0">
              <a:solidFill>
                <a:srgbClr val="000000"/>
              </a:solidFill>
              <a:latin typeface="Arial" pitchFamily="34" charset="0"/>
              <a:ea typeface="ＤＨＰ平成ゴシックW5" pitchFamily="2" charset="-128"/>
              <a:cs typeface="Arial" pitchFamily="34" charset="0"/>
            </a:endParaRPr>
          </a:p>
          <a:p>
            <a:pPr marL="533400" indent="-533400" eaLnBrk="1" hangingPunct="1">
              <a:buFont typeface="Wingdings" pitchFamily="2" charset="2"/>
              <a:buNone/>
            </a:pPr>
            <a:r>
              <a:rPr lang="en-US" altLang="ja-JP" sz="2400" dirty="0" smtClean="0">
                <a:solidFill>
                  <a:srgbClr val="000000"/>
                </a:solidFill>
                <a:latin typeface="Arial" pitchFamily="34" charset="0"/>
                <a:ea typeface="ＤＨＰ平成ゴシックW5" pitchFamily="2" charset="-128"/>
                <a:cs typeface="Arial" pitchFamily="34" charset="0"/>
              </a:rPr>
              <a:t> </a:t>
            </a:r>
            <a:r>
              <a:rPr lang="ja-JP" sz="2400" dirty="0" smtClean="0">
                <a:solidFill>
                  <a:srgbClr val="000000"/>
                </a:solidFill>
                <a:latin typeface="+mn-ea"/>
                <a:cs typeface="Arial" pitchFamily="34" charset="0"/>
              </a:rPr>
              <a:t>物々交換</a:t>
            </a:r>
            <a:r>
              <a:rPr lang="ja-JP" altLang="ja-JP" sz="2400" dirty="0" smtClean="0">
                <a:solidFill>
                  <a:srgbClr val="000000"/>
                </a:solidFill>
                <a:latin typeface="+mn-ea"/>
                <a:cs typeface="Arial" pitchFamily="34" charset="0"/>
              </a:rPr>
              <a:t>⇒</a:t>
            </a:r>
            <a:r>
              <a:rPr lang="ja-JP" sz="2400" dirty="0" smtClean="0">
                <a:solidFill>
                  <a:srgbClr val="000000"/>
                </a:solidFill>
                <a:latin typeface="+mn-ea"/>
                <a:cs typeface="Arial" pitchFamily="34" charset="0"/>
              </a:rPr>
              <a:t>財で財を買う</a:t>
            </a:r>
            <a:endParaRPr lang="en-US" altLang="ja-JP" sz="2400" dirty="0" smtClean="0">
              <a:solidFill>
                <a:srgbClr val="000000"/>
              </a:solidFill>
              <a:latin typeface="+mn-ea"/>
              <a:cs typeface="Arial" pitchFamily="34" charset="0"/>
            </a:endParaRPr>
          </a:p>
          <a:p>
            <a:pPr marL="533400" indent="-533400" eaLnBrk="1" hangingPunct="1">
              <a:buFont typeface="Wingdings" pitchFamily="2" charset="2"/>
              <a:buNone/>
            </a:pPr>
            <a:r>
              <a:rPr lang="en-US" altLang="ja-JP" sz="2400" dirty="0" smtClean="0">
                <a:solidFill>
                  <a:srgbClr val="000000"/>
                </a:solidFill>
                <a:latin typeface="Arial" pitchFamily="34" charset="0"/>
                <a:ea typeface="ＤＨＰ平成ゴシックW5" pitchFamily="2" charset="-128"/>
                <a:cs typeface="Arial" pitchFamily="34" charset="0"/>
              </a:rPr>
              <a:t> Indirect exchange </a:t>
            </a:r>
            <a:r>
              <a:rPr lang="ja-JP" altLang="ja-JP" sz="2400" dirty="0" smtClean="0">
                <a:solidFill>
                  <a:srgbClr val="000000"/>
                </a:solidFill>
                <a:latin typeface="Arial" pitchFamily="34" charset="0"/>
                <a:ea typeface="ＤＨＰ平成ゴシックW5" pitchFamily="2" charset="-128"/>
                <a:cs typeface="Arial" pitchFamily="34" charset="0"/>
              </a:rPr>
              <a:t>⇒</a:t>
            </a:r>
            <a:r>
              <a:rPr lang="en-US" altLang="ja-JP" sz="2400" dirty="0" smtClean="0">
                <a:solidFill>
                  <a:srgbClr val="000000"/>
                </a:solidFill>
                <a:latin typeface="Arial" pitchFamily="34" charset="0"/>
                <a:ea typeface="ＤＨＰ平成ゴシックW5" pitchFamily="2" charset="-128"/>
                <a:cs typeface="Arial" pitchFamily="34" charset="0"/>
              </a:rPr>
              <a:t> People buy goods by money and buy money by goods.</a:t>
            </a:r>
            <a:endParaRPr lang="ja-JP" altLang="ja-JP" sz="2400" dirty="0" smtClean="0">
              <a:latin typeface="Arial" pitchFamily="34" charset="0"/>
              <a:ea typeface="ＤＨＰ平成ゴシックW5" pitchFamily="2" charset="-128"/>
              <a:cs typeface="Arial" pitchFamily="34" charset="0"/>
            </a:endParaRPr>
          </a:p>
          <a:p>
            <a:pPr marL="533400" indent="-533400" eaLnBrk="1" hangingPunct="1">
              <a:buFont typeface="Wingdings" pitchFamily="2" charset="2"/>
              <a:buNone/>
            </a:pPr>
            <a:r>
              <a:rPr lang="ja-JP" sz="2400" dirty="0" smtClean="0">
                <a:solidFill>
                  <a:srgbClr val="000000"/>
                </a:solidFill>
                <a:latin typeface="+mn-ea"/>
                <a:cs typeface="Arial" pitchFamily="34" charset="0"/>
              </a:rPr>
              <a:t>　間接交換経済</a:t>
            </a:r>
            <a:r>
              <a:rPr lang="ja-JP" altLang="ja-JP" sz="2400" dirty="0" smtClean="0">
                <a:solidFill>
                  <a:srgbClr val="000000"/>
                </a:solidFill>
                <a:latin typeface="+mn-ea"/>
                <a:cs typeface="Arial" pitchFamily="34" charset="0"/>
              </a:rPr>
              <a:t>⇒</a:t>
            </a:r>
            <a:r>
              <a:rPr lang="ja-JP" sz="2400" dirty="0" smtClean="0">
                <a:solidFill>
                  <a:srgbClr val="000000"/>
                </a:solidFill>
                <a:latin typeface="+mn-ea"/>
                <a:cs typeface="Arial" pitchFamily="34" charset="0"/>
              </a:rPr>
              <a:t>貨幣で財を買い、財で貨幣を買う</a:t>
            </a:r>
            <a:endParaRPr lang="en-US" altLang="ja-JP" sz="2400" dirty="0" smtClean="0">
              <a:solidFill>
                <a:srgbClr val="000000"/>
              </a:solidFill>
              <a:latin typeface="+mn-ea"/>
              <a:cs typeface="Arial" pitchFamily="34" charset="0"/>
            </a:endParaRPr>
          </a:p>
          <a:p>
            <a:pPr marL="533400" indent="-533400" eaLnBrk="1" hangingPunct="1">
              <a:buFont typeface="Wingdings" pitchFamily="2" charset="2"/>
              <a:buNone/>
            </a:pPr>
            <a:r>
              <a:rPr lang="en-US" altLang="ja-JP" sz="2400" dirty="0" smtClean="0">
                <a:solidFill>
                  <a:srgbClr val="000000"/>
                </a:solidFill>
                <a:latin typeface="Arial" pitchFamily="34" charset="0"/>
                <a:ea typeface="ＤＨＰ平成ゴシックW5" pitchFamily="2" charset="-128"/>
                <a:cs typeface="Arial" pitchFamily="34" charset="0"/>
              </a:rPr>
              <a:t> Keynes distinguished</a:t>
            </a:r>
            <a:r>
              <a:rPr lang="en-US" altLang="ja-JP" sz="2400" dirty="0" smtClean="0">
                <a:solidFill>
                  <a:schemeClr val="hlink"/>
                </a:solidFill>
                <a:latin typeface="Arial" pitchFamily="34" charset="0"/>
                <a:ea typeface="ＤＨＰ平成ゴシックW5" pitchFamily="2" charset="-128"/>
                <a:cs typeface="Arial" pitchFamily="34" charset="0"/>
              </a:rPr>
              <a:t> industrial circulation </a:t>
            </a:r>
            <a:r>
              <a:rPr lang="en-US" altLang="ja-JP" sz="2400" dirty="0" smtClean="0">
                <a:solidFill>
                  <a:srgbClr val="000000"/>
                </a:solidFill>
                <a:latin typeface="Arial" pitchFamily="34" charset="0"/>
                <a:ea typeface="ＤＨＰ平成ゴシックW5" pitchFamily="2" charset="-128"/>
                <a:cs typeface="Arial" pitchFamily="34" charset="0"/>
              </a:rPr>
              <a:t>of money </a:t>
            </a:r>
          </a:p>
          <a:p>
            <a:pPr marL="533400" indent="-533400" eaLnBrk="1" hangingPunct="1">
              <a:buFont typeface="Wingdings" pitchFamily="2" charset="2"/>
              <a:buNone/>
            </a:pPr>
            <a:r>
              <a:rPr lang="en-US" altLang="ja-JP" sz="2400" dirty="0" smtClean="0">
                <a:solidFill>
                  <a:srgbClr val="000000"/>
                </a:solidFill>
                <a:latin typeface="Arial" pitchFamily="34" charset="0"/>
                <a:ea typeface="ＤＨＰ平成ゴシックW5" pitchFamily="2" charset="-128"/>
                <a:cs typeface="Arial" pitchFamily="34" charset="0"/>
              </a:rPr>
              <a:t>                   from </a:t>
            </a:r>
            <a:r>
              <a:rPr lang="en-US" altLang="ja-JP" sz="2400" dirty="0" smtClean="0">
                <a:solidFill>
                  <a:schemeClr val="hlink"/>
                </a:solidFill>
                <a:latin typeface="Arial" pitchFamily="34" charset="0"/>
                <a:ea typeface="ＤＨＰ平成ゴシックW5" pitchFamily="2" charset="-128"/>
                <a:cs typeface="Arial" pitchFamily="34" charset="0"/>
              </a:rPr>
              <a:t>financial  </a:t>
            </a:r>
            <a:r>
              <a:rPr lang="en-US" altLang="ja-JP" sz="2400" dirty="0" smtClean="0">
                <a:solidFill>
                  <a:srgbClr val="000000"/>
                </a:solidFill>
                <a:latin typeface="Arial" pitchFamily="34" charset="0"/>
                <a:ea typeface="ＤＨＰ平成ゴシックW5" pitchFamily="2" charset="-128"/>
                <a:cs typeface="Arial" pitchFamily="34" charset="0"/>
              </a:rPr>
              <a:t>circulation.</a:t>
            </a:r>
            <a:endParaRPr lang="ja-JP" altLang="ja-JP" sz="2400" dirty="0" smtClean="0">
              <a:latin typeface="Arial" pitchFamily="34" charset="0"/>
              <a:ea typeface="ＤＨＰ平成ゴシックW5" pitchFamily="2" charset="-128"/>
              <a:cs typeface="Arial" pitchFamily="34" charset="0"/>
            </a:endParaRPr>
          </a:p>
          <a:p>
            <a:pPr marL="533400" indent="-533400" eaLnBrk="1" hangingPunct="1">
              <a:buFont typeface="Wingdings" pitchFamily="2" charset="2"/>
              <a:buNone/>
            </a:pPr>
            <a:r>
              <a:rPr lang="ja-JP" sz="2400" dirty="0" smtClean="0">
                <a:solidFill>
                  <a:srgbClr val="000000"/>
                </a:solidFill>
                <a:latin typeface="Arial" pitchFamily="34" charset="0"/>
                <a:ea typeface="ＤＨＰ平成ゴシックW5" pitchFamily="2" charset="-128"/>
                <a:cs typeface="Arial" pitchFamily="34" charset="0"/>
              </a:rPr>
              <a:t>　</a:t>
            </a:r>
            <a:r>
              <a:rPr lang="ja-JP" sz="2400" dirty="0" smtClean="0">
                <a:solidFill>
                  <a:srgbClr val="000000"/>
                </a:solidFill>
                <a:latin typeface="+mn-ea"/>
                <a:cs typeface="Arial" pitchFamily="34" charset="0"/>
              </a:rPr>
              <a:t>ケインズ</a:t>
            </a:r>
            <a:r>
              <a:rPr lang="en-US" altLang="ja-JP" sz="2400" dirty="0" smtClean="0">
                <a:solidFill>
                  <a:srgbClr val="000000"/>
                </a:solidFill>
                <a:latin typeface="+mn-ea"/>
                <a:cs typeface="Arial" pitchFamily="34" charset="0"/>
              </a:rPr>
              <a:t>…</a:t>
            </a:r>
            <a:r>
              <a:rPr lang="ja-JP" sz="2400" dirty="0" smtClean="0">
                <a:solidFill>
                  <a:srgbClr val="000000"/>
                </a:solidFill>
                <a:latin typeface="+mn-ea"/>
                <a:cs typeface="Arial" pitchFamily="34" charset="0"/>
              </a:rPr>
              <a:t>貨幣の</a:t>
            </a:r>
            <a:r>
              <a:rPr lang="ja-JP" sz="2400" dirty="0" smtClean="0">
                <a:solidFill>
                  <a:schemeClr val="hlink"/>
                </a:solidFill>
                <a:latin typeface="+mn-ea"/>
                <a:cs typeface="Arial" pitchFamily="34" charset="0"/>
              </a:rPr>
              <a:t>産業的流通</a:t>
            </a:r>
            <a:endParaRPr lang="en-US" altLang="ja-JP" sz="2400" dirty="0" smtClean="0">
              <a:solidFill>
                <a:srgbClr val="000000"/>
              </a:solidFill>
              <a:latin typeface="+mn-ea"/>
              <a:cs typeface="Arial" pitchFamily="34" charset="0"/>
            </a:endParaRPr>
          </a:p>
          <a:p>
            <a:pPr marL="533400" indent="-533400" eaLnBrk="1" hangingPunct="1">
              <a:buFont typeface="Wingdings" pitchFamily="2" charset="2"/>
              <a:buNone/>
            </a:pPr>
            <a:r>
              <a:rPr lang="ja-JP" altLang="ja-JP" sz="2400" dirty="0" smtClean="0">
                <a:solidFill>
                  <a:srgbClr val="000000"/>
                </a:solidFill>
                <a:latin typeface="+mn-ea"/>
                <a:cs typeface="Arial" pitchFamily="34" charset="0"/>
              </a:rPr>
              <a:t>　　　　　　　　　</a:t>
            </a:r>
            <a:r>
              <a:rPr lang="ja-JP" sz="2400" dirty="0" smtClean="0">
                <a:solidFill>
                  <a:schemeClr val="hlink"/>
                </a:solidFill>
                <a:latin typeface="+mn-ea"/>
                <a:cs typeface="Arial" pitchFamily="34" charset="0"/>
              </a:rPr>
              <a:t>金融的流通</a:t>
            </a:r>
            <a:endParaRPr lang="ja-JP" altLang="ja-JP" sz="2400" dirty="0" smtClean="0">
              <a:solidFill>
                <a:srgbClr val="000000"/>
              </a:solidFill>
              <a:latin typeface="+mn-ea"/>
              <a:cs typeface="Arial" pitchFamily="34" charset="0"/>
            </a:endParaRP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26</a:t>
            </a:fld>
            <a:endParaRPr lang="en-US" altLang="ja-JP"/>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4282" y="142852"/>
            <a:ext cx="8820181" cy="857256"/>
          </a:xfrm>
        </p:spPr>
        <p:txBody>
          <a:bodyPr>
            <a:normAutofit fontScale="90000"/>
          </a:bodyPr>
          <a:lstStyle/>
          <a:p>
            <a:pPr eaLnBrk="1" hangingPunct="1"/>
            <a:r>
              <a:rPr lang="en-US" altLang="ja-JP" sz="2800" dirty="0" smtClean="0">
                <a:solidFill>
                  <a:srgbClr val="000000"/>
                </a:solidFill>
                <a:latin typeface="ＭＳ Ｐゴシック" charset="-128"/>
                <a:ea typeface="ＭＳ Ｐゴシック" charset="-128"/>
              </a:rPr>
              <a:t>20. Purposes of Money and Finance</a:t>
            </a:r>
            <a:br>
              <a:rPr lang="en-US" altLang="ja-JP" sz="2800" dirty="0" smtClean="0">
                <a:solidFill>
                  <a:srgbClr val="000000"/>
                </a:solidFill>
                <a:latin typeface="ＭＳ Ｐゴシック" charset="-128"/>
                <a:ea typeface="ＭＳ Ｐゴシック" charset="-128"/>
              </a:rPr>
            </a:br>
            <a:r>
              <a:rPr lang="en-US" altLang="ja-JP" sz="2800" dirty="0" smtClean="0">
                <a:solidFill>
                  <a:srgbClr val="000000"/>
                </a:solidFill>
                <a:latin typeface="ＭＳ Ｐゴシック" charset="-128"/>
                <a:ea typeface="ＭＳ Ｐゴシック" charset="-128"/>
              </a:rPr>
              <a:t>     </a:t>
            </a:r>
            <a:r>
              <a:rPr lang="ja-JP" sz="2800" dirty="0" smtClean="0">
                <a:solidFill>
                  <a:srgbClr val="000000"/>
                </a:solidFill>
                <a:latin typeface="ＭＳ Ｐゴシック" charset="-128"/>
                <a:ea typeface="ＭＳ Ｐゴシック" charset="-128"/>
              </a:rPr>
              <a:t>金融論の課題</a:t>
            </a:r>
            <a:endParaRPr lang="ja-JP" altLang="en-US" sz="2800" dirty="0" smtClean="0">
              <a:solidFill>
                <a:srgbClr val="000000"/>
              </a:solidFill>
              <a:latin typeface="ＭＳ Ｐゴシック" charset="-128"/>
              <a:ea typeface="ＭＳ Ｐゴシック" charset="-128"/>
            </a:endParaRPr>
          </a:p>
        </p:txBody>
      </p:sp>
      <p:sp>
        <p:nvSpPr>
          <p:cNvPr id="25603" name="Rectangle 3"/>
          <p:cNvSpPr>
            <a:spLocks noGrp="1" noChangeArrowheads="1"/>
          </p:cNvSpPr>
          <p:nvPr>
            <p:ph idx="1"/>
          </p:nvPr>
        </p:nvSpPr>
        <p:spPr>
          <a:xfrm>
            <a:off x="214282" y="1214422"/>
            <a:ext cx="8786813" cy="5643578"/>
          </a:xfrm>
        </p:spPr>
        <p:txBody>
          <a:bodyPr/>
          <a:lstStyle/>
          <a:p>
            <a:pPr marL="533400" indent="-533400" eaLnBrk="1" hangingPunct="1">
              <a:lnSpc>
                <a:spcPct val="80000"/>
              </a:lnSpc>
              <a:buFont typeface="Wingdings" pitchFamily="2" charset="2"/>
              <a:buNone/>
            </a:pPr>
            <a:r>
              <a:rPr lang="en-US" altLang="ja-JP" sz="2000" dirty="0" smtClean="0">
                <a:solidFill>
                  <a:schemeClr val="hlink"/>
                </a:solidFill>
                <a:latin typeface="Arial" pitchFamily="34" charset="0"/>
                <a:ea typeface="ＤＨＰ平成ゴシックW5" pitchFamily="2" charset="-128"/>
                <a:cs typeface="Arial" pitchFamily="34" charset="0"/>
              </a:rPr>
              <a:t>  </a:t>
            </a:r>
            <a:r>
              <a:rPr lang="en-US" altLang="ja-JP" sz="2200" dirty="0" smtClean="0">
                <a:solidFill>
                  <a:schemeClr val="hlink"/>
                </a:solidFill>
                <a:latin typeface="Arial" pitchFamily="34" charset="0"/>
                <a:ea typeface="ＤＨＰ平成ゴシックW5" pitchFamily="2" charset="-128"/>
                <a:cs typeface="Arial" pitchFamily="34" charset="0"/>
              </a:rPr>
              <a:t>Monetary theory  </a:t>
            </a:r>
            <a:r>
              <a:rPr lang="ja-JP" sz="2200" dirty="0" smtClean="0">
                <a:solidFill>
                  <a:schemeClr val="hlink"/>
                </a:solidFill>
                <a:latin typeface="+mn-ea"/>
                <a:cs typeface="Arial" pitchFamily="34" charset="0"/>
              </a:rPr>
              <a:t>金融理論</a:t>
            </a:r>
            <a:endParaRPr lang="ja-JP" altLang="ja-JP" sz="2200" dirty="0" smtClean="0">
              <a:latin typeface="+mn-ea"/>
              <a:cs typeface="Arial" pitchFamily="34" charset="0"/>
            </a:endParaRPr>
          </a:p>
          <a:p>
            <a:pPr marL="533400" indent="-533400" eaLnBrk="1" hangingPunct="1">
              <a:lnSpc>
                <a:spcPct val="80000"/>
              </a:lnSpc>
              <a:buFont typeface="Wingdings" pitchFamily="2" charset="2"/>
              <a:buNone/>
            </a:pPr>
            <a:r>
              <a:rPr lang="en-US" altLang="ja-JP" sz="2200" dirty="0" smtClean="0">
                <a:solidFill>
                  <a:srgbClr val="000000"/>
                </a:solidFill>
                <a:latin typeface="Arial" pitchFamily="34" charset="0"/>
                <a:ea typeface="ＤＨＰ平成ゴシックW5" pitchFamily="2" charset="-128"/>
                <a:cs typeface="Arial" pitchFamily="34" charset="0"/>
              </a:rPr>
              <a:t>    </a:t>
            </a:r>
            <a:r>
              <a:rPr lang="ja-JP" altLang="ja-JP" sz="2200" dirty="0" smtClean="0">
                <a:solidFill>
                  <a:srgbClr val="000000"/>
                </a:solidFill>
                <a:latin typeface="Arial" pitchFamily="34" charset="0"/>
                <a:ea typeface="ＤＨＰ平成ゴシックW5" pitchFamily="2" charset="-128"/>
                <a:cs typeface="Arial" pitchFamily="34" charset="0"/>
              </a:rPr>
              <a:t>①</a:t>
            </a:r>
            <a:r>
              <a:rPr lang="en-US" altLang="ja-JP" sz="2200" dirty="0" smtClean="0">
                <a:solidFill>
                  <a:srgbClr val="000000"/>
                </a:solidFill>
                <a:latin typeface="Arial" pitchFamily="34" charset="0"/>
                <a:ea typeface="ＤＨＰ平成ゴシックW5" pitchFamily="2" charset="-128"/>
                <a:cs typeface="Arial" pitchFamily="34" charset="0"/>
              </a:rPr>
              <a:t> to analyze the monetary economy from the viewpoint of money and to clarify the role of finance in the economy</a:t>
            </a:r>
          </a:p>
          <a:p>
            <a:pPr marL="533400" indent="-533400" eaLnBrk="1" hangingPunct="1">
              <a:lnSpc>
                <a:spcPct val="80000"/>
              </a:lnSpc>
              <a:buFont typeface="Wingdings" pitchFamily="2" charset="2"/>
              <a:buNone/>
            </a:pPr>
            <a:r>
              <a:rPr lang="en-US" altLang="ja-JP" sz="2200" dirty="0" smtClean="0">
                <a:solidFill>
                  <a:srgbClr val="000000"/>
                </a:solidFill>
                <a:latin typeface="+mn-ea"/>
                <a:cs typeface="Arial" pitchFamily="34" charset="0"/>
              </a:rPr>
              <a:t>    </a:t>
            </a:r>
            <a:r>
              <a:rPr lang="ja-JP" altLang="en-US" sz="2200" dirty="0" smtClean="0">
                <a:solidFill>
                  <a:srgbClr val="000000"/>
                </a:solidFill>
                <a:latin typeface="+mn-ea"/>
                <a:cs typeface="Arial" pitchFamily="34" charset="0"/>
              </a:rPr>
              <a:t>貨</a:t>
            </a:r>
            <a:r>
              <a:rPr lang="ja-JP" sz="2200" dirty="0" smtClean="0">
                <a:solidFill>
                  <a:srgbClr val="000000"/>
                </a:solidFill>
                <a:latin typeface="+mn-ea"/>
                <a:cs typeface="Arial" pitchFamily="34" charset="0"/>
              </a:rPr>
              <a:t>幣（カネ）の流れに沿って貨幣経済を分析し、 </a:t>
            </a:r>
          </a:p>
          <a:p>
            <a:pPr marL="533400" indent="-533400" eaLnBrk="1" hangingPunct="1">
              <a:lnSpc>
                <a:spcPct val="80000"/>
              </a:lnSpc>
              <a:buFont typeface="Wingdings" pitchFamily="2" charset="2"/>
              <a:buNone/>
            </a:pPr>
            <a:r>
              <a:rPr lang="ja-JP" sz="2200" dirty="0" smtClean="0">
                <a:solidFill>
                  <a:srgbClr val="000000"/>
                </a:solidFill>
                <a:latin typeface="+mn-ea"/>
                <a:cs typeface="Arial" pitchFamily="34" charset="0"/>
              </a:rPr>
              <a:t>　　</a:t>
            </a:r>
            <a:r>
              <a:rPr lang="ja-JP" altLang="en-US" sz="2200" dirty="0" smtClean="0">
                <a:solidFill>
                  <a:srgbClr val="000000"/>
                </a:solidFill>
                <a:latin typeface="+mn-ea"/>
                <a:cs typeface="Arial" pitchFamily="34" charset="0"/>
              </a:rPr>
              <a:t>貨幣や金融が果たす役割を明確化</a:t>
            </a:r>
            <a:endParaRPr lang="ja-JP" altLang="ja-JP" sz="2200" dirty="0" smtClean="0">
              <a:latin typeface="+mn-ea"/>
              <a:cs typeface="Arial" pitchFamily="34" charset="0"/>
            </a:endParaRPr>
          </a:p>
          <a:p>
            <a:pPr marL="533400" indent="-533400" eaLnBrk="1" hangingPunct="1">
              <a:lnSpc>
                <a:spcPct val="80000"/>
              </a:lnSpc>
              <a:buFont typeface="Wingdings" pitchFamily="2" charset="2"/>
              <a:buNone/>
            </a:pPr>
            <a:r>
              <a:rPr lang="ja-JP" sz="2200" dirty="0" smtClean="0">
                <a:solidFill>
                  <a:srgbClr val="000000"/>
                </a:solidFill>
                <a:latin typeface="Arial" pitchFamily="34" charset="0"/>
                <a:ea typeface="ＤＨＰ平成ゴシックW5" pitchFamily="2" charset="-128"/>
                <a:cs typeface="Arial" pitchFamily="34" charset="0"/>
              </a:rPr>
              <a:t>　</a:t>
            </a:r>
            <a:r>
              <a:rPr lang="ja-JP" altLang="ja-JP" sz="2200" dirty="0" smtClean="0">
                <a:solidFill>
                  <a:srgbClr val="000000"/>
                </a:solidFill>
                <a:latin typeface="Arial" pitchFamily="34" charset="0"/>
                <a:ea typeface="ＤＨＰ平成ゴシックW5" pitchFamily="2" charset="-128"/>
                <a:cs typeface="Arial" pitchFamily="34" charset="0"/>
              </a:rPr>
              <a:t>②</a:t>
            </a:r>
            <a:r>
              <a:rPr lang="en-US" altLang="ja-JP" sz="2200" dirty="0" smtClean="0">
                <a:solidFill>
                  <a:srgbClr val="000000"/>
                </a:solidFill>
                <a:latin typeface="Arial" pitchFamily="34" charset="0"/>
                <a:ea typeface="ＤＨＰ平成ゴシックW5" pitchFamily="2" charset="-128"/>
                <a:cs typeface="Arial" pitchFamily="34" charset="0"/>
              </a:rPr>
              <a:t> </a:t>
            </a:r>
            <a:r>
              <a:rPr lang="ja-JP" altLang="ja-JP" sz="2200" dirty="0" err="1" smtClean="0">
                <a:solidFill>
                  <a:srgbClr val="000000"/>
                </a:solidFill>
                <a:latin typeface="Arial" pitchFamily="34" charset="0"/>
                <a:ea typeface="ＤＨＰ平成ゴシックW5" pitchFamily="2" charset="-128"/>
                <a:cs typeface="Arial" pitchFamily="34" charset="0"/>
              </a:rPr>
              <a:t>t</a:t>
            </a:r>
            <a:r>
              <a:rPr lang="en-US" altLang="ja-JP" sz="2200" dirty="0" smtClean="0">
                <a:solidFill>
                  <a:srgbClr val="000000"/>
                </a:solidFill>
                <a:latin typeface="Arial" pitchFamily="34" charset="0"/>
                <a:ea typeface="ＤＨＰ平成ゴシックW5" pitchFamily="2" charset="-128"/>
                <a:cs typeface="Arial" pitchFamily="34" charset="0"/>
              </a:rPr>
              <a:t>o investigate how money and finance relate with and affect the real economy to each other.</a:t>
            </a:r>
          </a:p>
          <a:p>
            <a:pPr marL="533400" indent="-533400" eaLnBrk="1" hangingPunct="1">
              <a:lnSpc>
                <a:spcPct val="80000"/>
              </a:lnSpc>
              <a:buFont typeface="Wingdings" pitchFamily="2" charset="2"/>
              <a:buNone/>
            </a:pPr>
            <a:r>
              <a:rPr lang="en-US" altLang="ja-JP" sz="2200" dirty="0" smtClean="0">
                <a:solidFill>
                  <a:srgbClr val="000000"/>
                </a:solidFill>
                <a:latin typeface="+mn-ea"/>
                <a:cs typeface="Arial" pitchFamily="34" charset="0"/>
              </a:rPr>
              <a:t>   </a:t>
            </a:r>
            <a:r>
              <a:rPr lang="ja-JP" sz="2200" dirty="0" smtClean="0">
                <a:solidFill>
                  <a:srgbClr val="000000"/>
                </a:solidFill>
                <a:latin typeface="+mn-ea"/>
                <a:cs typeface="Arial" pitchFamily="34" charset="0"/>
              </a:rPr>
              <a:t>貨幣の産業的流通と財（モノ）の流れからなる実物経済との関連を解明</a:t>
            </a:r>
            <a:endParaRPr lang="en-US" altLang="ja-JP" sz="2200" dirty="0" smtClean="0">
              <a:solidFill>
                <a:srgbClr val="000000"/>
              </a:solidFill>
              <a:latin typeface="+mn-ea"/>
              <a:cs typeface="Arial" pitchFamily="34" charset="0"/>
            </a:endParaRPr>
          </a:p>
          <a:p>
            <a:pPr marL="533400" indent="-533400" eaLnBrk="1" hangingPunct="1">
              <a:lnSpc>
                <a:spcPct val="80000"/>
              </a:lnSpc>
              <a:buFont typeface="Wingdings" pitchFamily="2" charset="2"/>
              <a:buNone/>
            </a:pPr>
            <a:endParaRPr lang="ja-JP" altLang="ja-JP" sz="2200" dirty="0" smtClean="0">
              <a:latin typeface="Arial" pitchFamily="34" charset="0"/>
              <a:ea typeface="ＤＨＰ平成ゴシックW5" pitchFamily="2" charset="-128"/>
              <a:cs typeface="Arial" pitchFamily="34" charset="0"/>
            </a:endParaRPr>
          </a:p>
          <a:p>
            <a:pPr marL="533400" indent="-533400" eaLnBrk="1" hangingPunct="1">
              <a:lnSpc>
                <a:spcPct val="80000"/>
              </a:lnSpc>
              <a:buFont typeface="Wingdings" pitchFamily="2" charset="2"/>
              <a:buNone/>
            </a:pPr>
            <a:r>
              <a:rPr lang="ja-JP" sz="2200" dirty="0" smtClean="0">
                <a:solidFill>
                  <a:srgbClr val="000000"/>
                </a:solidFill>
                <a:latin typeface="Arial" pitchFamily="34" charset="0"/>
                <a:ea typeface="ＤＨＰ平成ゴシックW5" pitchFamily="2" charset="-128"/>
                <a:cs typeface="Arial" pitchFamily="34" charset="0"/>
              </a:rPr>
              <a:t>　</a:t>
            </a:r>
            <a:r>
              <a:rPr lang="en-US" altLang="ja-JP" sz="2200" dirty="0" smtClean="0">
                <a:solidFill>
                  <a:schemeClr val="hlink"/>
                </a:solidFill>
                <a:latin typeface="Arial" pitchFamily="34" charset="0"/>
                <a:ea typeface="ＤＨＰ平成ゴシックW5" pitchFamily="2" charset="-128"/>
                <a:cs typeface="Arial" pitchFamily="34" charset="0"/>
              </a:rPr>
              <a:t>Monetary policy  </a:t>
            </a:r>
            <a:r>
              <a:rPr lang="ja-JP" sz="2200" dirty="0" smtClean="0">
                <a:solidFill>
                  <a:schemeClr val="hlink"/>
                </a:solidFill>
                <a:latin typeface="+mn-ea"/>
                <a:cs typeface="Arial" pitchFamily="34" charset="0"/>
              </a:rPr>
              <a:t>金融政策</a:t>
            </a:r>
            <a:endParaRPr lang="ja-JP" altLang="ja-JP" sz="2200" dirty="0" smtClean="0">
              <a:latin typeface="+mn-ea"/>
              <a:cs typeface="Arial" pitchFamily="34" charset="0"/>
            </a:endParaRPr>
          </a:p>
          <a:p>
            <a:pPr marL="533400" indent="-533400" eaLnBrk="1" hangingPunct="1">
              <a:lnSpc>
                <a:spcPct val="80000"/>
              </a:lnSpc>
              <a:buFont typeface="Wingdings" pitchFamily="2" charset="2"/>
              <a:buNone/>
            </a:pPr>
            <a:r>
              <a:rPr lang="en-US" altLang="ja-JP" sz="2200" dirty="0" smtClean="0">
                <a:solidFill>
                  <a:srgbClr val="000000"/>
                </a:solidFill>
                <a:latin typeface="Arial" pitchFamily="34" charset="0"/>
                <a:ea typeface="ＤＨＰ平成ゴシックW5" pitchFamily="2" charset="-128"/>
                <a:cs typeface="Arial" pitchFamily="34" charset="0"/>
              </a:rPr>
              <a:t>  </a:t>
            </a:r>
            <a:r>
              <a:rPr lang="ja-JP" altLang="ja-JP" sz="2200" dirty="0" smtClean="0">
                <a:solidFill>
                  <a:srgbClr val="000000"/>
                </a:solidFill>
                <a:latin typeface="Arial" pitchFamily="34" charset="0"/>
                <a:ea typeface="ＤＨＰ平成ゴシックW5" pitchFamily="2" charset="-128"/>
                <a:cs typeface="Arial" pitchFamily="34" charset="0"/>
              </a:rPr>
              <a:t>③</a:t>
            </a:r>
            <a:r>
              <a:rPr lang="en-US" altLang="ja-JP" sz="2200" dirty="0" smtClean="0">
                <a:solidFill>
                  <a:srgbClr val="000000"/>
                </a:solidFill>
                <a:latin typeface="Arial" pitchFamily="34" charset="0"/>
                <a:ea typeface="ＤＨＰ平成ゴシックW5" pitchFamily="2" charset="-128"/>
                <a:cs typeface="Arial" pitchFamily="34" charset="0"/>
              </a:rPr>
              <a:t> to inquire how we can improve the real economy by conducting monetary policy</a:t>
            </a:r>
          </a:p>
          <a:p>
            <a:pPr marL="533400" indent="-533400" eaLnBrk="1" hangingPunct="1">
              <a:lnSpc>
                <a:spcPct val="80000"/>
              </a:lnSpc>
              <a:buFont typeface="Wingdings" pitchFamily="2" charset="2"/>
              <a:buNone/>
            </a:pPr>
            <a:r>
              <a:rPr lang="en-US" altLang="ja-JP" sz="2200" dirty="0" smtClean="0">
                <a:solidFill>
                  <a:srgbClr val="000000"/>
                </a:solidFill>
                <a:latin typeface="+mn-ea"/>
                <a:cs typeface="Arial" pitchFamily="34" charset="0"/>
              </a:rPr>
              <a:t>   </a:t>
            </a:r>
            <a:r>
              <a:rPr lang="ja-JP" sz="2200" dirty="0" smtClean="0">
                <a:solidFill>
                  <a:srgbClr val="000000"/>
                </a:solidFill>
                <a:latin typeface="+mn-ea"/>
                <a:cs typeface="Arial" pitchFamily="34" charset="0"/>
              </a:rPr>
              <a:t>貨幣や金融の政策的コントロールを通じて、実物経</a:t>
            </a:r>
          </a:p>
          <a:p>
            <a:pPr marL="533400" indent="-533400" eaLnBrk="1" hangingPunct="1">
              <a:lnSpc>
                <a:spcPct val="80000"/>
              </a:lnSpc>
              <a:buFont typeface="Wingdings" pitchFamily="2" charset="2"/>
              <a:buNone/>
            </a:pPr>
            <a:r>
              <a:rPr lang="ja-JP" sz="2200" dirty="0" smtClean="0">
                <a:solidFill>
                  <a:srgbClr val="000000"/>
                </a:solidFill>
                <a:latin typeface="+mn-ea"/>
                <a:cs typeface="Arial" pitchFamily="34" charset="0"/>
              </a:rPr>
              <a:t>　　済の成績をあげることを研究</a:t>
            </a:r>
            <a:endParaRPr lang="ja-JP" altLang="ja-JP" sz="2200" dirty="0" smtClean="0">
              <a:solidFill>
                <a:srgbClr val="000000"/>
              </a:solidFill>
              <a:latin typeface="+mn-ea"/>
              <a:cs typeface="Arial" pitchFamily="34" charset="0"/>
            </a:endParaRP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27</a:t>
            </a:fld>
            <a:endParaRPr lang="en-US" altLang="ja-JP"/>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58" y="357167"/>
            <a:ext cx="8677305" cy="642942"/>
          </a:xfrm>
        </p:spPr>
        <p:txBody>
          <a:bodyPr>
            <a:normAutofit/>
          </a:bodyPr>
          <a:lstStyle/>
          <a:p>
            <a:pPr eaLnBrk="1" hangingPunct="1"/>
            <a:r>
              <a:rPr lang="ja-JP" sz="2400" dirty="0" smtClean="0">
                <a:solidFill>
                  <a:srgbClr val="000000"/>
                </a:solidFill>
                <a:latin typeface="ＭＳ Ｐゴシック" charset="-128"/>
                <a:ea typeface="ＭＳ Ｐゴシック" charset="-128"/>
              </a:rPr>
              <a:t>１</a:t>
            </a:r>
            <a:r>
              <a:rPr lang="en-US" altLang="ja-JP" sz="2400" dirty="0" smtClean="0">
                <a:solidFill>
                  <a:srgbClr val="000000"/>
                </a:solidFill>
                <a:latin typeface="ＭＳ Ｐゴシック" charset="-128"/>
                <a:ea typeface="ＭＳ Ｐゴシック" charset="-128"/>
              </a:rPr>
              <a:t>-B</a:t>
            </a:r>
            <a:r>
              <a:rPr lang="ja-JP" sz="2400" dirty="0" err="1" smtClean="0">
                <a:solidFill>
                  <a:srgbClr val="000000"/>
                </a:solidFill>
                <a:latin typeface="ＭＳ Ｐゴシック" charset="-128"/>
                <a:ea typeface="ＭＳ Ｐゴシック" charset="-128"/>
              </a:rPr>
              <a:t>．</a:t>
            </a:r>
            <a:r>
              <a:rPr lang="en-US" altLang="ja-JP" sz="2400" dirty="0" smtClean="0">
                <a:solidFill>
                  <a:srgbClr val="000000"/>
                </a:solidFill>
                <a:latin typeface="ＭＳ Ｐゴシック" charset="-128"/>
                <a:ea typeface="ＭＳ Ｐゴシック" charset="-128"/>
              </a:rPr>
              <a:t>Development of Exchange Economy</a:t>
            </a:r>
            <a:r>
              <a:rPr lang="ja-JP" altLang="en-US" sz="2400" dirty="0" smtClean="0">
                <a:solidFill>
                  <a:srgbClr val="000000"/>
                </a:solidFill>
                <a:latin typeface="ＭＳ Ｐゴシック" charset="-128"/>
                <a:ea typeface="ＭＳ Ｐゴシック" charset="-128"/>
              </a:rPr>
              <a:t>　交換経済の発達</a:t>
            </a:r>
            <a:endParaRPr lang="ja-JP" altLang="en-US" sz="2400" dirty="0" smtClean="0">
              <a:latin typeface="ＭＳ Ｐゴシック" charset="-128"/>
              <a:ea typeface="ＭＳ Ｐゴシック" charset="-128"/>
            </a:endParaRPr>
          </a:p>
        </p:txBody>
      </p:sp>
      <p:sp>
        <p:nvSpPr>
          <p:cNvPr id="4099" name="Rectangle 3"/>
          <p:cNvSpPr>
            <a:spLocks noGrp="1" noChangeArrowheads="1"/>
          </p:cNvSpPr>
          <p:nvPr>
            <p:ph idx="1"/>
          </p:nvPr>
        </p:nvSpPr>
        <p:spPr>
          <a:xfrm>
            <a:off x="142844" y="1285860"/>
            <a:ext cx="8880506" cy="5311492"/>
          </a:xfrm>
        </p:spPr>
        <p:txBody>
          <a:bodyPr>
            <a:normAutofit lnSpcReduction="10000"/>
          </a:bodyPr>
          <a:lstStyle/>
          <a:p>
            <a:pPr eaLnBrk="1" hangingPunct="1">
              <a:lnSpc>
                <a:spcPct val="80000"/>
              </a:lnSpc>
              <a:buFontTx/>
              <a:buNone/>
            </a:pPr>
            <a:r>
              <a:rPr lang="en-US" altLang="ja-JP" sz="2200" b="1" dirty="0" smtClean="0">
                <a:solidFill>
                  <a:schemeClr val="hlink"/>
                </a:solidFill>
                <a:latin typeface="Arial" pitchFamily="34" charset="0"/>
                <a:ea typeface="ＤＨＰ平成ゴシックW5" pitchFamily="2" charset="-128"/>
                <a:cs typeface="Arial" pitchFamily="34" charset="0"/>
              </a:rPr>
              <a:t>The Birth of the Mankind</a:t>
            </a:r>
            <a:r>
              <a:rPr lang="en-US" altLang="ja-JP" sz="2200" dirty="0" smtClean="0">
                <a:solidFill>
                  <a:srgbClr val="000000"/>
                </a:solidFill>
                <a:latin typeface="Arial" pitchFamily="34" charset="0"/>
                <a:ea typeface="ＤＨＰ平成ゴシックW5" pitchFamily="2" charset="-128"/>
                <a:cs typeface="Arial" pitchFamily="34" charset="0"/>
              </a:rPr>
              <a:t> </a:t>
            </a:r>
            <a:r>
              <a:rPr lang="ja-JP" altLang="en-US" sz="2200" dirty="0" smtClean="0">
                <a:solidFill>
                  <a:srgbClr val="000000"/>
                </a:solidFill>
                <a:latin typeface="+mn-ea"/>
                <a:cs typeface="Arial" pitchFamily="34" charset="0"/>
              </a:rPr>
              <a:t>人類の誕生</a:t>
            </a:r>
            <a:endParaRPr lang="ja-JP" sz="2200" dirty="0" smtClean="0">
              <a:solidFill>
                <a:srgbClr val="000000"/>
              </a:solidFill>
              <a:latin typeface="+mn-ea"/>
              <a:cs typeface="Arial" pitchFamily="34" charset="0"/>
            </a:endParaRPr>
          </a:p>
          <a:p>
            <a:r>
              <a:rPr lang="en-US" altLang="ja-JP" sz="2400" dirty="0" smtClean="0"/>
              <a:t>A Great Rift Valley rose near the mountain Kilimanjaro in Africa 10</a:t>
            </a:r>
            <a:r>
              <a:rPr lang="ja-JP" altLang="ja-JP" sz="2400" dirty="0" smtClean="0"/>
              <a:t>～</a:t>
            </a:r>
            <a:r>
              <a:rPr lang="en-US" altLang="ja-JP" sz="2400" dirty="0" smtClean="0"/>
              <a:t>5 million years ago. The wet wind from the east ocean hit the mountain and brought rain in the east part, and there became a wet climate. Dry and hot wind came over a mountain, and deserts were made in the west part. It is called </a:t>
            </a:r>
            <a:r>
              <a:rPr lang="en-US" altLang="ja-JP" sz="2400" dirty="0" err="1" smtClean="0"/>
              <a:t>Foehn</a:t>
            </a:r>
            <a:r>
              <a:rPr lang="en-US" altLang="ja-JP" sz="2400" dirty="0" smtClean="0"/>
              <a:t> phenomenon. Because there </a:t>
            </a:r>
            <a:r>
              <a:rPr lang="en-US" altLang="ja-JP" sz="2400" smtClean="0"/>
              <a:t>were less </a:t>
            </a:r>
            <a:r>
              <a:rPr lang="en-US" altLang="ja-JP" sz="2400" dirty="0" smtClean="0"/>
              <a:t>food, </a:t>
            </a:r>
          </a:p>
          <a:p>
            <a:pPr>
              <a:buNone/>
            </a:pPr>
            <a:r>
              <a:rPr lang="ja-JP" altLang="en-US" sz="2400" dirty="0" smtClean="0"/>
              <a:t>　</a:t>
            </a:r>
            <a:r>
              <a:rPr lang="en-US" altLang="ja-JP" sz="2400" dirty="0" smtClean="0"/>
              <a:t>monkeys walked upright and used </a:t>
            </a:r>
          </a:p>
          <a:p>
            <a:pPr>
              <a:buNone/>
            </a:pPr>
            <a:r>
              <a:rPr lang="ja-JP" altLang="en-US" sz="2400" dirty="0" smtClean="0"/>
              <a:t>　</a:t>
            </a:r>
            <a:r>
              <a:rPr lang="en-US" altLang="ja-JP" sz="2400" dirty="0" smtClean="0"/>
              <a:t>the both hands in order to get food.</a:t>
            </a:r>
          </a:p>
          <a:p>
            <a:pPr>
              <a:buNone/>
            </a:pPr>
            <a:r>
              <a:rPr lang="ja-JP" altLang="en-US" sz="2400" dirty="0" smtClean="0"/>
              <a:t>　</a:t>
            </a:r>
            <a:r>
              <a:rPr lang="en-US" altLang="ja-JP" sz="2400" dirty="0" smtClean="0"/>
              <a:t>The intelligence developed because they </a:t>
            </a:r>
          </a:p>
          <a:p>
            <a:pPr>
              <a:buNone/>
            </a:pPr>
            <a:r>
              <a:rPr lang="ja-JP" altLang="en-US" sz="2400" dirty="0" smtClean="0"/>
              <a:t>　</a:t>
            </a:r>
            <a:r>
              <a:rPr lang="en-US" altLang="ja-JP" sz="2400" dirty="0" smtClean="0"/>
              <a:t>used both hands and came to use the tool. </a:t>
            </a:r>
          </a:p>
          <a:p>
            <a:pPr>
              <a:buNone/>
            </a:pPr>
            <a:r>
              <a:rPr lang="ja-JP" altLang="en-US" sz="2400" dirty="0" smtClean="0"/>
              <a:t>　</a:t>
            </a:r>
            <a:r>
              <a:rPr lang="en-US" altLang="ja-JP" sz="2400" dirty="0" smtClean="0"/>
              <a:t>This is birth of the mankind. The biggest</a:t>
            </a:r>
          </a:p>
          <a:p>
            <a:pPr>
              <a:buNone/>
            </a:pPr>
            <a:r>
              <a:rPr lang="ja-JP" altLang="en-US" sz="2400" dirty="0" smtClean="0"/>
              <a:t>　</a:t>
            </a:r>
            <a:r>
              <a:rPr lang="en-US" altLang="ja-JP" sz="2400" dirty="0" smtClean="0"/>
              <a:t> difference between monkeys and men is </a:t>
            </a:r>
          </a:p>
          <a:p>
            <a:pPr>
              <a:buNone/>
            </a:pPr>
            <a:r>
              <a:rPr lang="ja-JP" altLang="en-US" sz="2400" dirty="0" smtClean="0"/>
              <a:t>　</a:t>
            </a:r>
            <a:r>
              <a:rPr lang="en-US" altLang="ja-JP" sz="2400" dirty="0" smtClean="0"/>
              <a:t>the use of tools.</a:t>
            </a:r>
            <a:endParaRPr lang="ja-JP" altLang="ja-JP" sz="2400" dirty="0" smtClean="0"/>
          </a:p>
          <a:p>
            <a:pPr eaLnBrk="1" hangingPunct="1">
              <a:lnSpc>
                <a:spcPct val="80000"/>
              </a:lnSpc>
              <a:buFontTx/>
              <a:buNone/>
            </a:pPr>
            <a:endParaRPr lang="ja-JP" sz="2200" dirty="0" smtClean="0">
              <a:latin typeface="+mn-ea"/>
              <a:cs typeface="Arial" pitchFamily="34" charset="0"/>
            </a:endParaRPr>
          </a:p>
          <a:p>
            <a:pPr eaLnBrk="1" hangingPunct="1">
              <a:lnSpc>
                <a:spcPct val="80000"/>
              </a:lnSpc>
              <a:buFontTx/>
              <a:buNone/>
            </a:pPr>
            <a:endParaRPr lang="ja-JP" altLang="en-US" sz="2400" dirty="0" smtClean="0">
              <a:latin typeface="Arial" pitchFamily="34" charset="0"/>
              <a:ea typeface="ＤＨＰ平成ゴシックW5" pitchFamily="2" charset="-128"/>
              <a:cs typeface="Arial" pitchFamily="34" charset="0"/>
            </a:endParaRP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3</a:t>
            </a:fld>
            <a:endParaRPr lang="en-US" altLang="ja-JP"/>
          </a:p>
        </p:txBody>
      </p:sp>
      <p:pic>
        <p:nvPicPr>
          <p:cNvPr id="5" name="図 4" descr="400px-Great_Rift_Valley[1].jpg">
            <a:hlinkClick r:id="rId2" tgtFrame="_blank"/>
          </p:cNvPr>
          <p:cNvPicPr/>
          <p:nvPr/>
        </p:nvPicPr>
        <p:blipFill>
          <a:blip r:embed="rId3" cstate="print"/>
          <a:srcRect/>
          <a:stretch>
            <a:fillRect/>
          </a:stretch>
        </p:blipFill>
        <p:spPr bwMode="auto">
          <a:xfrm>
            <a:off x="5940152" y="3717032"/>
            <a:ext cx="3203848" cy="314096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71538" y="260350"/>
            <a:ext cx="8162925" cy="504825"/>
          </a:xfrm>
        </p:spPr>
        <p:txBody>
          <a:bodyPr>
            <a:normAutofit fontScale="90000"/>
          </a:bodyPr>
          <a:lstStyle/>
          <a:p>
            <a:pPr eaLnBrk="1" hangingPunct="1"/>
            <a:r>
              <a:rPr lang="ja-JP" sz="2800" smtClean="0">
                <a:solidFill>
                  <a:srgbClr val="000000"/>
                </a:solidFill>
                <a:latin typeface="ＭＳ Ｐゴシック" charset="-128"/>
                <a:ea typeface="ＭＳ Ｐゴシック" charset="-128"/>
              </a:rPr>
              <a:t>２．</a:t>
            </a:r>
            <a:r>
              <a:rPr lang="en-US" altLang="ja-JP" sz="2800" smtClean="0">
                <a:solidFill>
                  <a:srgbClr val="000000"/>
                </a:solidFill>
                <a:latin typeface="ＭＳ Ｐゴシック" charset="-128"/>
                <a:ea typeface="ＭＳ Ｐゴシック" charset="-128"/>
              </a:rPr>
              <a:t>Emergence of Money </a:t>
            </a:r>
            <a:r>
              <a:rPr lang="ja-JP" altLang="en-US" sz="2800" smtClean="0">
                <a:solidFill>
                  <a:srgbClr val="000000"/>
                </a:solidFill>
                <a:latin typeface="ＭＳ Ｐゴシック" charset="-128"/>
                <a:ea typeface="ＭＳ Ｐゴシック" charset="-128"/>
              </a:rPr>
              <a:t>貨幣の出現</a:t>
            </a:r>
            <a:endParaRPr lang="ja-JP" altLang="en-US" sz="2800" smtClean="0">
              <a:latin typeface="ＭＳ Ｐゴシック" charset="-128"/>
              <a:ea typeface="ＭＳ Ｐゴシック" charset="-128"/>
            </a:endParaRPr>
          </a:p>
        </p:txBody>
      </p:sp>
      <p:sp>
        <p:nvSpPr>
          <p:cNvPr id="5123" name="Rectangle 3"/>
          <p:cNvSpPr>
            <a:spLocks noGrp="1" noChangeArrowheads="1"/>
          </p:cNvSpPr>
          <p:nvPr>
            <p:ph idx="1"/>
          </p:nvPr>
        </p:nvSpPr>
        <p:spPr>
          <a:xfrm>
            <a:off x="250825" y="857232"/>
            <a:ext cx="8772525" cy="6000768"/>
          </a:xfrm>
        </p:spPr>
        <p:txBody>
          <a:bodyPr>
            <a:normAutofit fontScale="92500"/>
          </a:bodyPr>
          <a:lstStyle/>
          <a:p>
            <a:pPr eaLnBrk="1" hangingPunct="1">
              <a:lnSpc>
                <a:spcPct val="80000"/>
              </a:lnSpc>
              <a:buFontTx/>
              <a:buNone/>
            </a:pPr>
            <a:r>
              <a:rPr lang="ja-JP" sz="1800" dirty="0" smtClean="0">
                <a:solidFill>
                  <a:srgbClr val="000000"/>
                </a:solidFill>
                <a:latin typeface="Arial" pitchFamily="34" charset="0"/>
                <a:ea typeface="ＭＳ Ｐゴシック" pitchFamily="50" charset="-128"/>
                <a:cs typeface="Arial" pitchFamily="34" charset="0"/>
              </a:rPr>
              <a:t>　</a:t>
            </a:r>
            <a:r>
              <a:rPr lang="en-US" altLang="ja-JP" sz="2000" dirty="0" smtClean="0">
                <a:solidFill>
                  <a:srgbClr val="000000"/>
                </a:solidFill>
                <a:latin typeface="Arial" pitchFamily="34" charset="0"/>
                <a:ea typeface="ＭＳ Ｐゴシック" pitchFamily="50" charset="-128"/>
                <a:cs typeface="Arial" pitchFamily="34" charset="0"/>
              </a:rPr>
              <a:t>Conditions for Achieving Direct  Exchange</a:t>
            </a:r>
            <a:r>
              <a:rPr lang="ja-JP" altLang="en-US" sz="2000" dirty="0" smtClean="0">
                <a:solidFill>
                  <a:srgbClr val="000000"/>
                </a:solidFill>
                <a:latin typeface="Arial" pitchFamily="34" charset="0"/>
                <a:ea typeface="ＭＳ Ｐゴシック" pitchFamily="50" charset="-128"/>
                <a:cs typeface="Arial" pitchFamily="34" charset="0"/>
              </a:rPr>
              <a:t>　直接交換を達成するための条件</a:t>
            </a:r>
          </a:p>
          <a:p>
            <a:pPr eaLnBrk="1" hangingPunct="1">
              <a:lnSpc>
                <a:spcPct val="80000"/>
              </a:lnSpc>
              <a:buFontTx/>
              <a:buNone/>
            </a:pPr>
            <a:r>
              <a:rPr lang="ja-JP" sz="2000" dirty="0" smtClean="0">
                <a:solidFill>
                  <a:srgbClr val="000000"/>
                </a:solidFill>
                <a:latin typeface="Arial" pitchFamily="34" charset="0"/>
                <a:ea typeface="ＭＳ Ｐゴシック" pitchFamily="50" charset="-128"/>
                <a:cs typeface="Arial" pitchFamily="34" charset="0"/>
              </a:rPr>
              <a:t>　＝</a:t>
            </a:r>
            <a:r>
              <a:rPr lang="en-US" altLang="ja-JP" sz="2000" dirty="0" smtClean="0">
                <a:solidFill>
                  <a:schemeClr val="hlink"/>
                </a:solidFill>
                <a:latin typeface="Arial" pitchFamily="34" charset="0"/>
                <a:ea typeface="ＭＳ Ｐゴシック" pitchFamily="50" charset="-128"/>
                <a:cs typeface="Arial" pitchFamily="34" charset="0"/>
              </a:rPr>
              <a:t>Double Coincidence of Wants</a:t>
            </a:r>
            <a:r>
              <a:rPr lang="ja-JP" altLang="en-US" sz="2000" dirty="0" smtClean="0">
                <a:solidFill>
                  <a:schemeClr val="hlink"/>
                </a:solidFill>
                <a:latin typeface="Arial" pitchFamily="34" charset="0"/>
                <a:ea typeface="ＭＳ Ｐゴシック" pitchFamily="50" charset="-128"/>
                <a:cs typeface="Arial" pitchFamily="34" charset="0"/>
              </a:rPr>
              <a:t>　欲望の二重一致</a:t>
            </a:r>
            <a:endParaRPr lang="ja-JP" sz="2000" dirty="0" smtClean="0">
              <a:solidFill>
                <a:schemeClr val="hlink"/>
              </a:solidFill>
              <a:latin typeface="Arial" pitchFamily="34" charset="0"/>
              <a:ea typeface="ＭＳ Ｐゴシック" pitchFamily="50" charset="-128"/>
              <a:cs typeface="Arial" pitchFamily="34" charset="0"/>
            </a:endParaRPr>
          </a:p>
          <a:p>
            <a:pPr eaLnBrk="1" hangingPunct="1">
              <a:lnSpc>
                <a:spcPct val="80000"/>
              </a:lnSpc>
              <a:buFontTx/>
              <a:buNone/>
            </a:pPr>
            <a:r>
              <a:rPr lang="ja-JP" sz="2000" dirty="0" smtClean="0">
                <a:solidFill>
                  <a:srgbClr val="000000"/>
                </a:solidFill>
                <a:latin typeface="Arial" pitchFamily="34" charset="0"/>
                <a:ea typeface="ＭＳ Ｐゴシック" pitchFamily="50" charset="-128"/>
                <a:cs typeface="Arial" pitchFamily="34" charset="0"/>
              </a:rPr>
              <a:t>　</a:t>
            </a:r>
            <a:r>
              <a:rPr lang="ja-JP" altLang="ja-JP" sz="2000" dirty="0" smtClean="0">
                <a:solidFill>
                  <a:srgbClr val="000000"/>
                </a:solidFill>
                <a:latin typeface="Arial" pitchFamily="34" charset="0"/>
                <a:ea typeface="ＭＳ Ｐゴシック" pitchFamily="50" charset="-128"/>
                <a:cs typeface="Arial" pitchFamily="34" charset="0"/>
              </a:rPr>
              <a:t>①</a:t>
            </a:r>
            <a:r>
              <a:rPr lang="en-US" altLang="ja-JP" sz="2000" dirty="0" smtClean="0">
                <a:solidFill>
                  <a:srgbClr val="000000"/>
                </a:solidFill>
                <a:latin typeface="Arial" pitchFamily="34" charset="0"/>
                <a:ea typeface="ＭＳ Ｐゴシック" pitchFamily="50" charset="-128"/>
                <a:cs typeface="Arial" pitchFamily="34" charset="0"/>
              </a:rPr>
              <a:t>Someone wants a good that I made, and I must want a good that he made.</a:t>
            </a:r>
            <a:r>
              <a:rPr lang="ja-JP" altLang="en-US" sz="2000" dirty="0" smtClean="0">
                <a:solidFill>
                  <a:srgbClr val="000000"/>
                </a:solidFill>
                <a:latin typeface="Arial" pitchFamily="34" charset="0"/>
                <a:ea typeface="ＭＳ Ｐゴシック" pitchFamily="50" charset="-128"/>
                <a:cs typeface="Arial" pitchFamily="34" charset="0"/>
              </a:rPr>
              <a:t>　私が作った財を欲しいという誰かがいて、誰かが作った財を私が欲しなければならない</a:t>
            </a:r>
            <a:endParaRPr lang="ja-JP" sz="2000" dirty="0" smtClean="0">
              <a:latin typeface="Arial" pitchFamily="34" charset="0"/>
              <a:ea typeface="ＭＳ Ｐゴシック" pitchFamily="50" charset="-128"/>
              <a:cs typeface="Arial" pitchFamily="34" charset="0"/>
            </a:endParaRPr>
          </a:p>
          <a:p>
            <a:pPr eaLnBrk="1" hangingPunct="1">
              <a:lnSpc>
                <a:spcPct val="80000"/>
              </a:lnSpc>
              <a:buFontTx/>
              <a:buNone/>
            </a:pPr>
            <a:r>
              <a:rPr lang="ja-JP" sz="2000" dirty="0" smtClean="0">
                <a:solidFill>
                  <a:srgbClr val="000000"/>
                </a:solidFill>
                <a:latin typeface="Arial" pitchFamily="34" charset="0"/>
                <a:ea typeface="ＭＳ Ｐゴシック" pitchFamily="50" charset="-128"/>
                <a:cs typeface="Arial" pitchFamily="34" charset="0"/>
              </a:rPr>
              <a:t>　</a:t>
            </a:r>
            <a:r>
              <a:rPr lang="ja-JP" altLang="ja-JP" sz="2000" dirty="0" smtClean="0">
                <a:solidFill>
                  <a:srgbClr val="000000"/>
                </a:solidFill>
                <a:latin typeface="Arial" pitchFamily="34" charset="0"/>
                <a:ea typeface="ＭＳ Ｐゴシック" pitchFamily="50" charset="-128"/>
                <a:cs typeface="Arial" pitchFamily="34" charset="0"/>
              </a:rPr>
              <a:t>②</a:t>
            </a:r>
            <a:r>
              <a:rPr lang="en-US" altLang="ja-JP" sz="2000" dirty="0" smtClean="0">
                <a:solidFill>
                  <a:srgbClr val="000000"/>
                </a:solidFill>
                <a:latin typeface="Arial" pitchFamily="34" charset="0"/>
                <a:ea typeface="ＭＳ Ｐゴシック" pitchFamily="50" charset="-128"/>
                <a:cs typeface="Arial" pitchFamily="34" charset="0"/>
              </a:rPr>
              <a:t>Something that I want must have the same value as other thing that he wants.</a:t>
            </a:r>
            <a:r>
              <a:rPr lang="ja-JP" altLang="en-US" sz="2000" dirty="0" smtClean="0">
                <a:solidFill>
                  <a:srgbClr val="000000"/>
                </a:solidFill>
                <a:latin typeface="Arial" pitchFamily="34" charset="0"/>
                <a:ea typeface="ＭＳ Ｐゴシック" pitchFamily="50" charset="-128"/>
                <a:cs typeface="Arial" pitchFamily="34" charset="0"/>
              </a:rPr>
              <a:t>　私が欲しい財と彼が欲しい別の財が同じ価値を持たなければならない</a:t>
            </a:r>
            <a:endParaRPr lang="ja-JP" sz="2000" dirty="0" smtClean="0">
              <a:latin typeface="Arial" pitchFamily="34" charset="0"/>
              <a:ea typeface="ＭＳ Ｐゴシック" pitchFamily="50" charset="-128"/>
              <a:cs typeface="Arial" pitchFamily="34" charset="0"/>
            </a:endParaRPr>
          </a:p>
          <a:p>
            <a:pPr eaLnBrk="1" hangingPunct="1">
              <a:lnSpc>
                <a:spcPct val="80000"/>
              </a:lnSpc>
              <a:buFontTx/>
              <a:buNone/>
            </a:pPr>
            <a:r>
              <a:rPr lang="en-US" altLang="ja-JP" sz="2000" dirty="0" smtClean="0">
                <a:solidFill>
                  <a:srgbClr val="000000"/>
                </a:solidFill>
                <a:latin typeface="Arial" pitchFamily="34" charset="0"/>
                <a:ea typeface="ＭＳ Ｐゴシック" pitchFamily="50" charset="-128"/>
                <a:cs typeface="Arial" pitchFamily="34" charset="0"/>
              </a:rPr>
              <a:t>  </a:t>
            </a:r>
            <a:r>
              <a:rPr lang="ja-JP" altLang="ja-JP" sz="2000" dirty="0" smtClean="0">
                <a:solidFill>
                  <a:srgbClr val="000000"/>
                </a:solidFill>
                <a:latin typeface="Arial" pitchFamily="34" charset="0"/>
                <a:ea typeface="ＭＳ Ｐゴシック" pitchFamily="50" charset="-128"/>
                <a:cs typeface="Arial" pitchFamily="34" charset="0"/>
              </a:rPr>
              <a:t>⇒</a:t>
            </a:r>
            <a:r>
              <a:rPr lang="en-US" altLang="ja-JP" sz="2000" dirty="0" smtClean="0">
                <a:solidFill>
                  <a:srgbClr val="000000"/>
                </a:solidFill>
                <a:latin typeface="Arial" pitchFamily="34" charset="0"/>
                <a:ea typeface="ＭＳ Ｐゴシック" pitchFamily="50" charset="-128"/>
                <a:cs typeface="Arial" pitchFamily="34" charset="0"/>
              </a:rPr>
              <a:t>Possibility for direct exchange is limited </a:t>
            </a:r>
            <a:r>
              <a:rPr lang="ja-JP" altLang="en-US" sz="2000" dirty="0" smtClean="0">
                <a:solidFill>
                  <a:srgbClr val="000000"/>
                </a:solidFill>
                <a:latin typeface="Arial" pitchFamily="34" charset="0"/>
                <a:ea typeface="ＭＳ Ｐゴシック" pitchFamily="50" charset="-128"/>
                <a:cs typeface="Arial" pitchFamily="34" charset="0"/>
              </a:rPr>
              <a:t>直接交換の可能性は限られている　</a:t>
            </a:r>
          </a:p>
          <a:p>
            <a:pPr eaLnBrk="1" hangingPunct="1">
              <a:lnSpc>
                <a:spcPct val="80000"/>
              </a:lnSpc>
              <a:buFontTx/>
              <a:buNone/>
            </a:pPr>
            <a:r>
              <a:rPr lang="en-US" altLang="ja-JP" sz="2000" dirty="0" smtClean="0">
                <a:solidFill>
                  <a:srgbClr val="000000"/>
                </a:solidFill>
                <a:latin typeface="Arial" pitchFamily="34" charset="0"/>
                <a:ea typeface="ＭＳ Ｐゴシック" pitchFamily="50" charset="-128"/>
                <a:cs typeface="Arial" pitchFamily="34" charset="0"/>
              </a:rPr>
              <a:t>  </a:t>
            </a:r>
            <a:r>
              <a:rPr lang="ja-JP" altLang="ja-JP" sz="2000" dirty="0" smtClean="0">
                <a:solidFill>
                  <a:srgbClr val="000000"/>
                </a:solidFill>
                <a:latin typeface="Arial" pitchFamily="34" charset="0"/>
                <a:ea typeface="ＭＳ Ｐゴシック" pitchFamily="50" charset="-128"/>
                <a:cs typeface="Arial" pitchFamily="34" charset="0"/>
              </a:rPr>
              <a:t>⇒</a:t>
            </a:r>
            <a:r>
              <a:rPr lang="en-US" altLang="ja-JP" sz="2000" dirty="0" smtClean="0">
                <a:solidFill>
                  <a:schemeClr val="hlink"/>
                </a:solidFill>
                <a:latin typeface="Arial" pitchFamily="34" charset="0"/>
                <a:ea typeface="ＭＳ Ｐゴシック" pitchFamily="50" charset="-128"/>
                <a:cs typeface="Arial" pitchFamily="34" charset="0"/>
              </a:rPr>
              <a:t>Emergence of Money</a:t>
            </a:r>
            <a:r>
              <a:rPr lang="ja-JP" altLang="en-US" sz="2000" dirty="0" smtClean="0">
                <a:solidFill>
                  <a:schemeClr val="hlink"/>
                </a:solidFill>
                <a:latin typeface="Arial" pitchFamily="34" charset="0"/>
                <a:ea typeface="ＭＳ Ｐゴシック" pitchFamily="50" charset="-128"/>
                <a:cs typeface="Arial" pitchFamily="34" charset="0"/>
              </a:rPr>
              <a:t>　貨幣の出現</a:t>
            </a:r>
            <a:endParaRPr lang="ja-JP" sz="2000" dirty="0" smtClean="0">
              <a:solidFill>
                <a:schemeClr val="hlink"/>
              </a:solidFill>
              <a:latin typeface="Arial" pitchFamily="34" charset="0"/>
              <a:ea typeface="ＭＳ Ｐゴシック" pitchFamily="50" charset="-128"/>
              <a:cs typeface="Arial" pitchFamily="34" charset="0"/>
            </a:endParaRPr>
          </a:p>
          <a:p>
            <a:pPr eaLnBrk="1" hangingPunct="1">
              <a:lnSpc>
                <a:spcPct val="80000"/>
              </a:lnSpc>
              <a:buFontTx/>
              <a:buNone/>
            </a:pPr>
            <a:r>
              <a:rPr lang="ja-JP" sz="2000" dirty="0" smtClean="0">
                <a:solidFill>
                  <a:srgbClr val="000000"/>
                </a:solidFill>
                <a:latin typeface="Arial" pitchFamily="34" charset="0"/>
                <a:ea typeface="ＭＳ Ｐゴシック" pitchFamily="50" charset="-128"/>
                <a:cs typeface="Arial" pitchFamily="34" charset="0"/>
              </a:rPr>
              <a:t>　　</a:t>
            </a:r>
            <a:r>
              <a:rPr lang="en-US" altLang="ja-JP" sz="2000" dirty="0" smtClean="0">
                <a:solidFill>
                  <a:srgbClr val="000000"/>
                </a:solidFill>
                <a:latin typeface="Arial" pitchFamily="34" charset="0"/>
                <a:ea typeface="ＭＳ Ｐゴシック" pitchFamily="50" charset="-128"/>
                <a:cs typeface="Arial" pitchFamily="34" charset="0"/>
              </a:rPr>
              <a:t>Someone wants to exchange good 1 that he holds for good 2 that another has.</a:t>
            </a:r>
            <a:r>
              <a:rPr lang="ja-JP" altLang="en-US" sz="2000" dirty="0" smtClean="0">
                <a:solidFill>
                  <a:srgbClr val="000000"/>
                </a:solidFill>
                <a:latin typeface="Arial" pitchFamily="34" charset="0"/>
                <a:ea typeface="ＭＳ Ｐゴシック" pitchFamily="50" charset="-128"/>
                <a:cs typeface="Arial" pitchFamily="34" charset="0"/>
              </a:rPr>
              <a:t>　ある人が持っている財</a:t>
            </a:r>
            <a:r>
              <a:rPr lang="en-US" altLang="ja-JP" sz="2000" dirty="0" smtClean="0">
                <a:solidFill>
                  <a:srgbClr val="000000"/>
                </a:solidFill>
                <a:latin typeface="Arial" pitchFamily="34" charset="0"/>
                <a:ea typeface="ＭＳ Ｐゴシック" pitchFamily="50" charset="-128"/>
                <a:cs typeface="Arial" pitchFamily="34" charset="0"/>
              </a:rPr>
              <a:t>1</a:t>
            </a:r>
            <a:r>
              <a:rPr lang="ja-JP" altLang="en-US" sz="2000" dirty="0" smtClean="0">
                <a:solidFill>
                  <a:srgbClr val="000000"/>
                </a:solidFill>
                <a:latin typeface="Arial" pitchFamily="34" charset="0"/>
                <a:ea typeface="ＭＳ Ｐゴシック" pitchFamily="50" charset="-128"/>
                <a:cs typeface="Arial" pitchFamily="34" charset="0"/>
              </a:rPr>
              <a:t>を別の人が持っている財</a:t>
            </a:r>
            <a:r>
              <a:rPr lang="en-US" altLang="ja-JP" sz="2000" dirty="0" smtClean="0">
                <a:solidFill>
                  <a:srgbClr val="000000"/>
                </a:solidFill>
                <a:latin typeface="Arial" pitchFamily="34" charset="0"/>
                <a:ea typeface="ＭＳ Ｐゴシック" pitchFamily="50" charset="-128"/>
                <a:cs typeface="Arial" pitchFamily="34" charset="0"/>
              </a:rPr>
              <a:t>2</a:t>
            </a:r>
            <a:r>
              <a:rPr lang="ja-JP" altLang="en-US" sz="2000" dirty="0" smtClean="0">
                <a:solidFill>
                  <a:srgbClr val="000000"/>
                </a:solidFill>
                <a:latin typeface="Arial" pitchFamily="34" charset="0"/>
                <a:ea typeface="ＭＳ Ｐゴシック" pitchFamily="50" charset="-128"/>
                <a:cs typeface="Arial" pitchFamily="34" charset="0"/>
              </a:rPr>
              <a:t>と交換したいと思う</a:t>
            </a:r>
          </a:p>
          <a:p>
            <a:pPr eaLnBrk="1" hangingPunct="1">
              <a:lnSpc>
                <a:spcPct val="80000"/>
              </a:lnSpc>
              <a:buFontTx/>
              <a:buNone/>
            </a:pPr>
            <a:r>
              <a:rPr lang="en-US" altLang="ja-JP" sz="2000" dirty="0" smtClean="0">
                <a:solidFill>
                  <a:srgbClr val="000000"/>
                </a:solidFill>
                <a:latin typeface="Arial" pitchFamily="34" charset="0"/>
                <a:ea typeface="ＭＳ Ｐゴシック" pitchFamily="50" charset="-128"/>
                <a:cs typeface="Arial" pitchFamily="34" charset="0"/>
              </a:rPr>
              <a:t>    But another one does not wants good 1. </a:t>
            </a:r>
            <a:r>
              <a:rPr lang="ja-JP" altLang="en-US" sz="2000" dirty="0" smtClean="0">
                <a:solidFill>
                  <a:srgbClr val="000000"/>
                </a:solidFill>
                <a:latin typeface="Arial" pitchFamily="34" charset="0"/>
                <a:ea typeface="ＭＳ Ｐゴシック" pitchFamily="50" charset="-128"/>
                <a:cs typeface="Arial" pitchFamily="34" charset="0"/>
              </a:rPr>
              <a:t>しかし別の人は財</a:t>
            </a:r>
            <a:r>
              <a:rPr lang="en-US" altLang="ja-JP" sz="2000" dirty="0" smtClean="0">
                <a:solidFill>
                  <a:srgbClr val="000000"/>
                </a:solidFill>
                <a:latin typeface="Arial" pitchFamily="34" charset="0"/>
                <a:ea typeface="ＭＳ Ｐゴシック" pitchFamily="50" charset="-128"/>
                <a:cs typeface="Arial" pitchFamily="34" charset="0"/>
              </a:rPr>
              <a:t>1</a:t>
            </a:r>
            <a:r>
              <a:rPr lang="ja-JP" altLang="en-US" sz="2000" dirty="0" smtClean="0">
                <a:solidFill>
                  <a:srgbClr val="000000"/>
                </a:solidFill>
                <a:latin typeface="Arial" pitchFamily="34" charset="0"/>
                <a:ea typeface="ＭＳ Ｐゴシック" pitchFamily="50" charset="-128"/>
                <a:cs typeface="Arial" pitchFamily="34" charset="0"/>
              </a:rPr>
              <a:t>を欲しくない</a:t>
            </a:r>
          </a:p>
          <a:p>
            <a:pPr eaLnBrk="1" hangingPunct="1">
              <a:lnSpc>
                <a:spcPct val="80000"/>
              </a:lnSpc>
              <a:buFontTx/>
              <a:buNone/>
            </a:pPr>
            <a:r>
              <a:rPr lang="ja-JP" altLang="en-US" sz="2000" dirty="0" smtClean="0">
                <a:solidFill>
                  <a:srgbClr val="000000"/>
                </a:solidFill>
                <a:latin typeface="Arial" pitchFamily="34" charset="0"/>
                <a:ea typeface="ＭＳ Ｐゴシック" pitchFamily="50" charset="-128"/>
                <a:cs typeface="Arial" pitchFamily="34" charset="0"/>
              </a:rPr>
              <a:t>　</a:t>
            </a:r>
            <a:r>
              <a:rPr lang="en-US" altLang="ja-JP" sz="2000" dirty="0" smtClean="0">
                <a:solidFill>
                  <a:srgbClr val="000000"/>
                </a:solidFill>
                <a:latin typeface="Arial" pitchFamily="34" charset="0"/>
                <a:ea typeface="ＭＳ Ｐゴシック" pitchFamily="50" charset="-128"/>
                <a:cs typeface="Arial" pitchFamily="34" charset="0"/>
              </a:rPr>
              <a:t>In such a case, someone first exchanges good 1 for good 3 that everyone accepts to exchange for any good, and then he may well exchange good 3 for good 2 that he wants.</a:t>
            </a:r>
            <a:r>
              <a:rPr lang="ja-JP" sz="2000" dirty="0" smtClean="0">
                <a:solidFill>
                  <a:srgbClr val="000000"/>
                </a:solidFill>
                <a:latin typeface="Arial" pitchFamily="34" charset="0"/>
                <a:ea typeface="ＭＳ Ｐゴシック" pitchFamily="50" charset="-128"/>
                <a:cs typeface="Arial" pitchFamily="34" charset="0"/>
              </a:rPr>
              <a:t>　その場合ある人は初めに財</a:t>
            </a:r>
            <a:r>
              <a:rPr lang="ja-JP" altLang="ja-JP" sz="2000" dirty="0" smtClean="0">
                <a:solidFill>
                  <a:srgbClr val="000000"/>
                </a:solidFill>
                <a:latin typeface="Arial" pitchFamily="34" charset="0"/>
                <a:ea typeface="ＭＳ Ｐゴシック" pitchFamily="50" charset="-128"/>
                <a:cs typeface="Arial" pitchFamily="34" charset="0"/>
              </a:rPr>
              <a:t>1</a:t>
            </a:r>
            <a:r>
              <a:rPr lang="ja-JP" sz="2000" dirty="0" smtClean="0">
                <a:solidFill>
                  <a:srgbClr val="000000"/>
                </a:solidFill>
                <a:latin typeface="Arial" pitchFamily="34" charset="0"/>
                <a:ea typeface="ＭＳ Ｐゴシック" pitchFamily="50" charset="-128"/>
                <a:cs typeface="Arial" pitchFamily="34" charset="0"/>
              </a:rPr>
              <a:t>を誰もがなんとでも交換してくれる財</a:t>
            </a:r>
            <a:r>
              <a:rPr lang="ja-JP" altLang="ja-JP" sz="2000" dirty="0" smtClean="0">
                <a:solidFill>
                  <a:srgbClr val="000000"/>
                </a:solidFill>
                <a:latin typeface="Arial" pitchFamily="34" charset="0"/>
                <a:ea typeface="ＭＳ Ｐゴシック" pitchFamily="50" charset="-128"/>
                <a:cs typeface="Arial" pitchFamily="34" charset="0"/>
              </a:rPr>
              <a:t>3</a:t>
            </a:r>
            <a:r>
              <a:rPr lang="ja-JP" sz="2000" dirty="0" smtClean="0">
                <a:solidFill>
                  <a:srgbClr val="000000"/>
                </a:solidFill>
                <a:latin typeface="Arial" pitchFamily="34" charset="0"/>
                <a:ea typeface="ＭＳ Ｐゴシック" pitchFamily="50" charset="-128"/>
                <a:cs typeface="Arial" pitchFamily="34" charset="0"/>
              </a:rPr>
              <a:t>と交換し、次の財</a:t>
            </a:r>
            <a:r>
              <a:rPr lang="ja-JP" altLang="ja-JP" sz="2000" dirty="0" smtClean="0">
                <a:solidFill>
                  <a:srgbClr val="000000"/>
                </a:solidFill>
                <a:latin typeface="Arial" pitchFamily="34" charset="0"/>
                <a:ea typeface="ＭＳ Ｐゴシック" pitchFamily="50" charset="-128"/>
                <a:cs typeface="Arial" pitchFamily="34" charset="0"/>
              </a:rPr>
              <a:t>3</a:t>
            </a:r>
            <a:r>
              <a:rPr lang="ja-JP" sz="2000" dirty="0" smtClean="0">
                <a:solidFill>
                  <a:srgbClr val="000000"/>
                </a:solidFill>
                <a:latin typeface="Arial" pitchFamily="34" charset="0"/>
                <a:ea typeface="ＭＳ Ｐゴシック" pitchFamily="50" charset="-128"/>
                <a:cs typeface="Arial" pitchFamily="34" charset="0"/>
              </a:rPr>
              <a:t>を彼が欲しい財</a:t>
            </a:r>
            <a:r>
              <a:rPr lang="ja-JP" altLang="ja-JP" sz="2000" dirty="0" smtClean="0">
                <a:solidFill>
                  <a:srgbClr val="000000"/>
                </a:solidFill>
                <a:latin typeface="Arial" pitchFamily="34" charset="0"/>
                <a:ea typeface="ＭＳ Ｐゴシック" pitchFamily="50" charset="-128"/>
                <a:cs typeface="Arial" pitchFamily="34" charset="0"/>
              </a:rPr>
              <a:t>2</a:t>
            </a:r>
            <a:r>
              <a:rPr lang="ja-JP" sz="2000" dirty="0" smtClean="0">
                <a:solidFill>
                  <a:srgbClr val="000000"/>
                </a:solidFill>
                <a:latin typeface="Arial" pitchFamily="34" charset="0"/>
                <a:ea typeface="ＭＳ Ｐゴシック" pitchFamily="50" charset="-128"/>
                <a:cs typeface="Arial" pitchFamily="34" charset="0"/>
              </a:rPr>
              <a:t>と交換すればよい</a:t>
            </a:r>
            <a:endParaRPr lang="ja-JP" sz="2000" dirty="0" smtClean="0">
              <a:latin typeface="Arial" pitchFamily="34" charset="0"/>
              <a:ea typeface="ＭＳ Ｐゴシック" pitchFamily="50" charset="-128"/>
              <a:cs typeface="Arial" pitchFamily="34" charset="0"/>
            </a:endParaRPr>
          </a:p>
          <a:p>
            <a:pPr eaLnBrk="1" hangingPunct="1">
              <a:lnSpc>
                <a:spcPct val="80000"/>
              </a:lnSpc>
              <a:buFontTx/>
              <a:buNone/>
            </a:pPr>
            <a:r>
              <a:rPr lang="ja-JP" sz="2000" dirty="0" smtClean="0">
                <a:solidFill>
                  <a:srgbClr val="000000"/>
                </a:solidFill>
                <a:latin typeface="Arial" pitchFamily="34" charset="0"/>
                <a:ea typeface="ＭＳ Ｐゴシック" pitchFamily="50" charset="-128"/>
                <a:cs typeface="Arial" pitchFamily="34" charset="0"/>
              </a:rPr>
              <a:t>　</a:t>
            </a:r>
            <a:r>
              <a:rPr lang="ja-JP" altLang="ja-JP" sz="2000" dirty="0" smtClean="0">
                <a:solidFill>
                  <a:srgbClr val="000000"/>
                </a:solidFill>
                <a:latin typeface="Arial" pitchFamily="34" charset="0"/>
                <a:ea typeface="ＭＳ Ｐゴシック" pitchFamily="50" charset="-128"/>
                <a:cs typeface="Arial" pitchFamily="34" charset="0"/>
              </a:rPr>
              <a:t>The</a:t>
            </a:r>
            <a:r>
              <a:rPr lang="en-US" altLang="ja-JP" sz="2000" dirty="0" smtClean="0">
                <a:solidFill>
                  <a:srgbClr val="000000"/>
                </a:solidFill>
                <a:latin typeface="Arial" pitchFamily="34" charset="0"/>
                <a:ea typeface="ＭＳ Ｐゴシック" pitchFamily="50" charset="-128"/>
                <a:cs typeface="Arial" pitchFamily="34" charset="0"/>
              </a:rPr>
              <a:t> good 3 that intermediates the exchange between good 1 and good 2</a:t>
            </a:r>
            <a:r>
              <a:rPr lang="ja-JP" sz="2000" dirty="0" smtClean="0">
                <a:solidFill>
                  <a:srgbClr val="000000"/>
                </a:solidFill>
                <a:latin typeface="Arial" pitchFamily="34" charset="0"/>
                <a:ea typeface="ＭＳ Ｐゴシック" pitchFamily="50" charset="-128"/>
                <a:cs typeface="Arial" pitchFamily="34" charset="0"/>
              </a:rPr>
              <a:t>＝</a:t>
            </a:r>
            <a:r>
              <a:rPr lang="en-US" altLang="ja-JP" sz="2000" dirty="0" smtClean="0">
                <a:solidFill>
                  <a:schemeClr val="hlink"/>
                </a:solidFill>
                <a:latin typeface="Arial" pitchFamily="34" charset="0"/>
                <a:ea typeface="ＭＳ Ｐゴシック" pitchFamily="50" charset="-128"/>
                <a:cs typeface="Arial" pitchFamily="34" charset="0"/>
              </a:rPr>
              <a:t>Money</a:t>
            </a:r>
            <a:endParaRPr lang="ja-JP" altLang="ja-JP" sz="2000" dirty="0" smtClean="0">
              <a:latin typeface="Arial" pitchFamily="34" charset="0"/>
              <a:ea typeface="ＭＳ Ｐゴシック" pitchFamily="50" charset="-128"/>
              <a:cs typeface="Arial" pitchFamily="34" charset="0"/>
            </a:endParaRPr>
          </a:p>
          <a:p>
            <a:pPr eaLnBrk="1" hangingPunct="1">
              <a:lnSpc>
                <a:spcPct val="80000"/>
              </a:lnSpc>
              <a:buFontTx/>
              <a:buNone/>
            </a:pPr>
            <a:r>
              <a:rPr lang="en-US" altLang="ja-JP" sz="2000" dirty="0" smtClean="0">
                <a:solidFill>
                  <a:srgbClr val="000000"/>
                </a:solidFill>
                <a:latin typeface="Arial" pitchFamily="34" charset="0"/>
                <a:ea typeface="ＭＳ Ｐゴシック" pitchFamily="50" charset="-128"/>
                <a:cs typeface="Arial" pitchFamily="34" charset="0"/>
              </a:rPr>
              <a:t>  </a:t>
            </a:r>
            <a:r>
              <a:rPr lang="ja-JP" altLang="en-US" sz="2000" dirty="0" smtClean="0">
                <a:solidFill>
                  <a:srgbClr val="000000"/>
                </a:solidFill>
                <a:latin typeface="Arial" pitchFamily="34" charset="0"/>
                <a:ea typeface="ＭＳ Ｐゴシック" pitchFamily="50" charset="-128"/>
                <a:cs typeface="Arial" pitchFamily="34" charset="0"/>
              </a:rPr>
              <a:t>財</a:t>
            </a:r>
            <a:r>
              <a:rPr lang="en-US" altLang="ja-JP" sz="2000" dirty="0" smtClean="0">
                <a:solidFill>
                  <a:srgbClr val="000000"/>
                </a:solidFill>
                <a:latin typeface="Arial" pitchFamily="34" charset="0"/>
                <a:ea typeface="ＭＳ Ｐゴシック" pitchFamily="50" charset="-128"/>
                <a:cs typeface="Arial" pitchFamily="34" charset="0"/>
              </a:rPr>
              <a:t>1</a:t>
            </a:r>
            <a:r>
              <a:rPr lang="ja-JP" altLang="en-US" sz="2000" dirty="0" smtClean="0">
                <a:solidFill>
                  <a:srgbClr val="000000"/>
                </a:solidFill>
                <a:latin typeface="Arial" pitchFamily="34" charset="0"/>
                <a:ea typeface="ＭＳ Ｐゴシック" pitchFamily="50" charset="-128"/>
                <a:cs typeface="Arial" pitchFamily="34" charset="0"/>
              </a:rPr>
              <a:t>と財</a:t>
            </a:r>
            <a:r>
              <a:rPr lang="en-US" altLang="ja-JP" sz="2000" dirty="0" smtClean="0">
                <a:solidFill>
                  <a:srgbClr val="000000"/>
                </a:solidFill>
                <a:latin typeface="Arial" pitchFamily="34" charset="0"/>
                <a:ea typeface="ＭＳ Ｐゴシック" pitchFamily="50" charset="-128"/>
                <a:cs typeface="Arial" pitchFamily="34" charset="0"/>
              </a:rPr>
              <a:t>2</a:t>
            </a:r>
            <a:r>
              <a:rPr lang="ja-JP" altLang="en-US" sz="2000" dirty="0" smtClean="0">
                <a:solidFill>
                  <a:srgbClr val="000000"/>
                </a:solidFill>
                <a:latin typeface="Arial" pitchFamily="34" charset="0"/>
                <a:ea typeface="ＭＳ Ｐゴシック" pitchFamily="50" charset="-128"/>
                <a:cs typeface="Arial" pitchFamily="34" charset="0"/>
              </a:rPr>
              <a:t>の交換を仲介する財</a:t>
            </a:r>
            <a:r>
              <a:rPr lang="en-US" altLang="ja-JP" sz="2000" dirty="0" smtClean="0">
                <a:solidFill>
                  <a:srgbClr val="000000"/>
                </a:solidFill>
                <a:latin typeface="Arial" pitchFamily="34" charset="0"/>
                <a:ea typeface="ＭＳ Ｐゴシック" pitchFamily="50" charset="-128"/>
                <a:cs typeface="Arial" pitchFamily="34" charset="0"/>
              </a:rPr>
              <a:t>3</a:t>
            </a:r>
            <a:r>
              <a:rPr lang="ja-JP" altLang="en-US" sz="2000" dirty="0" smtClean="0">
                <a:solidFill>
                  <a:srgbClr val="000000"/>
                </a:solidFill>
                <a:latin typeface="Arial" pitchFamily="34" charset="0"/>
                <a:ea typeface="ＭＳ Ｐゴシック" pitchFamily="50" charset="-128"/>
                <a:cs typeface="Arial" pitchFamily="34" charset="0"/>
              </a:rPr>
              <a:t>＝</a:t>
            </a:r>
            <a:r>
              <a:rPr lang="ja-JP" altLang="en-US" sz="2000" dirty="0" smtClean="0">
                <a:solidFill>
                  <a:schemeClr val="hlink"/>
                </a:solidFill>
                <a:latin typeface="Arial" pitchFamily="34" charset="0"/>
                <a:ea typeface="ＭＳ Ｐゴシック" pitchFamily="50" charset="-128"/>
                <a:cs typeface="Arial" pitchFamily="34" charset="0"/>
              </a:rPr>
              <a:t>貨幣</a:t>
            </a:r>
            <a:r>
              <a:rPr lang="ja-JP" sz="2000" dirty="0" smtClean="0">
                <a:solidFill>
                  <a:schemeClr val="hlink"/>
                </a:solidFill>
                <a:latin typeface="Arial" pitchFamily="34" charset="0"/>
                <a:ea typeface="ＭＳ Ｐゴシック" pitchFamily="50" charset="-128"/>
                <a:cs typeface="Arial" pitchFamily="34" charset="0"/>
              </a:rPr>
              <a:t>　</a:t>
            </a:r>
            <a:endParaRPr lang="ja-JP" altLang="en-US" sz="2000" dirty="0" smtClean="0">
              <a:solidFill>
                <a:schemeClr val="hlink"/>
              </a:solidFill>
              <a:latin typeface="Arial" pitchFamily="34" charset="0"/>
              <a:ea typeface="ＭＳ Ｐゴシック" pitchFamily="50" charset="-128"/>
              <a:cs typeface="Arial" pitchFamily="34" charset="0"/>
            </a:endParaRPr>
          </a:p>
          <a:p>
            <a:pPr eaLnBrk="1" hangingPunct="1">
              <a:lnSpc>
                <a:spcPct val="80000"/>
              </a:lnSpc>
              <a:buFontTx/>
              <a:buNone/>
            </a:pPr>
            <a:r>
              <a:rPr lang="ja-JP" altLang="en-US" sz="2000" dirty="0" smtClean="0">
                <a:solidFill>
                  <a:srgbClr val="000000"/>
                </a:solidFill>
                <a:latin typeface="Arial" pitchFamily="34" charset="0"/>
                <a:ea typeface="ＭＳ Ｐゴシック" pitchFamily="50" charset="-128"/>
                <a:cs typeface="Arial" pitchFamily="34" charset="0"/>
              </a:rPr>
              <a:t>　</a:t>
            </a:r>
            <a:r>
              <a:rPr lang="en-US" altLang="ja-JP" sz="2000" dirty="0" smtClean="0">
                <a:solidFill>
                  <a:srgbClr val="000000"/>
                </a:solidFill>
                <a:latin typeface="Arial" pitchFamily="34" charset="0"/>
                <a:ea typeface="ＭＳ Ｐゴシック" pitchFamily="50" charset="-128"/>
                <a:cs typeface="Arial" pitchFamily="34" charset="0"/>
              </a:rPr>
              <a:t>the nature of good 3 that everyone accepts to exchange for any good</a:t>
            </a:r>
          </a:p>
          <a:p>
            <a:pPr eaLnBrk="1" hangingPunct="1">
              <a:lnSpc>
                <a:spcPct val="80000"/>
              </a:lnSpc>
              <a:buFontTx/>
              <a:buNone/>
            </a:pPr>
            <a:r>
              <a:rPr lang="ja-JP" altLang="en-US" sz="2000" dirty="0" smtClean="0">
                <a:solidFill>
                  <a:srgbClr val="000000"/>
                </a:solidFill>
                <a:latin typeface="Arial" pitchFamily="34" charset="0"/>
                <a:ea typeface="ＭＳ Ｐゴシック" pitchFamily="50" charset="-128"/>
                <a:cs typeface="Arial" pitchFamily="34" charset="0"/>
              </a:rPr>
              <a:t>　誰もがどの財とでも交換を受容するという財</a:t>
            </a:r>
            <a:r>
              <a:rPr lang="en-US" altLang="ja-JP" sz="2000" dirty="0" smtClean="0">
                <a:solidFill>
                  <a:srgbClr val="000000"/>
                </a:solidFill>
                <a:latin typeface="Arial" pitchFamily="34" charset="0"/>
                <a:ea typeface="ＭＳ Ｐゴシック" pitchFamily="50" charset="-128"/>
                <a:cs typeface="Arial" pitchFamily="34" charset="0"/>
              </a:rPr>
              <a:t>3</a:t>
            </a:r>
            <a:r>
              <a:rPr lang="ja-JP" altLang="en-US" sz="2000" dirty="0" smtClean="0">
                <a:solidFill>
                  <a:srgbClr val="000000"/>
                </a:solidFill>
                <a:latin typeface="Arial" pitchFamily="34" charset="0"/>
                <a:ea typeface="ＭＳ Ｐゴシック" pitchFamily="50" charset="-128"/>
                <a:cs typeface="Arial" pitchFamily="34" charset="0"/>
              </a:rPr>
              <a:t>の性質</a:t>
            </a:r>
          </a:p>
          <a:p>
            <a:pPr eaLnBrk="1" hangingPunct="1">
              <a:lnSpc>
                <a:spcPct val="80000"/>
              </a:lnSpc>
              <a:buFontTx/>
              <a:buNone/>
            </a:pPr>
            <a:r>
              <a:rPr lang="en-US" altLang="ja-JP" sz="2000" dirty="0" smtClean="0">
                <a:solidFill>
                  <a:srgbClr val="000000"/>
                </a:solidFill>
                <a:latin typeface="Arial" pitchFamily="34" charset="0"/>
                <a:ea typeface="ＭＳ Ｐゴシック" pitchFamily="50" charset="-128"/>
                <a:cs typeface="Arial" pitchFamily="34" charset="0"/>
              </a:rPr>
              <a:t>  </a:t>
            </a:r>
            <a:r>
              <a:rPr lang="ja-JP" sz="2000" dirty="0" smtClean="0">
                <a:solidFill>
                  <a:srgbClr val="000000"/>
                </a:solidFill>
                <a:latin typeface="Arial" pitchFamily="34" charset="0"/>
                <a:ea typeface="ＭＳ Ｐゴシック" pitchFamily="50" charset="-128"/>
                <a:cs typeface="Arial" pitchFamily="34" charset="0"/>
              </a:rPr>
              <a:t>＝</a:t>
            </a:r>
            <a:r>
              <a:rPr lang="en-US" altLang="ja-JP" sz="2000" dirty="0" smtClean="0">
                <a:solidFill>
                  <a:schemeClr val="hlink"/>
                </a:solidFill>
                <a:latin typeface="Arial" pitchFamily="34" charset="0"/>
                <a:ea typeface="ＭＳ Ｐゴシック" pitchFamily="50" charset="-128"/>
                <a:cs typeface="Arial" pitchFamily="34" charset="0"/>
              </a:rPr>
              <a:t>General Acceptability</a:t>
            </a:r>
            <a:r>
              <a:rPr lang="ja-JP" altLang="en-US" sz="2000" dirty="0" smtClean="0">
                <a:solidFill>
                  <a:schemeClr val="hlink"/>
                </a:solidFill>
                <a:latin typeface="Arial" pitchFamily="34" charset="0"/>
                <a:ea typeface="ＭＳ Ｐゴシック" pitchFamily="50" charset="-128"/>
                <a:cs typeface="Arial" pitchFamily="34" charset="0"/>
              </a:rPr>
              <a:t>　一般的受容性</a:t>
            </a:r>
            <a:endParaRPr lang="ja-JP" sz="2000" dirty="0" smtClean="0">
              <a:solidFill>
                <a:schemeClr val="hlink"/>
              </a:solidFill>
              <a:latin typeface="Arial" pitchFamily="34" charset="0"/>
              <a:ea typeface="ＭＳ Ｐゴシック" pitchFamily="50" charset="-128"/>
              <a:cs typeface="Arial" pitchFamily="34" charset="0"/>
            </a:endParaRP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4</a:t>
            </a:fld>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71538" y="285728"/>
            <a:ext cx="8162925" cy="766785"/>
          </a:xfrm>
        </p:spPr>
        <p:txBody>
          <a:bodyPr>
            <a:normAutofit/>
          </a:bodyPr>
          <a:lstStyle/>
          <a:p>
            <a:pPr eaLnBrk="1" hangingPunct="1"/>
            <a:r>
              <a:rPr lang="en-US" altLang="ja-JP" sz="2800" dirty="0" smtClean="0">
                <a:solidFill>
                  <a:srgbClr val="000000"/>
                </a:solidFill>
                <a:latin typeface="ＭＳ Ｐゴシック" charset="-128"/>
                <a:ea typeface="ＭＳ Ｐゴシック" charset="-128"/>
              </a:rPr>
              <a:t>3. The Basic Natures of Money </a:t>
            </a:r>
            <a:r>
              <a:rPr lang="ja-JP" altLang="en-US" sz="2800" dirty="0" smtClean="0">
                <a:solidFill>
                  <a:srgbClr val="000000"/>
                </a:solidFill>
                <a:latin typeface="ＭＳ Ｐゴシック" charset="-128"/>
                <a:ea typeface="ＭＳ Ｐゴシック" charset="-128"/>
              </a:rPr>
              <a:t>貨幣の基本的性質</a:t>
            </a:r>
          </a:p>
        </p:txBody>
      </p:sp>
      <p:sp>
        <p:nvSpPr>
          <p:cNvPr id="6147" name="Rectangle 3"/>
          <p:cNvSpPr>
            <a:spLocks noGrp="1" noChangeArrowheads="1"/>
          </p:cNvSpPr>
          <p:nvPr>
            <p:ph idx="1"/>
          </p:nvPr>
        </p:nvSpPr>
        <p:spPr>
          <a:xfrm>
            <a:off x="142844" y="1142985"/>
            <a:ext cx="8880506" cy="5454666"/>
          </a:xfrm>
        </p:spPr>
        <p:txBody>
          <a:bodyPr>
            <a:normAutofit lnSpcReduction="10000"/>
          </a:bodyPr>
          <a:lstStyle/>
          <a:p>
            <a:pPr eaLnBrk="1" hangingPunct="1">
              <a:lnSpc>
                <a:spcPct val="80000"/>
              </a:lnSpc>
              <a:buFontTx/>
              <a:buNone/>
            </a:pPr>
            <a:r>
              <a:rPr lang="ja-JP" sz="2000" dirty="0" smtClean="0">
                <a:solidFill>
                  <a:srgbClr val="000000"/>
                </a:solidFill>
                <a:latin typeface="Arial" pitchFamily="34" charset="0"/>
                <a:ea typeface="ＭＳ Ｐゴシック" charset="-128"/>
                <a:cs typeface="Arial" pitchFamily="34" charset="0"/>
              </a:rPr>
              <a:t>　</a:t>
            </a:r>
            <a:r>
              <a:rPr lang="en-US" altLang="ja-JP" sz="2000" dirty="0" smtClean="0">
                <a:solidFill>
                  <a:srgbClr val="000000"/>
                </a:solidFill>
                <a:latin typeface="Arial" pitchFamily="34" charset="0"/>
                <a:ea typeface="ＭＳ Ｐゴシック" charset="-128"/>
                <a:cs typeface="Arial" pitchFamily="34" charset="0"/>
              </a:rPr>
              <a:t>Basic Natures</a:t>
            </a:r>
            <a:r>
              <a:rPr lang="ja-JP" altLang="en-US" sz="2000" dirty="0" smtClean="0">
                <a:solidFill>
                  <a:srgbClr val="000000"/>
                </a:solidFill>
                <a:latin typeface="Arial" pitchFamily="34" charset="0"/>
                <a:ea typeface="ＭＳ Ｐゴシック" charset="-128"/>
                <a:cs typeface="Arial" pitchFamily="34" charset="0"/>
              </a:rPr>
              <a:t>（</a:t>
            </a:r>
            <a:r>
              <a:rPr lang="en-US" altLang="ja-JP" sz="2000" dirty="0" smtClean="0">
                <a:solidFill>
                  <a:srgbClr val="000000"/>
                </a:solidFill>
                <a:latin typeface="Arial" pitchFamily="34" charset="0"/>
                <a:ea typeface="ＭＳ Ｐゴシック" charset="-128"/>
                <a:cs typeface="Arial" pitchFamily="34" charset="0"/>
              </a:rPr>
              <a:t>besides General Acceptability</a:t>
            </a:r>
            <a:r>
              <a:rPr lang="ja-JP" altLang="en-US" sz="2000" dirty="0" smtClean="0">
                <a:solidFill>
                  <a:srgbClr val="000000"/>
                </a:solidFill>
                <a:latin typeface="Arial" pitchFamily="34" charset="0"/>
                <a:ea typeface="ＭＳ Ｐゴシック" charset="-128"/>
                <a:cs typeface="Arial" pitchFamily="34" charset="0"/>
              </a:rPr>
              <a:t>）一般的受容性以外の基本的性質　</a:t>
            </a:r>
            <a:endParaRPr lang="ja-JP" sz="2000" dirty="0" smtClean="0">
              <a:latin typeface="Arial" pitchFamily="34" charset="0"/>
              <a:ea typeface="ＭＳ Ｐゴシック" charset="-128"/>
              <a:cs typeface="Arial" pitchFamily="34" charset="0"/>
            </a:endParaRPr>
          </a:p>
          <a:p>
            <a:pPr eaLnBrk="1" hangingPunct="1">
              <a:lnSpc>
                <a:spcPct val="80000"/>
              </a:lnSpc>
              <a:buFontTx/>
              <a:buNone/>
            </a:pPr>
            <a:r>
              <a:rPr lang="en-US" altLang="ja-JP" sz="2000" dirty="0" smtClean="0">
                <a:solidFill>
                  <a:srgbClr val="000000"/>
                </a:solidFill>
                <a:latin typeface="Arial" pitchFamily="34" charset="0"/>
                <a:ea typeface="ＭＳ Ｐゴシック" charset="-128"/>
                <a:cs typeface="Arial" pitchFamily="34" charset="0"/>
              </a:rPr>
              <a:t>    </a:t>
            </a:r>
            <a:r>
              <a:rPr lang="ja-JP" altLang="ja-JP" sz="2000" dirty="0" smtClean="0">
                <a:solidFill>
                  <a:srgbClr val="000000"/>
                </a:solidFill>
                <a:latin typeface="Arial" pitchFamily="34" charset="0"/>
                <a:ea typeface="ＭＳ Ｐゴシック" charset="-128"/>
                <a:cs typeface="Arial" pitchFamily="34" charset="0"/>
              </a:rPr>
              <a:t>①</a:t>
            </a:r>
            <a:r>
              <a:rPr lang="en-US" altLang="ja-JP" sz="2000" dirty="0" smtClean="0">
                <a:solidFill>
                  <a:schemeClr val="hlink"/>
                </a:solidFill>
                <a:latin typeface="Arial" pitchFamily="34" charset="0"/>
                <a:ea typeface="ＭＳ Ｐゴシック" charset="-128"/>
                <a:cs typeface="Arial" pitchFamily="34" charset="0"/>
              </a:rPr>
              <a:t>Divisibility</a:t>
            </a:r>
            <a:r>
              <a:rPr lang="ja-JP" altLang="en-US" sz="2000" dirty="0" smtClean="0">
                <a:solidFill>
                  <a:schemeClr val="hlink"/>
                </a:solidFill>
                <a:latin typeface="Arial" pitchFamily="34" charset="0"/>
                <a:ea typeface="ＭＳ Ｐゴシック" charset="-128"/>
                <a:cs typeface="Arial" pitchFamily="34" charset="0"/>
              </a:rPr>
              <a:t>　分割可能性</a:t>
            </a:r>
            <a:endParaRPr lang="ja-JP" sz="2000" dirty="0" smtClean="0">
              <a:latin typeface="Arial" pitchFamily="34" charset="0"/>
              <a:ea typeface="ＭＳ Ｐゴシック" charset="-128"/>
              <a:cs typeface="Arial" pitchFamily="34" charset="0"/>
            </a:endParaRPr>
          </a:p>
          <a:p>
            <a:pPr eaLnBrk="1" hangingPunct="1">
              <a:lnSpc>
                <a:spcPct val="80000"/>
              </a:lnSpc>
              <a:buFontTx/>
              <a:buNone/>
            </a:pPr>
            <a:r>
              <a:rPr lang="ja-JP" sz="2000" dirty="0" smtClean="0">
                <a:solidFill>
                  <a:srgbClr val="000000"/>
                </a:solidFill>
                <a:latin typeface="Arial" pitchFamily="34" charset="0"/>
                <a:ea typeface="ＭＳ Ｐゴシック" charset="-128"/>
                <a:cs typeface="Arial" pitchFamily="34" charset="0"/>
              </a:rPr>
              <a:t>　　　＝</a:t>
            </a:r>
            <a:r>
              <a:rPr lang="en-US" altLang="ja-JP" sz="2000" dirty="0" smtClean="0">
                <a:solidFill>
                  <a:srgbClr val="000000"/>
                </a:solidFill>
                <a:latin typeface="Arial" pitchFamily="34" charset="0"/>
                <a:ea typeface="ＭＳ Ｐゴシック" charset="-128"/>
                <a:cs typeface="Arial" pitchFamily="34" charset="0"/>
              </a:rPr>
              <a:t>a nature of good that can be easily divided and can express the value of goods precisely </a:t>
            </a:r>
          </a:p>
          <a:p>
            <a:pPr eaLnBrk="1" hangingPunct="1">
              <a:lnSpc>
                <a:spcPct val="80000"/>
              </a:lnSpc>
              <a:buFontTx/>
              <a:buNone/>
            </a:pPr>
            <a:r>
              <a:rPr lang="ja-JP" altLang="en-US" sz="2000" dirty="0" smtClean="0">
                <a:solidFill>
                  <a:srgbClr val="000000"/>
                </a:solidFill>
                <a:latin typeface="Arial" pitchFamily="34" charset="0"/>
                <a:ea typeface="ＭＳ Ｐゴシック" charset="-128"/>
                <a:cs typeface="Arial" pitchFamily="34" charset="0"/>
              </a:rPr>
              <a:t>　　容易に分割ができて財の価値を正確に表現できる財の性質</a:t>
            </a:r>
            <a:endParaRPr lang="ja-JP" sz="2000" dirty="0" smtClean="0">
              <a:latin typeface="Arial" pitchFamily="34" charset="0"/>
              <a:ea typeface="ＭＳ Ｐゴシック" charset="-128"/>
              <a:cs typeface="Arial" pitchFamily="34" charset="0"/>
            </a:endParaRPr>
          </a:p>
          <a:p>
            <a:pPr eaLnBrk="1" hangingPunct="1">
              <a:lnSpc>
                <a:spcPct val="80000"/>
              </a:lnSpc>
              <a:buFontTx/>
              <a:buNone/>
            </a:pPr>
            <a:r>
              <a:rPr lang="ja-JP" sz="2000" dirty="0" smtClean="0">
                <a:solidFill>
                  <a:srgbClr val="000000"/>
                </a:solidFill>
                <a:latin typeface="Arial" pitchFamily="34" charset="0"/>
                <a:ea typeface="ＭＳ Ｐゴシック" charset="-128"/>
                <a:cs typeface="Arial" pitchFamily="34" charset="0"/>
              </a:rPr>
              <a:t>　　　</a:t>
            </a:r>
            <a:r>
              <a:rPr lang="en-US" altLang="ja-JP" sz="2000" dirty="0" smtClean="0">
                <a:solidFill>
                  <a:schemeClr val="hlink"/>
                </a:solidFill>
                <a:latin typeface="Arial" pitchFamily="34" charset="0"/>
                <a:ea typeface="ＭＳ Ｐゴシック" charset="-128"/>
                <a:cs typeface="Arial" pitchFamily="34" charset="0"/>
              </a:rPr>
              <a:t>Homogeneity</a:t>
            </a:r>
            <a:r>
              <a:rPr lang="ja-JP" altLang="en-US" sz="2000" dirty="0" smtClean="0">
                <a:solidFill>
                  <a:schemeClr val="hlink"/>
                </a:solidFill>
                <a:latin typeface="Arial" pitchFamily="34" charset="0"/>
                <a:ea typeface="ＭＳ Ｐゴシック" charset="-128"/>
                <a:cs typeface="Arial" pitchFamily="34" charset="0"/>
              </a:rPr>
              <a:t>　同質性</a:t>
            </a:r>
            <a:endParaRPr lang="ja-JP" sz="2000" dirty="0" smtClean="0">
              <a:solidFill>
                <a:srgbClr val="000000"/>
              </a:solidFill>
              <a:latin typeface="Arial" pitchFamily="34" charset="0"/>
              <a:ea typeface="ＭＳ Ｐゴシック" charset="-128"/>
              <a:cs typeface="Arial" pitchFamily="34" charset="0"/>
            </a:endParaRPr>
          </a:p>
          <a:p>
            <a:pPr eaLnBrk="1" hangingPunct="1">
              <a:lnSpc>
                <a:spcPct val="80000"/>
              </a:lnSpc>
              <a:buFontTx/>
              <a:buNone/>
            </a:pPr>
            <a:r>
              <a:rPr lang="en-US" altLang="ja-JP" sz="2000" dirty="0" smtClean="0">
                <a:solidFill>
                  <a:srgbClr val="000000"/>
                </a:solidFill>
                <a:latin typeface="Arial" pitchFamily="34" charset="0"/>
                <a:ea typeface="ＭＳ Ｐゴシック" charset="-128"/>
                <a:cs typeface="Arial" pitchFamily="34" charset="0"/>
              </a:rPr>
              <a:t>	  </a:t>
            </a:r>
            <a:r>
              <a:rPr lang="ja-JP" altLang="en-US" sz="2000" dirty="0" smtClean="0">
                <a:solidFill>
                  <a:srgbClr val="000000"/>
                </a:solidFill>
                <a:latin typeface="Arial" pitchFamily="34" charset="0"/>
                <a:ea typeface="ＭＳ Ｐゴシック" charset="-128"/>
                <a:cs typeface="Arial" pitchFamily="34" charset="0"/>
              </a:rPr>
              <a:t>＝</a:t>
            </a:r>
            <a:r>
              <a:rPr lang="en-US" altLang="ja-JP" sz="2000" dirty="0" smtClean="0">
                <a:solidFill>
                  <a:srgbClr val="000000"/>
                </a:solidFill>
                <a:latin typeface="Arial" pitchFamily="34" charset="0"/>
                <a:ea typeface="ＭＳ Ｐゴシック" charset="-128"/>
                <a:cs typeface="Arial" pitchFamily="34" charset="0"/>
              </a:rPr>
              <a:t>a nature of good that has the equal amount of value when it is divided </a:t>
            </a:r>
          </a:p>
          <a:p>
            <a:pPr eaLnBrk="1" hangingPunct="1">
              <a:lnSpc>
                <a:spcPct val="80000"/>
              </a:lnSpc>
              <a:buFontTx/>
              <a:buNone/>
            </a:pPr>
            <a:r>
              <a:rPr lang="en-US" altLang="ja-JP" sz="2000" dirty="0" smtClean="0">
                <a:latin typeface="Arial" pitchFamily="34" charset="0"/>
                <a:ea typeface="ＭＳ Ｐゴシック" charset="-128"/>
                <a:cs typeface="Arial" pitchFamily="34" charset="0"/>
              </a:rPr>
              <a:t>     </a:t>
            </a:r>
            <a:r>
              <a:rPr lang="ja-JP" altLang="en-US" sz="2000" dirty="0" smtClean="0">
                <a:latin typeface="Arial" pitchFamily="34" charset="0"/>
                <a:ea typeface="ＭＳ Ｐゴシック" charset="-128"/>
                <a:cs typeface="Arial" pitchFamily="34" charset="0"/>
              </a:rPr>
              <a:t>分割されたときに同量の価値を持つ財の性質</a:t>
            </a:r>
            <a:endParaRPr lang="en-US" altLang="ja-JP" sz="2000" dirty="0" smtClean="0">
              <a:latin typeface="Arial" pitchFamily="34" charset="0"/>
              <a:ea typeface="ＭＳ Ｐゴシック" charset="-128"/>
              <a:cs typeface="Arial" pitchFamily="34" charset="0"/>
            </a:endParaRPr>
          </a:p>
          <a:p>
            <a:pPr eaLnBrk="1" hangingPunct="1">
              <a:lnSpc>
                <a:spcPct val="80000"/>
              </a:lnSpc>
              <a:buFontTx/>
              <a:buNone/>
            </a:pPr>
            <a:endParaRPr lang="ja-JP" sz="2000" dirty="0" smtClean="0">
              <a:latin typeface="Arial" pitchFamily="34" charset="0"/>
              <a:ea typeface="ＭＳ Ｐゴシック" charset="-128"/>
              <a:cs typeface="Arial" pitchFamily="34" charset="0"/>
            </a:endParaRPr>
          </a:p>
          <a:p>
            <a:pPr eaLnBrk="1" hangingPunct="1">
              <a:lnSpc>
                <a:spcPct val="80000"/>
              </a:lnSpc>
              <a:buFontTx/>
              <a:buNone/>
            </a:pPr>
            <a:r>
              <a:rPr lang="ja-JP" sz="2000" dirty="0" smtClean="0">
                <a:solidFill>
                  <a:srgbClr val="000000"/>
                </a:solidFill>
                <a:latin typeface="Arial" pitchFamily="34" charset="0"/>
                <a:ea typeface="ＭＳ Ｐゴシック" charset="-128"/>
                <a:cs typeface="Arial" pitchFamily="34" charset="0"/>
              </a:rPr>
              <a:t>　　</a:t>
            </a:r>
            <a:r>
              <a:rPr lang="ja-JP" altLang="ja-JP" sz="2000" dirty="0" smtClean="0">
                <a:solidFill>
                  <a:srgbClr val="000000"/>
                </a:solidFill>
                <a:latin typeface="Arial" pitchFamily="34" charset="0"/>
                <a:ea typeface="ＭＳ Ｐゴシック" charset="-128"/>
                <a:cs typeface="Arial" pitchFamily="34" charset="0"/>
              </a:rPr>
              <a:t>②</a:t>
            </a:r>
            <a:r>
              <a:rPr lang="en-US" altLang="ja-JP" sz="2000" dirty="0" smtClean="0">
                <a:solidFill>
                  <a:schemeClr val="hlink"/>
                </a:solidFill>
                <a:latin typeface="Arial" pitchFamily="34" charset="0"/>
                <a:ea typeface="ＭＳ Ｐゴシック" charset="-128"/>
                <a:cs typeface="Arial" pitchFamily="34" charset="0"/>
              </a:rPr>
              <a:t>Portability</a:t>
            </a:r>
            <a:r>
              <a:rPr lang="ja-JP" altLang="en-US" sz="2000" dirty="0" smtClean="0">
                <a:solidFill>
                  <a:schemeClr val="hlink"/>
                </a:solidFill>
                <a:latin typeface="Arial" pitchFamily="34" charset="0"/>
                <a:ea typeface="ＭＳ Ｐゴシック" charset="-128"/>
                <a:cs typeface="Arial" pitchFamily="34" charset="0"/>
              </a:rPr>
              <a:t>　携帯可能性</a:t>
            </a:r>
          </a:p>
          <a:p>
            <a:pPr eaLnBrk="1" hangingPunct="1">
              <a:lnSpc>
                <a:spcPct val="80000"/>
              </a:lnSpc>
              <a:buFontTx/>
              <a:buNone/>
            </a:pPr>
            <a:r>
              <a:rPr lang="ja-JP" sz="2000" dirty="0" smtClean="0">
                <a:solidFill>
                  <a:srgbClr val="000000"/>
                </a:solidFill>
                <a:latin typeface="Arial" pitchFamily="34" charset="0"/>
                <a:ea typeface="ＭＳ Ｐゴシック" charset="-128"/>
                <a:cs typeface="Arial" pitchFamily="34" charset="0"/>
              </a:rPr>
              <a:t>　</a:t>
            </a:r>
            <a:r>
              <a:rPr lang="en-US" altLang="ja-JP" sz="2000" dirty="0" smtClean="0">
                <a:solidFill>
                  <a:srgbClr val="000000"/>
                </a:solidFill>
                <a:latin typeface="Arial" pitchFamily="34" charset="0"/>
                <a:ea typeface="ＭＳ Ｐゴシック" charset="-128"/>
                <a:cs typeface="Arial" pitchFamily="34" charset="0"/>
              </a:rPr>
              <a:t>   </a:t>
            </a:r>
            <a:r>
              <a:rPr lang="ja-JP" altLang="en-US" sz="2000" dirty="0" smtClean="0">
                <a:solidFill>
                  <a:srgbClr val="000000"/>
                </a:solidFill>
                <a:latin typeface="Arial" pitchFamily="34" charset="0"/>
                <a:ea typeface="ＭＳ Ｐゴシック" charset="-128"/>
                <a:cs typeface="Arial" pitchFamily="34" charset="0"/>
              </a:rPr>
              <a:t>＝</a:t>
            </a:r>
            <a:r>
              <a:rPr lang="en-US" altLang="ja-JP" sz="2000" dirty="0" smtClean="0">
                <a:solidFill>
                  <a:srgbClr val="000000"/>
                </a:solidFill>
                <a:latin typeface="Arial" pitchFamily="34" charset="0"/>
                <a:ea typeface="ＭＳ Ｐゴシック" charset="-128"/>
                <a:cs typeface="Arial" pitchFamily="34" charset="0"/>
              </a:rPr>
              <a:t>a nature of good that is convenient to carry and transport and that has relatively large value with light weight</a:t>
            </a:r>
          </a:p>
          <a:p>
            <a:pPr eaLnBrk="1" hangingPunct="1">
              <a:lnSpc>
                <a:spcPct val="80000"/>
              </a:lnSpc>
              <a:buFontTx/>
              <a:buNone/>
            </a:pPr>
            <a:r>
              <a:rPr lang="ja-JP" altLang="en-US" sz="2000" dirty="0" smtClean="0">
                <a:solidFill>
                  <a:srgbClr val="000000"/>
                </a:solidFill>
                <a:latin typeface="Arial" pitchFamily="34" charset="0"/>
                <a:ea typeface="ＭＳ Ｐゴシック" charset="-128"/>
                <a:cs typeface="Arial" pitchFamily="34" charset="0"/>
              </a:rPr>
              <a:t>　　携帯や運搬に便利で少量で、比較的に大きな価値を持つ財の性質</a:t>
            </a:r>
            <a:endParaRPr lang="en-US" altLang="ja-JP" sz="2000" dirty="0" smtClean="0">
              <a:solidFill>
                <a:srgbClr val="000000"/>
              </a:solidFill>
              <a:latin typeface="Arial" pitchFamily="34" charset="0"/>
              <a:ea typeface="ＭＳ Ｐゴシック" charset="-128"/>
              <a:cs typeface="Arial" pitchFamily="34" charset="0"/>
            </a:endParaRPr>
          </a:p>
          <a:p>
            <a:pPr eaLnBrk="1" hangingPunct="1">
              <a:lnSpc>
                <a:spcPct val="80000"/>
              </a:lnSpc>
              <a:buFontTx/>
              <a:buNone/>
            </a:pPr>
            <a:r>
              <a:rPr lang="ja-JP" sz="2000" dirty="0" smtClean="0">
                <a:solidFill>
                  <a:srgbClr val="000000"/>
                </a:solidFill>
                <a:latin typeface="Arial" pitchFamily="34" charset="0"/>
                <a:ea typeface="ＭＳ Ｐゴシック" charset="-128"/>
                <a:cs typeface="Arial" pitchFamily="34" charset="0"/>
              </a:rPr>
              <a:t>　　　　　　 　　　　　　　　　　　　　</a:t>
            </a:r>
            <a:endParaRPr lang="ja-JP" sz="2000" dirty="0" smtClean="0">
              <a:latin typeface="Arial" pitchFamily="34" charset="0"/>
              <a:ea typeface="ＭＳ Ｐゴシック" charset="-128"/>
              <a:cs typeface="Arial" pitchFamily="34" charset="0"/>
            </a:endParaRPr>
          </a:p>
          <a:p>
            <a:pPr eaLnBrk="1" hangingPunct="1">
              <a:lnSpc>
                <a:spcPct val="80000"/>
              </a:lnSpc>
              <a:buFontTx/>
              <a:buNone/>
            </a:pPr>
            <a:r>
              <a:rPr lang="ja-JP" sz="2000" dirty="0" smtClean="0">
                <a:solidFill>
                  <a:srgbClr val="000000"/>
                </a:solidFill>
                <a:latin typeface="Arial" pitchFamily="34" charset="0"/>
                <a:ea typeface="ＭＳ Ｐゴシック" charset="-128"/>
                <a:cs typeface="Arial" pitchFamily="34" charset="0"/>
              </a:rPr>
              <a:t>　　</a:t>
            </a:r>
            <a:r>
              <a:rPr lang="ja-JP" altLang="ja-JP" sz="2000" dirty="0" smtClean="0">
                <a:solidFill>
                  <a:srgbClr val="000000"/>
                </a:solidFill>
                <a:latin typeface="Arial" pitchFamily="34" charset="0"/>
                <a:ea typeface="ＭＳ Ｐゴシック" charset="-128"/>
                <a:cs typeface="Arial" pitchFamily="34" charset="0"/>
              </a:rPr>
              <a:t>③</a:t>
            </a:r>
            <a:r>
              <a:rPr lang="en-US" altLang="ja-JP" sz="2000" dirty="0" smtClean="0">
                <a:solidFill>
                  <a:schemeClr val="hlink"/>
                </a:solidFill>
                <a:latin typeface="Arial" pitchFamily="34" charset="0"/>
                <a:ea typeface="ＭＳ Ｐゴシック" charset="-128"/>
                <a:cs typeface="Arial" pitchFamily="34" charset="0"/>
              </a:rPr>
              <a:t>Durability</a:t>
            </a:r>
            <a:r>
              <a:rPr lang="ja-JP" altLang="en-US" sz="2000" dirty="0" smtClean="0">
                <a:solidFill>
                  <a:schemeClr val="hlink"/>
                </a:solidFill>
                <a:latin typeface="Arial" pitchFamily="34" charset="0"/>
                <a:ea typeface="ＭＳ Ｐゴシック" charset="-128"/>
                <a:cs typeface="Arial" pitchFamily="34" charset="0"/>
              </a:rPr>
              <a:t>　耐久性</a:t>
            </a:r>
            <a:endParaRPr lang="ja-JP" sz="2000" dirty="0" smtClean="0">
              <a:latin typeface="Arial" pitchFamily="34" charset="0"/>
              <a:ea typeface="ＭＳ Ｐゴシック" charset="-128"/>
              <a:cs typeface="Arial" pitchFamily="34" charset="0"/>
            </a:endParaRPr>
          </a:p>
          <a:p>
            <a:pPr eaLnBrk="1" hangingPunct="1">
              <a:lnSpc>
                <a:spcPct val="80000"/>
              </a:lnSpc>
              <a:buFontTx/>
              <a:buNone/>
            </a:pPr>
            <a:r>
              <a:rPr lang="ja-JP" sz="2000" dirty="0" smtClean="0">
                <a:solidFill>
                  <a:srgbClr val="000000"/>
                </a:solidFill>
                <a:latin typeface="Arial" pitchFamily="34" charset="0"/>
                <a:ea typeface="ＭＳ Ｐゴシック" charset="-128"/>
                <a:cs typeface="Arial" pitchFamily="34" charset="0"/>
              </a:rPr>
              <a:t>　　　＝</a:t>
            </a:r>
            <a:r>
              <a:rPr lang="en-US" altLang="ja-JP" sz="2000" dirty="0" smtClean="0">
                <a:solidFill>
                  <a:srgbClr val="000000"/>
                </a:solidFill>
                <a:latin typeface="Arial" pitchFamily="34" charset="0"/>
                <a:ea typeface="ＭＳ Ｐゴシック" charset="-128"/>
                <a:cs typeface="Arial" pitchFamily="34" charset="0"/>
              </a:rPr>
              <a:t>a nature of good that is hard to change in quality, depreciate and break down and that is durable</a:t>
            </a:r>
          </a:p>
          <a:p>
            <a:pPr eaLnBrk="1" hangingPunct="1">
              <a:lnSpc>
                <a:spcPct val="80000"/>
              </a:lnSpc>
              <a:buFontTx/>
              <a:buNone/>
            </a:pPr>
            <a:r>
              <a:rPr lang="ja-JP" altLang="en-US" sz="2000" dirty="0" smtClean="0">
                <a:solidFill>
                  <a:srgbClr val="000000"/>
                </a:solidFill>
                <a:latin typeface="Arial" pitchFamily="34" charset="0"/>
                <a:ea typeface="ＭＳ Ｐゴシック" charset="-128"/>
                <a:cs typeface="Arial" pitchFamily="34" charset="0"/>
              </a:rPr>
              <a:t>　　品質の変化や減耗、破損がしにくく、耐久性がある財の性質</a:t>
            </a:r>
            <a:r>
              <a:rPr lang="ja-JP" sz="1400" dirty="0" smtClean="0">
                <a:solidFill>
                  <a:srgbClr val="000000"/>
                </a:solidFill>
                <a:latin typeface="Arial" pitchFamily="34" charset="0"/>
                <a:ea typeface="ＭＳ 明朝" charset="-128"/>
                <a:cs typeface="Arial" pitchFamily="34" charset="0"/>
              </a:rPr>
              <a:t>　</a:t>
            </a: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5</a:t>
            </a:fld>
            <a:endParaRPr lang="en-US" altLang="ja-JP"/>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71538" y="214291"/>
            <a:ext cx="8162925" cy="785818"/>
          </a:xfrm>
        </p:spPr>
        <p:txBody>
          <a:bodyPr>
            <a:normAutofit fontScale="90000"/>
          </a:bodyPr>
          <a:lstStyle/>
          <a:p>
            <a:pPr eaLnBrk="1" hangingPunct="1"/>
            <a:r>
              <a:rPr lang="en-US" altLang="ja-JP" sz="2800" dirty="0" smtClean="0">
                <a:solidFill>
                  <a:srgbClr val="000000"/>
                </a:solidFill>
                <a:latin typeface="ＭＳ Ｐゴシック" charset="-128"/>
                <a:ea typeface="ＭＳ Ｐゴシック" charset="-128"/>
              </a:rPr>
              <a:t>4. Development of Money and Market Economy</a:t>
            </a:r>
            <a:br>
              <a:rPr lang="en-US" altLang="ja-JP" sz="2800" dirty="0" smtClean="0">
                <a:solidFill>
                  <a:srgbClr val="000000"/>
                </a:solidFill>
                <a:latin typeface="ＭＳ Ｐゴシック" charset="-128"/>
                <a:ea typeface="ＭＳ Ｐゴシック" charset="-128"/>
              </a:rPr>
            </a:br>
            <a:r>
              <a:rPr lang="en-US" altLang="ja-JP" sz="2800" dirty="0" smtClean="0">
                <a:solidFill>
                  <a:srgbClr val="000000"/>
                </a:solidFill>
                <a:latin typeface="ＭＳ Ｐゴシック" charset="-128"/>
                <a:ea typeface="ＭＳ Ｐゴシック" charset="-128"/>
              </a:rPr>
              <a:t>   </a:t>
            </a:r>
            <a:r>
              <a:rPr lang="ja-JP" altLang="en-US" sz="2800" dirty="0" smtClean="0">
                <a:solidFill>
                  <a:srgbClr val="000000"/>
                </a:solidFill>
                <a:latin typeface="ＭＳ Ｐゴシック" charset="-128"/>
                <a:ea typeface="ＭＳ Ｐゴシック" charset="-128"/>
              </a:rPr>
              <a:t>貨幣と市場経済の発達</a:t>
            </a:r>
          </a:p>
        </p:txBody>
      </p:sp>
      <p:sp>
        <p:nvSpPr>
          <p:cNvPr id="7171" name="Rectangle 3"/>
          <p:cNvSpPr>
            <a:spLocks noGrp="1" noChangeArrowheads="1"/>
          </p:cNvSpPr>
          <p:nvPr>
            <p:ph idx="1"/>
          </p:nvPr>
        </p:nvSpPr>
        <p:spPr>
          <a:xfrm>
            <a:off x="250825" y="1142984"/>
            <a:ext cx="8772525" cy="5715016"/>
          </a:xfrm>
        </p:spPr>
        <p:txBody>
          <a:bodyPr/>
          <a:lstStyle/>
          <a:p>
            <a:pPr marL="533400" indent="-533400" eaLnBrk="1" hangingPunct="1">
              <a:lnSpc>
                <a:spcPct val="80000"/>
              </a:lnSpc>
              <a:buFont typeface="Times" charset="0"/>
              <a:buNone/>
            </a:pPr>
            <a:r>
              <a:rPr lang="ja-JP" sz="2200" dirty="0" smtClean="0">
                <a:solidFill>
                  <a:srgbClr val="000000"/>
                </a:solidFill>
                <a:latin typeface="Arial" pitchFamily="34" charset="0"/>
                <a:ea typeface="ＭＳ Ｐゴシック" charset="-128"/>
                <a:cs typeface="Arial" pitchFamily="34" charset="0"/>
              </a:rPr>
              <a:t>　</a:t>
            </a:r>
            <a:r>
              <a:rPr lang="en-US" altLang="ja-JP" sz="2200" dirty="0" smtClean="0">
                <a:solidFill>
                  <a:schemeClr val="hlink"/>
                </a:solidFill>
                <a:latin typeface="Arial" pitchFamily="34" charset="0"/>
                <a:ea typeface="ＭＳ Ｐゴシック" charset="-128"/>
                <a:cs typeface="Arial" pitchFamily="34" charset="0"/>
              </a:rPr>
              <a:t>Commodity Money </a:t>
            </a:r>
            <a:r>
              <a:rPr lang="ja-JP" altLang="en-US" sz="2200" dirty="0" smtClean="0">
                <a:solidFill>
                  <a:schemeClr val="hlink"/>
                </a:solidFill>
                <a:latin typeface="Arial" pitchFamily="34" charset="0"/>
                <a:ea typeface="ＭＳ Ｐゴシック" charset="-128"/>
                <a:cs typeface="Arial" pitchFamily="34" charset="0"/>
              </a:rPr>
              <a:t>物品貨幣</a:t>
            </a:r>
            <a:r>
              <a:rPr lang="en-US" altLang="ja-JP" sz="2200" dirty="0" smtClean="0">
                <a:solidFill>
                  <a:srgbClr val="000000"/>
                </a:solidFill>
                <a:latin typeface="Arial" pitchFamily="34" charset="0"/>
                <a:ea typeface="ＭＳ Ｐゴシック" charset="-128"/>
                <a:cs typeface="Arial" pitchFamily="34" charset="0"/>
              </a:rPr>
              <a:t>= money that is used as daily good </a:t>
            </a:r>
            <a:r>
              <a:rPr lang="ja-JP" altLang="en-US" sz="2200" dirty="0" smtClean="0">
                <a:solidFill>
                  <a:srgbClr val="000000"/>
                </a:solidFill>
                <a:latin typeface="Arial" pitchFamily="34" charset="0"/>
                <a:ea typeface="ＭＳ Ｐゴシック" charset="-128"/>
                <a:cs typeface="Arial" pitchFamily="34" charset="0"/>
              </a:rPr>
              <a:t>日用品としても使われる貨幣</a:t>
            </a:r>
          </a:p>
          <a:p>
            <a:pPr marL="533400" indent="-533400" eaLnBrk="1" hangingPunct="1">
              <a:lnSpc>
                <a:spcPct val="80000"/>
              </a:lnSpc>
              <a:buFont typeface="Times" charset="0"/>
              <a:buNone/>
            </a:pPr>
            <a:r>
              <a:rPr lang="en-US" altLang="ja-JP" sz="2200" dirty="0" smtClean="0">
                <a:solidFill>
                  <a:srgbClr val="000000"/>
                </a:solidFill>
                <a:latin typeface="Arial" pitchFamily="34" charset="0"/>
                <a:ea typeface="ＭＳ Ｐゴシック" charset="-128"/>
                <a:cs typeface="Arial" pitchFamily="34" charset="0"/>
              </a:rPr>
              <a:t> agricultural society…grains such as rice or wheat, farm tools</a:t>
            </a:r>
          </a:p>
          <a:p>
            <a:pPr marL="533400" indent="-533400" eaLnBrk="1" hangingPunct="1">
              <a:lnSpc>
                <a:spcPct val="80000"/>
              </a:lnSpc>
              <a:buFont typeface="Times" charset="0"/>
              <a:buNone/>
            </a:pPr>
            <a:r>
              <a:rPr lang="ja-JP" sz="2200" dirty="0" smtClean="0">
                <a:latin typeface="Arial" pitchFamily="34" charset="0"/>
                <a:ea typeface="ＭＳ Ｐゴシック" charset="-128"/>
                <a:cs typeface="Arial" pitchFamily="34" charset="0"/>
              </a:rPr>
              <a:t>　農業社会</a:t>
            </a:r>
            <a:r>
              <a:rPr lang="ja-JP" altLang="ja-JP" sz="2200" dirty="0" smtClean="0">
                <a:latin typeface="Arial" pitchFamily="34" charset="0"/>
                <a:ea typeface="ＭＳ Ｐゴシック" charset="-128"/>
                <a:cs typeface="Arial" pitchFamily="34" charset="0"/>
              </a:rPr>
              <a:t>…</a:t>
            </a:r>
            <a:r>
              <a:rPr lang="ja-JP" sz="2200" dirty="0" smtClean="0">
                <a:latin typeface="Arial" pitchFamily="34" charset="0"/>
                <a:ea typeface="ＭＳ Ｐゴシック" charset="-128"/>
                <a:cs typeface="Arial" pitchFamily="34" charset="0"/>
              </a:rPr>
              <a:t>米や小麦などの穀物、農具</a:t>
            </a:r>
          </a:p>
          <a:p>
            <a:pPr marL="533400" indent="-533400" eaLnBrk="1" hangingPunct="1">
              <a:lnSpc>
                <a:spcPct val="80000"/>
              </a:lnSpc>
              <a:buFont typeface="Times" charset="0"/>
              <a:buNone/>
            </a:pPr>
            <a:r>
              <a:rPr lang="en-US" altLang="ja-JP" sz="2200" dirty="0" smtClean="0">
                <a:solidFill>
                  <a:srgbClr val="000000"/>
                </a:solidFill>
                <a:latin typeface="Arial" pitchFamily="34" charset="0"/>
                <a:ea typeface="ＭＳ Ｐゴシック" charset="-128"/>
                <a:cs typeface="Arial" pitchFamily="34" charset="0"/>
              </a:rPr>
              <a:t> fishing society…shell, born and horn </a:t>
            </a:r>
            <a:r>
              <a:rPr lang="ja-JP" altLang="en-US" sz="2200" dirty="0" smtClean="0">
                <a:solidFill>
                  <a:srgbClr val="000000"/>
                </a:solidFill>
                <a:latin typeface="Arial" pitchFamily="34" charset="0"/>
                <a:ea typeface="ＭＳ Ｐゴシック" charset="-128"/>
                <a:cs typeface="Arial" pitchFamily="34" charset="0"/>
              </a:rPr>
              <a:t>漁撈社会</a:t>
            </a:r>
            <a:r>
              <a:rPr lang="en-US" altLang="ja-JP" sz="2200" dirty="0" smtClean="0">
                <a:solidFill>
                  <a:srgbClr val="000000"/>
                </a:solidFill>
                <a:latin typeface="Arial" pitchFamily="34" charset="0"/>
                <a:ea typeface="ＭＳ Ｐゴシック" charset="-128"/>
                <a:cs typeface="Arial" pitchFamily="34" charset="0"/>
              </a:rPr>
              <a:t>…</a:t>
            </a:r>
            <a:r>
              <a:rPr lang="ja-JP" altLang="en-US" sz="2200" dirty="0" smtClean="0">
                <a:solidFill>
                  <a:srgbClr val="000000"/>
                </a:solidFill>
                <a:latin typeface="Arial" pitchFamily="34" charset="0"/>
                <a:ea typeface="ＭＳ Ｐゴシック" charset="-128"/>
                <a:cs typeface="Arial" pitchFamily="34" charset="0"/>
              </a:rPr>
              <a:t>貝殻、骨角器</a:t>
            </a:r>
            <a:endParaRPr lang="ja-JP" sz="2200" dirty="0" smtClean="0">
              <a:latin typeface="Arial" pitchFamily="34" charset="0"/>
              <a:ea typeface="ＭＳ Ｐゴシック" charset="-128"/>
              <a:cs typeface="Arial" pitchFamily="34" charset="0"/>
            </a:endParaRPr>
          </a:p>
          <a:p>
            <a:pPr marL="533400" indent="-533400" eaLnBrk="1" hangingPunct="1">
              <a:lnSpc>
                <a:spcPct val="80000"/>
              </a:lnSpc>
              <a:buFont typeface="Times" charset="0"/>
              <a:buNone/>
            </a:pPr>
            <a:r>
              <a:rPr lang="en-US" altLang="ja-JP" sz="2200" dirty="0" smtClean="0">
                <a:solidFill>
                  <a:srgbClr val="000000"/>
                </a:solidFill>
                <a:latin typeface="Arial" pitchFamily="34" charset="0"/>
                <a:ea typeface="ＭＳ Ｐゴシック" charset="-128"/>
                <a:cs typeface="Arial" pitchFamily="34" charset="0"/>
              </a:rPr>
              <a:t> hunting society…arrowhead, fur </a:t>
            </a:r>
            <a:r>
              <a:rPr lang="ja-JP" altLang="en-US" sz="2200" dirty="0" smtClean="0">
                <a:solidFill>
                  <a:srgbClr val="000000"/>
                </a:solidFill>
                <a:latin typeface="Arial" pitchFamily="34" charset="0"/>
                <a:ea typeface="ＭＳ Ｐゴシック" charset="-128"/>
                <a:cs typeface="Arial" pitchFamily="34" charset="0"/>
              </a:rPr>
              <a:t>狩猟社会</a:t>
            </a:r>
            <a:r>
              <a:rPr lang="en-US" altLang="ja-JP" sz="2200" dirty="0" smtClean="0">
                <a:solidFill>
                  <a:srgbClr val="000000"/>
                </a:solidFill>
                <a:latin typeface="Arial" pitchFamily="34" charset="0"/>
                <a:ea typeface="ＭＳ Ｐゴシック" charset="-128"/>
                <a:cs typeface="Arial" pitchFamily="34" charset="0"/>
              </a:rPr>
              <a:t>…</a:t>
            </a:r>
            <a:r>
              <a:rPr lang="ja-JP" altLang="en-US" sz="2200" dirty="0" smtClean="0">
                <a:solidFill>
                  <a:srgbClr val="000000"/>
                </a:solidFill>
                <a:latin typeface="Arial" pitchFamily="34" charset="0"/>
                <a:ea typeface="ＭＳ Ｐゴシック" charset="-128"/>
                <a:cs typeface="Arial" pitchFamily="34" charset="0"/>
              </a:rPr>
              <a:t>矢尻、毛皮</a:t>
            </a:r>
            <a:endParaRPr lang="ja-JP" sz="2200" dirty="0" smtClean="0">
              <a:latin typeface="Arial" pitchFamily="34" charset="0"/>
              <a:ea typeface="ＭＳ Ｐゴシック" charset="-128"/>
              <a:cs typeface="Arial" pitchFamily="34" charset="0"/>
            </a:endParaRPr>
          </a:p>
          <a:p>
            <a:pPr marL="533400" indent="-533400" eaLnBrk="1" hangingPunct="1">
              <a:lnSpc>
                <a:spcPct val="80000"/>
              </a:lnSpc>
              <a:buFont typeface="Times" charset="0"/>
              <a:buNone/>
            </a:pPr>
            <a:r>
              <a:rPr lang="ja-JP" sz="2200" dirty="0" smtClean="0">
                <a:solidFill>
                  <a:srgbClr val="000000"/>
                </a:solidFill>
                <a:latin typeface="Arial" pitchFamily="34" charset="0"/>
                <a:ea typeface="ＭＳ Ｐゴシック" charset="-128"/>
                <a:cs typeface="Arial" pitchFamily="34" charset="0"/>
              </a:rPr>
              <a:t>　</a:t>
            </a:r>
            <a:r>
              <a:rPr lang="en-US" altLang="ja-JP" sz="2200" dirty="0" smtClean="0">
                <a:solidFill>
                  <a:srgbClr val="000000"/>
                </a:solidFill>
                <a:latin typeface="Arial" pitchFamily="34" charset="0"/>
                <a:ea typeface="ＭＳ Ｐゴシック" charset="-128"/>
                <a:cs typeface="Arial" pitchFamily="34" charset="0"/>
              </a:rPr>
              <a:t>stock farming society…livestock, fur </a:t>
            </a:r>
            <a:r>
              <a:rPr lang="ja-JP" altLang="en-US" sz="2200" dirty="0" smtClean="0">
                <a:solidFill>
                  <a:srgbClr val="000000"/>
                </a:solidFill>
                <a:latin typeface="Arial" pitchFamily="34" charset="0"/>
                <a:ea typeface="ＭＳ Ｐゴシック" charset="-128"/>
                <a:cs typeface="Arial" pitchFamily="34" charset="0"/>
              </a:rPr>
              <a:t>牧畜社会</a:t>
            </a:r>
            <a:r>
              <a:rPr lang="en-US" altLang="ja-JP" sz="2200" dirty="0" smtClean="0">
                <a:solidFill>
                  <a:srgbClr val="000000"/>
                </a:solidFill>
                <a:latin typeface="Arial" pitchFamily="34" charset="0"/>
                <a:ea typeface="ＭＳ Ｐゴシック" charset="-128"/>
                <a:cs typeface="Arial" pitchFamily="34" charset="0"/>
              </a:rPr>
              <a:t>…</a:t>
            </a:r>
            <a:r>
              <a:rPr lang="ja-JP" altLang="en-US" sz="2200" dirty="0" smtClean="0">
                <a:solidFill>
                  <a:srgbClr val="000000"/>
                </a:solidFill>
                <a:latin typeface="Arial" pitchFamily="34" charset="0"/>
                <a:ea typeface="ＭＳ Ｐゴシック" charset="-128"/>
                <a:cs typeface="Arial" pitchFamily="34" charset="0"/>
              </a:rPr>
              <a:t>家畜、毛皮</a:t>
            </a:r>
            <a:endParaRPr lang="en-US" altLang="ja-JP" sz="2200" dirty="0" smtClean="0">
              <a:solidFill>
                <a:srgbClr val="000000"/>
              </a:solidFill>
              <a:latin typeface="Arial" pitchFamily="34" charset="0"/>
              <a:ea typeface="ＭＳ Ｐゴシック" charset="-128"/>
              <a:cs typeface="Arial" pitchFamily="34" charset="0"/>
            </a:endParaRPr>
          </a:p>
          <a:p>
            <a:pPr marL="533400" indent="-533400" eaLnBrk="1" hangingPunct="1">
              <a:lnSpc>
                <a:spcPct val="80000"/>
              </a:lnSpc>
              <a:buFont typeface="Times" charset="0"/>
              <a:buNone/>
            </a:pPr>
            <a:endParaRPr lang="ja-JP" sz="2200" dirty="0" smtClean="0">
              <a:latin typeface="Arial" pitchFamily="34" charset="0"/>
              <a:ea typeface="ＭＳ Ｐゴシック" charset="-128"/>
              <a:cs typeface="Arial" pitchFamily="34" charset="0"/>
            </a:endParaRPr>
          </a:p>
          <a:p>
            <a:pPr marL="533400" indent="-533400" eaLnBrk="1" hangingPunct="1">
              <a:lnSpc>
                <a:spcPct val="80000"/>
              </a:lnSpc>
              <a:buFont typeface="Times" charset="0"/>
              <a:buNone/>
            </a:pPr>
            <a:r>
              <a:rPr lang="en-US" altLang="ja-JP" sz="2200" dirty="0" smtClean="0">
                <a:solidFill>
                  <a:srgbClr val="000000"/>
                </a:solidFill>
                <a:latin typeface="Arial" pitchFamily="34" charset="0"/>
                <a:ea typeface="ＭＳ Ｐゴシック" charset="-128"/>
                <a:cs typeface="Arial" pitchFamily="34" charset="0"/>
              </a:rPr>
              <a:t>  </a:t>
            </a:r>
            <a:r>
              <a:rPr lang="en-US" altLang="ja-JP" sz="2200" dirty="0" smtClean="0">
                <a:solidFill>
                  <a:schemeClr val="hlink"/>
                </a:solidFill>
                <a:latin typeface="Arial" pitchFamily="34" charset="0"/>
                <a:ea typeface="ＭＳ Ｐゴシック" charset="-128"/>
                <a:cs typeface="Arial" pitchFamily="34" charset="0"/>
              </a:rPr>
              <a:t>Metallic Money </a:t>
            </a:r>
            <a:r>
              <a:rPr lang="ja-JP" altLang="en-US" sz="2200" dirty="0" smtClean="0">
                <a:solidFill>
                  <a:schemeClr val="hlink"/>
                </a:solidFill>
                <a:latin typeface="Arial" pitchFamily="34" charset="0"/>
                <a:ea typeface="ＭＳ Ｐゴシック" charset="-128"/>
                <a:cs typeface="Arial" pitchFamily="34" charset="0"/>
              </a:rPr>
              <a:t>金属貨幣</a:t>
            </a:r>
            <a:r>
              <a:rPr lang="ja-JP" sz="2200" dirty="0" smtClean="0">
                <a:solidFill>
                  <a:srgbClr val="000000"/>
                </a:solidFill>
                <a:latin typeface="Arial" pitchFamily="34" charset="0"/>
                <a:ea typeface="ＭＳ Ｐゴシック" charset="-128"/>
                <a:cs typeface="Arial" pitchFamily="34" charset="0"/>
              </a:rPr>
              <a:t>＝</a:t>
            </a:r>
            <a:r>
              <a:rPr lang="en-US" altLang="ja-JP" sz="2200" dirty="0" smtClean="0">
                <a:solidFill>
                  <a:srgbClr val="000000"/>
                </a:solidFill>
                <a:latin typeface="Arial" pitchFamily="34" charset="0"/>
                <a:ea typeface="ＭＳ Ｐゴシック" charset="-128"/>
                <a:cs typeface="Arial" pitchFamily="34" charset="0"/>
              </a:rPr>
              <a:t>money made of iron, copper, bronze, silver,  gold, or other metals that developed after refining methods are discovered</a:t>
            </a:r>
            <a:r>
              <a:rPr lang="ja-JP" altLang="en-US" sz="2200" dirty="0" smtClean="0">
                <a:solidFill>
                  <a:srgbClr val="000000"/>
                </a:solidFill>
                <a:latin typeface="Arial" pitchFamily="34" charset="0"/>
                <a:ea typeface="ＭＳ Ｐゴシック" charset="-128"/>
                <a:cs typeface="Arial" pitchFamily="34" charset="0"/>
              </a:rPr>
              <a:t>　製錬技術が発明されてから発達した貨幣で、鉄、銅、青銅、銀、金などの金属からできた貨幣</a:t>
            </a:r>
            <a:endParaRPr lang="en-US" altLang="ja-JP" sz="2200" dirty="0" smtClean="0">
              <a:solidFill>
                <a:srgbClr val="000000"/>
              </a:solidFill>
              <a:latin typeface="Arial" pitchFamily="34" charset="0"/>
              <a:ea typeface="ＭＳ Ｐゴシック" charset="-128"/>
              <a:cs typeface="Arial" pitchFamily="34" charset="0"/>
            </a:endParaRPr>
          </a:p>
          <a:p>
            <a:pPr marL="533400" indent="-533400" eaLnBrk="1" hangingPunct="1">
              <a:lnSpc>
                <a:spcPct val="80000"/>
              </a:lnSpc>
              <a:buFont typeface="Times" charset="0"/>
              <a:buNone/>
            </a:pPr>
            <a:endParaRPr lang="ja-JP" sz="2200" dirty="0" smtClean="0">
              <a:latin typeface="Arial" pitchFamily="34" charset="0"/>
              <a:ea typeface="ＭＳ Ｐゴシック" charset="-128"/>
              <a:cs typeface="Arial" pitchFamily="34" charset="0"/>
            </a:endParaRPr>
          </a:p>
          <a:p>
            <a:pPr marL="533400" indent="-533400" eaLnBrk="1" hangingPunct="1">
              <a:lnSpc>
                <a:spcPct val="80000"/>
              </a:lnSpc>
              <a:buFont typeface="Times" charset="0"/>
              <a:buNone/>
            </a:pPr>
            <a:r>
              <a:rPr lang="ja-JP" sz="2200" dirty="0" smtClean="0">
                <a:solidFill>
                  <a:srgbClr val="000000"/>
                </a:solidFill>
                <a:latin typeface="Arial" pitchFamily="34" charset="0"/>
                <a:ea typeface="ＭＳ Ｐゴシック" charset="-128"/>
                <a:cs typeface="Arial" pitchFamily="34" charset="0"/>
              </a:rPr>
              <a:t>　</a:t>
            </a:r>
            <a:r>
              <a:rPr lang="en-US" altLang="ja-JP" sz="2200" dirty="0" smtClean="0">
                <a:solidFill>
                  <a:schemeClr val="hlink"/>
                </a:solidFill>
                <a:latin typeface="Arial" pitchFamily="34" charset="0"/>
                <a:ea typeface="ＭＳ Ｐゴシック" charset="-128"/>
                <a:cs typeface="Arial" pitchFamily="34" charset="0"/>
              </a:rPr>
              <a:t>Money by Weight </a:t>
            </a:r>
            <a:r>
              <a:rPr lang="ja-JP" altLang="en-US" sz="2200" dirty="0" smtClean="0">
                <a:solidFill>
                  <a:schemeClr val="hlink"/>
                </a:solidFill>
                <a:latin typeface="Arial" pitchFamily="34" charset="0"/>
                <a:ea typeface="ＭＳ Ｐゴシック" charset="-128"/>
                <a:cs typeface="Arial" pitchFamily="34" charset="0"/>
              </a:rPr>
              <a:t>秤量貨幣</a:t>
            </a:r>
            <a:r>
              <a:rPr lang="ja-JP" sz="2200" dirty="0" smtClean="0">
                <a:solidFill>
                  <a:srgbClr val="000000"/>
                </a:solidFill>
                <a:latin typeface="Arial" pitchFamily="34" charset="0"/>
                <a:ea typeface="ＭＳ Ｐゴシック" charset="-128"/>
                <a:cs typeface="Arial" pitchFamily="34" charset="0"/>
              </a:rPr>
              <a:t>＝</a:t>
            </a:r>
            <a:r>
              <a:rPr lang="en-US" altLang="ja-JP" sz="2200" dirty="0" smtClean="0">
                <a:solidFill>
                  <a:srgbClr val="000000"/>
                </a:solidFill>
                <a:latin typeface="Arial" pitchFamily="34" charset="0"/>
                <a:ea typeface="ＭＳ Ｐゴシック" charset="-128"/>
                <a:cs typeface="Arial" pitchFamily="34" charset="0"/>
              </a:rPr>
              <a:t>metallic money that is exchanged after its quality is examined and its weight is measured</a:t>
            </a:r>
            <a:r>
              <a:rPr lang="ja-JP" altLang="en-US" sz="2200" dirty="0" smtClean="0">
                <a:solidFill>
                  <a:srgbClr val="000000"/>
                </a:solidFill>
                <a:latin typeface="Arial" pitchFamily="34" charset="0"/>
                <a:ea typeface="ＭＳ Ｐゴシック" charset="-128"/>
                <a:cs typeface="Arial" pitchFamily="34" charset="0"/>
              </a:rPr>
              <a:t>　品位と量目が検査、計量された後に交換される金属貨幣</a:t>
            </a:r>
            <a:endParaRPr lang="ja-JP" sz="2200" dirty="0" smtClean="0">
              <a:latin typeface="Arial" pitchFamily="34" charset="0"/>
              <a:ea typeface="ＭＳ Ｐゴシック" charset="-128"/>
              <a:cs typeface="Arial" pitchFamily="34" charset="0"/>
            </a:endParaRPr>
          </a:p>
          <a:p>
            <a:pPr marL="533400" indent="-533400" eaLnBrk="1" hangingPunct="1">
              <a:lnSpc>
                <a:spcPct val="80000"/>
              </a:lnSpc>
              <a:buFont typeface="Times" charset="0"/>
              <a:buNone/>
            </a:pPr>
            <a:r>
              <a:rPr lang="en-US" altLang="ja-JP" sz="2200" dirty="0" smtClean="0">
                <a:solidFill>
                  <a:srgbClr val="000000"/>
                </a:solidFill>
                <a:latin typeface="Times New Roman" pitchFamily="18" charset="0"/>
                <a:ea typeface="ＭＳ 明朝" charset="-128"/>
              </a:rPr>
              <a:t>  </a:t>
            </a:r>
            <a:endParaRPr lang="ja-JP" altLang="ja-JP" sz="2200" dirty="0" smtClean="0">
              <a:solidFill>
                <a:srgbClr val="000000"/>
              </a:solidFill>
              <a:latin typeface="Times New Roman" pitchFamily="18" charset="0"/>
              <a:ea typeface="ＭＳ 明朝" charset="-128"/>
            </a:endParaRP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6</a:t>
            </a:fld>
            <a:endParaRPr lang="en-US" altLang="ja-JP"/>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5720" y="1"/>
            <a:ext cx="8748743" cy="764704"/>
          </a:xfrm>
        </p:spPr>
        <p:txBody>
          <a:bodyPr>
            <a:normAutofit fontScale="90000"/>
          </a:bodyPr>
          <a:lstStyle/>
          <a:p>
            <a:pPr eaLnBrk="1" hangingPunct="1"/>
            <a:r>
              <a:rPr lang="ja-JP" altLang="ja-JP" sz="2800" dirty="0" smtClean="0">
                <a:solidFill>
                  <a:srgbClr val="000000"/>
                </a:solidFill>
                <a:latin typeface="ＭＳ Ｐゴシック" charset="-128"/>
                <a:ea typeface="ＭＳ Ｐゴシック" charset="-128"/>
              </a:rPr>
              <a:t> </a:t>
            </a:r>
            <a:r>
              <a:rPr lang="en-US" altLang="ja-JP" sz="2800" dirty="0" smtClean="0">
                <a:solidFill>
                  <a:srgbClr val="000000"/>
                </a:solidFill>
                <a:latin typeface="ＭＳ Ｐゴシック" charset="-128"/>
                <a:ea typeface="ＭＳ Ｐゴシック" charset="-128"/>
              </a:rPr>
              <a:t>4. Development of Money and Market Economy(2)</a:t>
            </a:r>
            <a:r>
              <a:rPr lang="ja-JP" altLang="en-US" sz="2800" dirty="0" smtClean="0">
                <a:solidFill>
                  <a:srgbClr val="000000"/>
                </a:solidFill>
                <a:latin typeface="ＭＳ Ｐゴシック" charset="-128"/>
                <a:ea typeface="ＭＳ Ｐゴシック" charset="-128"/>
              </a:rPr>
              <a:t>　</a:t>
            </a:r>
            <a:r>
              <a:rPr lang="en-US" altLang="ja-JP" sz="2800" dirty="0" smtClean="0">
                <a:solidFill>
                  <a:srgbClr val="000000"/>
                </a:solidFill>
                <a:latin typeface="ＭＳ Ｐゴシック" charset="-128"/>
                <a:ea typeface="ＭＳ Ｐゴシック" charset="-128"/>
              </a:rPr>
              <a:t/>
            </a:r>
            <a:br>
              <a:rPr lang="en-US" altLang="ja-JP" sz="2800" dirty="0" smtClean="0">
                <a:solidFill>
                  <a:srgbClr val="000000"/>
                </a:solidFill>
                <a:latin typeface="ＭＳ Ｐゴシック" charset="-128"/>
                <a:ea typeface="ＭＳ Ｐゴシック" charset="-128"/>
              </a:rPr>
            </a:br>
            <a:r>
              <a:rPr lang="ja-JP" altLang="en-US" sz="2800" dirty="0" smtClean="0">
                <a:solidFill>
                  <a:srgbClr val="000000"/>
                </a:solidFill>
                <a:latin typeface="ＭＳ Ｐゴシック" charset="-128"/>
                <a:ea typeface="ＭＳ Ｐゴシック" charset="-128"/>
              </a:rPr>
              <a:t>　貨幣と市場経済の発達（２）</a:t>
            </a:r>
          </a:p>
        </p:txBody>
      </p:sp>
      <p:sp>
        <p:nvSpPr>
          <p:cNvPr id="8195" name="Rectangle 3"/>
          <p:cNvSpPr>
            <a:spLocks noGrp="1" noChangeArrowheads="1"/>
          </p:cNvSpPr>
          <p:nvPr>
            <p:ph idx="1"/>
          </p:nvPr>
        </p:nvSpPr>
        <p:spPr>
          <a:xfrm>
            <a:off x="0" y="836712"/>
            <a:ext cx="9023350" cy="6021288"/>
          </a:xfrm>
        </p:spPr>
        <p:txBody>
          <a:bodyPr>
            <a:normAutofit lnSpcReduction="10000"/>
          </a:bodyPr>
          <a:lstStyle/>
          <a:p>
            <a:pPr marL="533400" indent="-533400" eaLnBrk="1" hangingPunct="1">
              <a:lnSpc>
                <a:spcPct val="80000"/>
              </a:lnSpc>
              <a:buFont typeface="Times" charset="0"/>
              <a:buNone/>
            </a:pPr>
            <a:r>
              <a:rPr lang="en-US" altLang="ja-JP" sz="2000" dirty="0" smtClean="0">
                <a:solidFill>
                  <a:srgbClr val="000000"/>
                </a:solidFill>
                <a:latin typeface="Arial" pitchFamily="34" charset="0"/>
                <a:ea typeface="ＭＳ 明朝" charset="-128"/>
                <a:cs typeface="Arial" pitchFamily="34" charset="0"/>
              </a:rPr>
              <a:t>  </a:t>
            </a:r>
            <a:r>
              <a:rPr lang="en-US" altLang="ja-JP" sz="2000" dirty="0" smtClean="0">
                <a:solidFill>
                  <a:schemeClr val="hlink"/>
                </a:solidFill>
                <a:latin typeface="Arial" pitchFamily="34" charset="0"/>
                <a:ea typeface="ＭＳ Ｐゴシック" charset="-128"/>
                <a:cs typeface="Arial" pitchFamily="34" charset="0"/>
              </a:rPr>
              <a:t>Legal Tender </a:t>
            </a:r>
            <a:r>
              <a:rPr lang="ja-JP" altLang="en-US" sz="2000" dirty="0" smtClean="0">
                <a:solidFill>
                  <a:schemeClr val="hlink"/>
                </a:solidFill>
                <a:latin typeface="Arial" pitchFamily="34" charset="0"/>
                <a:ea typeface="ＭＳ Ｐゴシック" charset="-128"/>
                <a:cs typeface="Arial" pitchFamily="34" charset="0"/>
              </a:rPr>
              <a:t>法定貨幣</a:t>
            </a:r>
            <a:r>
              <a:rPr lang="ja-JP" sz="2000" dirty="0" smtClean="0">
                <a:solidFill>
                  <a:srgbClr val="000000"/>
                </a:solidFill>
                <a:latin typeface="Arial" pitchFamily="34" charset="0"/>
                <a:ea typeface="ＭＳ Ｐゴシック" charset="-128"/>
                <a:cs typeface="Arial" pitchFamily="34" charset="0"/>
              </a:rPr>
              <a:t>＝</a:t>
            </a:r>
            <a:r>
              <a:rPr lang="en-US" altLang="ja-JP" sz="2000" dirty="0" smtClean="0">
                <a:solidFill>
                  <a:srgbClr val="000000"/>
                </a:solidFill>
                <a:latin typeface="Arial" pitchFamily="34" charset="0"/>
                <a:ea typeface="ＭＳ Ｐゴシック" charset="-128"/>
                <a:cs typeface="Arial" pitchFamily="34" charset="0"/>
              </a:rPr>
              <a:t>money issued by a state</a:t>
            </a:r>
            <a:r>
              <a:rPr lang="ja-JP" altLang="en-US" sz="2000" dirty="0" smtClean="0">
                <a:solidFill>
                  <a:srgbClr val="000000"/>
                </a:solidFill>
                <a:latin typeface="Arial" pitchFamily="34" charset="0"/>
                <a:ea typeface="ＭＳ Ｐゴシック" charset="-128"/>
                <a:cs typeface="Arial" pitchFamily="34" charset="0"/>
              </a:rPr>
              <a:t>　国家により発行された貨幣</a:t>
            </a:r>
            <a:r>
              <a:rPr lang="en-US" altLang="ja-JP" sz="2000" dirty="0" smtClean="0">
                <a:solidFill>
                  <a:srgbClr val="000000"/>
                </a:solidFill>
                <a:latin typeface="Arial" pitchFamily="34" charset="0"/>
                <a:ea typeface="ＭＳ Ｐゴシック" charset="-128"/>
                <a:cs typeface="Arial" pitchFamily="34" charset="0"/>
              </a:rPr>
              <a:t> </a:t>
            </a:r>
          </a:p>
          <a:p>
            <a:pPr marL="533400" indent="-533400" eaLnBrk="1" hangingPunct="1">
              <a:lnSpc>
                <a:spcPct val="80000"/>
              </a:lnSpc>
              <a:buFont typeface="Times" charset="0"/>
              <a:buNone/>
            </a:pPr>
            <a:r>
              <a:rPr lang="en-US" altLang="ja-JP" sz="2000" dirty="0" smtClean="0">
                <a:solidFill>
                  <a:schemeClr val="hlink"/>
                </a:solidFill>
                <a:latin typeface="Arial" pitchFamily="34" charset="0"/>
                <a:ea typeface="ＭＳ Ｐゴシック" charset="-128"/>
                <a:cs typeface="Arial" pitchFamily="34" charset="0"/>
              </a:rPr>
              <a:t> Stamped Money </a:t>
            </a:r>
            <a:r>
              <a:rPr lang="ja-JP" altLang="en-US" sz="2000" dirty="0" smtClean="0">
                <a:solidFill>
                  <a:schemeClr val="hlink"/>
                </a:solidFill>
                <a:latin typeface="Arial" pitchFamily="34" charset="0"/>
                <a:ea typeface="ＭＳ Ｐゴシック" charset="-128"/>
                <a:cs typeface="Arial" pitchFamily="34" charset="0"/>
              </a:rPr>
              <a:t>刻印貨幣</a:t>
            </a:r>
            <a:r>
              <a:rPr lang="ja-JP" sz="2000" dirty="0" smtClean="0">
                <a:solidFill>
                  <a:srgbClr val="000000"/>
                </a:solidFill>
                <a:latin typeface="Arial" pitchFamily="34" charset="0"/>
                <a:ea typeface="ＭＳ Ｐゴシック" charset="-128"/>
                <a:cs typeface="Arial" pitchFamily="34" charset="0"/>
              </a:rPr>
              <a:t>＝</a:t>
            </a:r>
            <a:r>
              <a:rPr lang="ja-JP" altLang="en-US" sz="2000" dirty="0" smtClean="0">
                <a:solidFill>
                  <a:srgbClr val="000000"/>
                </a:solidFill>
                <a:latin typeface="Arial" pitchFamily="34" charset="0"/>
                <a:ea typeface="ＭＳ Ｐゴシック" charset="-128"/>
                <a:cs typeface="Arial" pitchFamily="34" charset="0"/>
              </a:rPr>
              <a:t> </a:t>
            </a:r>
            <a:r>
              <a:rPr lang="en-US" altLang="ja-JP" sz="2000" dirty="0" smtClean="0">
                <a:solidFill>
                  <a:srgbClr val="000000"/>
                </a:solidFill>
                <a:latin typeface="Arial" pitchFamily="34" charset="0"/>
                <a:ea typeface="ＭＳ Ｐゴシック" charset="-128"/>
                <a:cs typeface="Arial" pitchFamily="34" charset="0"/>
              </a:rPr>
              <a:t>metallic money that is stamped by a state and made with the same quality and weight </a:t>
            </a:r>
            <a:r>
              <a:rPr lang="ja-JP" altLang="en-US" sz="2000" dirty="0" smtClean="0">
                <a:solidFill>
                  <a:srgbClr val="000000"/>
                </a:solidFill>
                <a:latin typeface="Arial" pitchFamily="34" charset="0"/>
                <a:ea typeface="ＭＳ Ｐゴシック" charset="-128"/>
                <a:cs typeface="Arial" pitchFamily="34" charset="0"/>
              </a:rPr>
              <a:t>品位と量目が同じ金属片に国家が刻印をした金属貨幣</a:t>
            </a:r>
            <a:endParaRPr lang="ja-JP" sz="2000" dirty="0" smtClean="0">
              <a:latin typeface="Arial" pitchFamily="34" charset="0"/>
              <a:ea typeface="ＭＳ Ｐゴシック" charset="-128"/>
              <a:cs typeface="Arial" pitchFamily="34" charset="0"/>
            </a:endParaRPr>
          </a:p>
          <a:p>
            <a:pPr marL="533400" indent="-533400" eaLnBrk="1" hangingPunct="1">
              <a:lnSpc>
                <a:spcPct val="80000"/>
              </a:lnSpc>
              <a:buFont typeface="Times" charset="0"/>
              <a:buNone/>
            </a:pPr>
            <a:r>
              <a:rPr lang="en-US" altLang="ja-JP" sz="2000" dirty="0" smtClean="0">
                <a:solidFill>
                  <a:srgbClr val="C00000"/>
                </a:solidFill>
                <a:latin typeface="Arial" pitchFamily="34" charset="0"/>
                <a:ea typeface="ＭＳ Ｐゴシック" charset="-128"/>
                <a:cs typeface="Arial" pitchFamily="34" charset="0"/>
              </a:rPr>
              <a:t> Lydia kingdom</a:t>
            </a:r>
            <a:r>
              <a:rPr lang="en-US" altLang="ja-JP" sz="2000" dirty="0" smtClean="0">
                <a:solidFill>
                  <a:srgbClr val="000000"/>
                </a:solidFill>
                <a:latin typeface="Arial" pitchFamily="34" charset="0"/>
                <a:ea typeface="ＭＳ Ｐゴシック" charset="-128"/>
                <a:cs typeface="Arial" pitchFamily="34" charset="0"/>
              </a:rPr>
              <a:t>, around 650-600BC</a:t>
            </a:r>
            <a:r>
              <a:rPr lang="ja-JP" altLang="en-US" sz="2000" dirty="0" smtClean="0">
                <a:solidFill>
                  <a:srgbClr val="000000"/>
                </a:solidFill>
                <a:latin typeface="Arial" pitchFamily="34" charset="0"/>
                <a:ea typeface="ＭＳ Ｐゴシック" charset="-128"/>
                <a:cs typeface="Arial" pitchFamily="34" charset="0"/>
              </a:rPr>
              <a:t>　　リディア王国　</a:t>
            </a:r>
            <a:r>
              <a:rPr lang="en-US" altLang="ja-JP" sz="2000" dirty="0" smtClean="0">
                <a:solidFill>
                  <a:srgbClr val="000000"/>
                </a:solidFill>
                <a:latin typeface="Arial" pitchFamily="34" charset="0"/>
                <a:ea typeface="ＭＳ Ｐゴシック" charset="-128"/>
                <a:cs typeface="Arial" pitchFamily="34" charset="0"/>
              </a:rPr>
              <a:t>BC650-600</a:t>
            </a:r>
          </a:p>
          <a:p>
            <a:pPr marL="533400" indent="-533400" eaLnBrk="1" hangingPunct="1">
              <a:lnSpc>
                <a:spcPct val="80000"/>
              </a:lnSpc>
              <a:buFont typeface="Times" charset="0"/>
              <a:buNone/>
            </a:pPr>
            <a:r>
              <a:rPr lang="ja-JP" altLang="en-US" sz="2000" dirty="0" smtClean="0">
                <a:solidFill>
                  <a:srgbClr val="000000"/>
                </a:solidFill>
                <a:latin typeface="Arial" pitchFamily="34" charset="0"/>
                <a:ea typeface="ＭＳ Ｐゴシック" charset="-128"/>
                <a:cs typeface="Arial" pitchFamily="34" charset="0"/>
              </a:rPr>
              <a:t>　　</a:t>
            </a:r>
            <a:r>
              <a:rPr lang="en-US" altLang="ja-JP" sz="2000" dirty="0" smtClean="0">
                <a:solidFill>
                  <a:srgbClr val="C00000"/>
                </a:solidFill>
                <a:latin typeface="Arial" pitchFamily="34" charset="0"/>
                <a:ea typeface="ＭＳ Ｐゴシック" charset="-128"/>
                <a:cs typeface="Arial" pitchFamily="34" charset="0"/>
              </a:rPr>
              <a:t>Electrum Money</a:t>
            </a:r>
            <a:r>
              <a:rPr lang="ja-JP" altLang="en-US" sz="2000" dirty="0" smtClean="0">
                <a:solidFill>
                  <a:srgbClr val="000000"/>
                </a:solidFill>
                <a:latin typeface="Arial" pitchFamily="34" charset="0"/>
                <a:ea typeface="ＭＳ Ｐゴシック" charset="-128"/>
                <a:cs typeface="Arial" pitchFamily="34" charset="0"/>
              </a:rPr>
              <a:t>　エレクトロン貨</a:t>
            </a:r>
            <a:r>
              <a:rPr lang="ja-JP" altLang="en-US" sz="2000" dirty="0" smtClean="0"/>
              <a:t>　 </a:t>
            </a:r>
            <a:r>
              <a:rPr lang="el-GR" altLang="ja-JP" sz="2000" dirty="0" smtClean="0">
                <a:solidFill>
                  <a:schemeClr val="tx1"/>
                </a:solidFill>
              </a:rPr>
              <a:t>ήλεκτρον</a:t>
            </a:r>
            <a:r>
              <a:rPr lang="ja-JP" altLang="el-GR" sz="2000" dirty="0" smtClean="0">
                <a:solidFill>
                  <a:schemeClr val="tx1"/>
                </a:solidFill>
              </a:rPr>
              <a:t>（</a:t>
            </a:r>
            <a:r>
              <a:rPr lang="en-US" altLang="ja-JP" sz="2000" dirty="0" err="1" smtClean="0">
                <a:solidFill>
                  <a:schemeClr val="tx1"/>
                </a:solidFill>
              </a:rPr>
              <a:t>Ēlektron</a:t>
            </a:r>
            <a:r>
              <a:rPr lang="ja-JP" altLang="en-US" sz="2000" dirty="0" smtClean="0">
                <a:solidFill>
                  <a:schemeClr val="tx1"/>
                </a:solidFill>
              </a:rPr>
              <a:t>）＝</a:t>
            </a:r>
            <a:r>
              <a:rPr lang="en-US" altLang="ja-JP" sz="2000" dirty="0" smtClean="0">
                <a:solidFill>
                  <a:schemeClr val="tx1"/>
                </a:solidFill>
              </a:rPr>
              <a:t>amber </a:t>
            </a:r>
            <a:r>
              <a:rPr lang="ja-JP" altLang="en-US" sz="2000" dirty="0" smtClean="0">
                <a:solidFill>
                  <a:schemeClr val="tx1"/>
                </a:solidFill>
              </a:rPr>
              <a:t>琥珀</a:t>
            </a:r>
            <a:endParaRPr lang="ja-JP" altLang="en-US" sz="2000" dirty="0" smtClean="0">
              <a:solidFill>
                <a:schemeClr val="tx1"/>
              </a:solidFill>
              <a:latin typeface="Arial" pitchFamily="34" charset="0"/>
              <a:ea typeface="ＭＳ Ｐゴシック" charset="-128"/>
              <a:cs typeface="Arial" pitchFamily="34" charset="0"/>
            </a:endParaRPr>
          </a:p>
          <a:p>
            <a:pPr marL="533400" indent="-533400" eaLnBrk="1" hangingPunct="1">
              <a:lnSpc>
                <a:spcPct val="80000"/>
              </a:lnSpc>
              <a:buFont typeface="Times" charset="0"/>
              <a:buNone/>
            </a:pPr>
            <a:r>
              <a:rPr lang="ja-JP" altLang="en-US" sz="2000" dirty="0" smtClean="0">
                <a:solidFill>
                  <a:srgbClr val="000000"/>
                </a:solidFill>
                <a:latin typeface="Arial" pitchFamily="34" charset="0"/>
                <a:ea typeface="ＭＳ Ｐゴシック" charset="-128"/>
                <a:cs typeface="Arial" pitchFamily="34" charset="0"/>
              </a:rPr>
              <a:t>　　</a:t>
            </a:r>
            <a:r>
              <a:rPr lang="en-US" altLang="ja-JP" sz="2000" dirty="0" smtClean="0">
                <a:solidFill>
                  <a:srgbClr val="000000"/>
                </a:solidFill>
                <a:latin typeface="Arial" pitchFamily="34" charset="0"/>
                <a:ea typeface="ＭＳ Ｐゴシック" charset="-128"/>
                <a:cs typeface="Arial" pitchFamily="34" charset="0"/>
              </a:rPr>
              <a:t>(the pictures are cited from Wikipedia</a:t>
            </a:r>
            <a:r>
              <a:rPr lang="ja-JP" altLang="en-US" sz="2000" dirty="0" smtClean="0">
                <a:solidFill>
                  <a:srgbClr val="000000"/>
                </a:solidFill>
                <a:latin typeface="Arial" pitchFamily="34" charset="0"/>
                <a:ea typeface="ＭＳ Ｐゴシック" charset="-128"/>
                <a:cs typeface="Arial" pitchFamily="34" charset="0"/>
              </a:rPr>
              <a:t>）</a:t>
            </a:r>
            <a:endParaRPr lang="en-US" altLang="ja-JP" sz="2000" dirty="0" smtClean="0">
              <a:solidFill>
                <a:srgbClr val="000000"/>
              </a:solidFill>
              <a:latin typeface="Arial" pitchFamily="34" charset="0"/>
              <a:ea typeface="ＭＳ Ｐゴシック" charset="-128"/>
              <a:cs typeface="Arial" pitchFamily="34" charset="0"/>
            </a:endParaRPr>
          </a:p>
          <a:p>
            <a:pPr marL="533400" indent="-533400" eaLnBrk="1" hangingPunct="1">
              <a:lnSpc>
                <a:spcPct val="80000"/>
              </a:lnSpc>
              <a:buFont typeface="Times" charset="0"/>
              <a:buNone/>
            </a:pPr>
            <a:r>
              <a:rPr lang="en-US" altLang="ja-JP" sz="2000" dirty="0" smtClean="0">
                <a:solidFill>
                  <a:srgbClr val="C00000"/>
                </a:solidFill>
                <a:latin typeface="Arial" pitchFamily="34" charset="0"/>
                <a:ea typeface="ＭＳ Ｐゴシック" charset="-128"/>
                <a:cs typeface="Arial" pitchFamily="34" charset="0"/>
              </a:rPr>
              <a:t> </a:t>
            </a:r>
          </a:p>
          <a:p>
            <a:pPr marL="533400" indent="-533400" eaLnBrk="1" hangingPunct="1">
              <a:lnSpc>
                <a:spcPct val="80000"/>
              </a:lnSpc>
              <a:buFont typeface="Times" charset="0"/>
              <a:buNone/>
            </a:pPr>
            <a:endParaRPr lang="en-US" altLang="ja-JP" sz="2000" dirty="0" smtClean="0">
              <a:solidFill>
                <a:srgbClr val="C00000"/>
              </a:solidFill>
              <a:latin typeface="Arial" pitchFamily="34" charset="0"/>
              <a:ea typeface="ＭＳ Ｐゴシック" charset="-128"/>
              <a:cs typeface="Arial" pitchFamily="34" charset="0"/>
            </a:endParaRPr>
          </a:p>
          <a:p>
            <a:pPr marL="533400" indent="-533400" eaLnBrk="1" hangingPunct="1">
              <a:lnSpc>
                <a:spcPct val="80000"/>
              </a:lnSpc>
              <a:buFont typeface="Times" charset="0"/>
              <a:buNone/>
            </a:pPr>
            <a:endParaRPr lang="en-US" altLang="ja-JP" sz="2000" dirty="0" smtClean="0">
              <a:solidFill>
                <a:srgbClr val="C00000"/>
              </a:solidFill>
              <a:latin typeface="Arial" pitchFamily="34" charset="0"/>
              <a:ea typeface="ＭＳ Ｐゴシック" charset="-128"/>
              <a:cs typeface="Arial" pitchFamily="34" charset="0"/>
            </a:endParaRPr>
          </a:p>
          <a:p>
            <a:pPr marL="533400" indent="-533400" eaLnBrk="1" hangingPunct="1">
              <a:lnSpc>
                <a:spcPct val="80000"/>
              </a:lnSpc>
              <a:buFont typeface="Times" charset="0"/>
              <a:buNone/>
            </a:pPr>
            <a:endParaRPr lang="en-US" altLang="ja-JP" sz="2000" dirty="0" smtClean="0">
              <a:solidFill>
                <a:srgbClr val="C00000"/>
              </a:solidFill>
              <a:latin typeface="Arial" pitchFamily="34" charset="0"/>
              <a:ea typeface="ＭＳ Ｐゴシック" charset="-128"/>
              <a:cs typeface="Arial" pitchFamily="34" charset="0"/>
            </a:endParaRPr>
          </a:p>
          <a:p>
            <a:pPr marL="533400" indent="-533400" eaLnBrk="1" hangingPunct="1">
              <a:lnSpc>
                <a:spcPct val="80000"/>
              </a:lnSpc>
              <a:buFont typeface="Times" charset="0"/>
              <a:buNone/>
            </a:pPr>
            <a:endParaRPr lang="en-US" altLang="ja-JP" sz="2000" dirty="0" smtClean="0">
              <a:solidFill>
                <a:srgbClr val="C00000"/>
              </a:solidFill>
              <a:latin typeface="Arial" pitchFamily="34" charset="0"/>
              <a:ea typeface="ＭＳ Ｐゴシック" charset="-128"/>
              <a:cs typeface="Arial" pitchFamily="34" charset="0"/>
            </a:endParaRPr>
          </a:p>
          <a:p>
            <a:pPr marL="533400" indent="-533400" eaLnBrk="1" hangingPunct="1">
              <a:lnSpc>
                <a:spcPct val="80000"/>
              </a:lnSpc>
              <a:buFont typeface="Times" charset="0"/>
              <a:buNone/>
            </a:pPr>
            <a:endParaRPr lang="en-US" altLang="ja-JP" sz="2000" dirty="0" smtClean="0">
              <a:solidFill>
                <a:srgbClr val="C00000"/>
              </a:solidFill>
              <a:latin typeface="Arial" pitchFamily="34" charset="0"/>
              <a:ea typeface="ＭＳ Ｐゴシック" charset="-128"/>
              <a:cs typeface="Arial" pitchFamily="34" charset="0"/>
            </a:endParaRPr>
          </a:p>
          <a:p>
            <a:pPr marL="533400" indent="-533400" eaLnBrk="1" hangingPunct="1">
              <a:lnSpc>
                <a:spcPct val="80000"/>
              </a:lnSpc>
              <a:buFont typeface="Times" charset="0"/>
              <a:buNone/>
            </a:pPr>
            <a:endParaRPr lang="en-US" altLang="ja-JP" sz="2000" dirty="0" smtClean="0">
              <a:solidFill>
                <a:srgbClr val="C00000"/>
              </a:solidFill>
              <a:latin typeface="Arial" pitchFamily="34" charset="0"/>
              <a:ea typeface="ＭＳ Ｐゴシック" charset="-128"/>
              <a:cs typeface="Arial" pitchFamily="34" charset="0"/>
            </a:endParaRPr>
          </a:p>
          <a:p>
            <a:pPr marL="533400" indent="-533400" eaLnBrk="1" hangingPunct="1">
              <a:lnSpc>
                <a:spcPct val="80000"/>
              </a:lnSpc>
              <a:buFont typeface="Times" charset="0"/>
              <a:buNone/>
            </a:pPr>
            <a:r>
              <a:rPr lang="en-US" altLang="ja-JP" sz="2000" dirty="0" smtClean="0">
                <a:solidFill>
                  <a:srgbClr val="C00000"/>
                </a:solidFill>
                <a:latin typeface="Arial" pitchFamily="34" charset="0"/>
                <a:ea typeface="ＭＳ Ｐゴシック" charset="-128"/>
                <a:cs typeface="Arial" pitchFamily="34" charset="0"/>
              </a:rPr>
              <a:t>Athena</a:t>
            </a:r>
            <a:r>
              <a:rPr lang="en-US" altLang="ja-JP" sz="2000" dirty="0" smtClean="0">
                <a:solidFill>
                  <a:srgbClr val="000000"/>
                </a:solidFill>
                <a:latin typeface="Arial" pitchFamily="34" charset="0"/>
                <a:ea typeface="ＭＳ Ｐゴシック" charset="-128"/>
                <a:cs typeface="Arial" pitchFamily="34" charset="0"/>
              </a:rPr>
              <a:t> around 6 century BC</a:t>
            </a:r>
          </a:p>
          <a:p>
            <a:pPr marL="533400" indent="-533400" eaLnBrk="1" hangingPunct="1">
              <a:lnSpc>
                <a:spcPct val="80000"/>
              </a:lnSpc>
              <a:buFont typeface="Times" charset="0"/>
              <a:buNone/>
            </a:pPr>
            <a:r>
              <a:rPr lang="ja-JP" altLang="en-US" sz="2000" dirty="0" smtClean="0">
                <a:solidFill>
                  <a:srgbClr val="000000"/>
                </a:solidFill>
                <a:latin typeface="Arial" pitchFamily="34" charset="0"/>
                <a:ea typeface="ＭＳ Ｐゴシック" charset="-128"/>
                <a:cs typeface="Arial" pitchFamily="34" charset="0"/>
              </a:rPr>
              <a:t>　アテネ　</a:t>
            </a:r>
            <a:r>
              <a:rPr lang="en-US" altLang="ja-JP" sz="2000" dirty="0" smtClean="0">
                <a:solidFill>
                  <a:srgbClr val="000000"/>
                </a:solidFill>
                <a:latin typeface="Arial" pitchFamily="34" charset="0"/>
                <a:ea typeface="ＭＳ Ｐゴシック" charset="-128"/>
                <a:cs typeface="Arial" pitchFamily="34" charset="0"/>
              </a:rPr>
              <a:t>BC6</a:t>
            </a:r>
            <a:r>
              <a:rPr lang="ja-JP" altLang="en-US" sz="2000" dirty="0" smtClean="0">
                <a:solidFill>
                  <a:srgbClr val="000000"/>
                </a:solidFill>
                <a:latin typeface="Arial" pitchFamily="34" charset="0"/>
                <a:ea typeface="ＭＳ Ｐゴシック" charset="-128"/>
                <a:cs typeface="Arial" pitchFamily="34" charset="0"/>
              </a:rPr>
              <a:t>世紀</a:t>
            </a:r>
          </a:p>
          <a:p>
            <a:pPr marL="533400" indent="-533400" eaLnBrk="1" hangingPunct="1">
              <a:lnSpc>
                <a:spcPct val="80000"/>
              </a:lnSpc>
              <a:buFont typeface="Times" charset="0"/>
              <a:buNone/>
            </a:pPr>
            <a:r>
              <a:rPr lang="ja-JP" altLang="en-US" sz="2000" dirty="0" smtClean="0">
                <a:latin typeface="Arial" pitchFamily="34" charset="0"/>
                <a:ea typeface="ＭＳ Ｐゴシック" charset="-128"/>
                <a:cs typeface="Arial" pitchFamily="34" charset="0"/>
              </a:rPr>
              <a:t>　</a:t>
            </a:r>
            <a:r>
              <a:rPr lang="en-US" altLang="ja-JP" sz="2000" dirty="0" smtClean="0">
                <a:latin typeface="Arial" pitchFamily="34" charset="0"/>
                <a:ea typeface="ＭＳ Ｐゴシック" charset="-128"/>
                <a:cs typeface="Arial" pitchFamily="34" charset="0"/>
              </a:rPr>
              <a:t>silver </a:t>
            </a:r>
            <a:r>
              <a:rPr lang="en-US" altLang="ja-JP" sz="2000" dirty="0" err="1" smtClean="0">
                <a:solidFill>
                  <a:srgbClr val="C00000"/>
                </a:solidFill>
                <a:latin typeface="Arial" pitchFamily="34" charset="0"/>
                <a:ea typeface="ＭＳ Ｐゴシック" charset="-128"/>
                <a:cs typeface="Arial" pitchFamily="34" charset="0"/>
              </a:rPr>
              <a:t>Drachme</a:t>
            </a:r>
            <a:r>
              <a:rPr lang="en-US" altLang="ja-JP" sz="2000" dirty="0" smtClean="0">
                <a:latin typeface="Arial" pitchFamily="34" charset="0"/>
                <a:ea typeface="ＭＳ Ｐゴシック" charset="-128"/>
                <a:cs typeface="Arial" pitchFamily="34" charset="0"/>
              </a:rPr>
              <a:t> </a:t>
            </a:r>
            <a:r>
              <a:rPr lang="ja-JP" altLang="en-US" sz="2000" dirty="0" smtClean="0">
                <a:latin typeface="Arial" pitchFamily="34" charset="0"/>
                <a:ea typeface="ＭＳ Ｐゴシック" charset="-128"/>
                <a:cs typeface="Arial" pitchFamily="34" charset="0"/>
              </a:rPr>
              <a:t>ドラクマ銀貨</a:t>
            </a:r>
          </a:p>
          <a:p>
            <a:pPr marL="533400" indent="-533400" eaLnBrk="1" hangingPunct="1">
              <a:lnSpc>
                <a:spcPct val="80000"/>
              </a:lnSpc>
              <a:buFont typeface="Times" charset="0"/>
              <a:buNone/>
            </a:pPr>
            <a:r>
              <a:rPr lang="ja-JP" sz="2000" dirty="0" smtClean="0">
                <a:latin typeface="Arial" pitchFamily="34" charset="0"/>
                <a:ea typeface="ＭＳ Ｐゴシック" charset="-128"/>
                <a:cs typeface="Arial" pitchFamily="34" charset="0"/>
              </a:rPr>
              <a:t>　</a:t>
            </a:r>
            <a:r>
              <a:rPr lang="en-US" altLang="ja-JP" sz="2000" dirty="0" smtClean="0">
                <a:latin typeface="Arial" pitchFamily="34" charset="0"/>
                <a:ea typeface="ＭＳ Ｐゴシック" charset="-128"/>
                <a:cs typeface="Arial" pitchFamily="34" charset="0"/>
              </a:rPr>
              <a:t>Athena goddess on the face</a:t>
            </a:r>
          </a:p>
          <a:p>
            <a:pPr marL="533400" indent="-533400" eaLnBrk="1" hangingPunct="1">
              <a:lnSpc>
                <a:spcPct val="80000"/>
              </a:lnSpc>
              <a:buFont typeface="Times" charset="0"/>
              <a:buNone/>
            </a:pPr>
            <a:r>
              <a:rPr lang="en-US" altLang="ja-JP" sz="2000" dirty="0" smtClean="0">
                <a:latin typeface="Arial" pitchFamily="34" charset="0"/>
                <a:ea typeface="ＭＳ Ｐゴシック" charset="-128"/>
                <a:cs typeface="Arial" pitchFamily="34" charset="0"/>
              </a:rPr>
              <a:t>   </a:t>
            </a:r>
            <a:r>
              <a:rPr lang="ja-JP" altLang="en-US" sz="2000" dirty="0" smtClean="0">
                <a:latin typeface="Arial" pitchFamily="34" charset="0"/>
                <a:ea typeface="ＭＳ Ｐゴシック" charset="-128"/>
                <a:cs typeface="Arial" pitchFamily="34" charset="0"/>
              </a:rPr>
              <a:t>表面はアテナ女神</a:t>
            </a:r>
          </a:p>
          <a:p>
            <a:pPr marL="533400" indent="-533400" eaLnBrk="1" hangingPunct="1">
              <a:lnSpc>
                <a:spcPct val="80000"/>
              </a:lnSpc>
              <a:buFont typeface="Times" charset="0"/>
              <a:buNone/>
            </a:pPr>
            <a:r>
              <a:rPr lang="ja-JP" sz="2000" dirty="0" smtClean="0">
                <a:latin typeface="Arial" pitchFamily="34" charset="0"/>
                <a:ea typeface="ＭＳ Ｐゴシック" charset="-128"/>
                <a:cs typeface="Arial" pitchFamily="34" charset="0"/>
              </a:rPr>
              <a:t>　</a:t>
            </a:r>
            <a:r>
              <a:rPr lang="en-US" altLang="ja-JP" sz="2000" dirty="0" smtClean="0">
                <a:latin typeface="Arial" pitchFamily="34" charset="0"/>
                <a:ea typeface="ＭＳ Ｐゴシック" charset="-128"/>
                <a:cs typeface="Arial" pitchFamily="34" charset="0"/>
              </a:rPr>
              <a:t>Athena owl on the back</a:t>
            </a:r>
            <a:r>
              <a:rPr lang="ja-JP" sz="2000" dirty="0" smtClean="0">
                <a:latin typeface="Arial" pitchFamily="34" charset="0"/>
                <a:ea typeface="ＭＳ Ｐゴシック" charset="-128"/>
                <a:cs typeface="Arial" pitchFamily="34" charset="0"/>
              </a:rPr>
              <a:t>　裏面はアテナ梟</a:t>
            </a:r>
          </a:p>
          <a:p>
            <a:pPr marL="533400" indent="-533400" eaLnBrk="1" hangingPunct="1">
              <a:lnSpc>
                <a:spcPct val="80000"/>
              </a:lnSpc>
              <a:buFont typeface="Times" charset="0"/>
              <a:buNone/>
            </a:pPr>
            <a:r>
              <a:rPr lang="ja-JP" altLang="en-US" sz="2000" dirty="0" smtClean="0">
                <a:solidFill>
                  <a:schemeClr val="hlink"/>
                </a:solidFill>
                <a:latin typeface="Arial" pitchFamily="34" charset="0"/>
                <a:ea typeface="ＭＳ Ｐゴシック" charset="-128"/>
                <a:cs typeface="Arial" pitchFamily="34" charset="0"/>
              </a:rPr>
              <a:t>　 </a:t>
            </a:r>
            <a:r>
              <a:rPr lang="en-US" altLang="ja-JP" sz="2000" dirty="0" smtClean="0">
                <a:solidFill>
                  <a:srgbClr val="000000"/>
                </a:solidFill>
                <a:latin typeface="Arial" pitchFamily="34" charset="0"/>
                <a:ea typeface="ＭＳ Ｐゴシック" charset="-128"/>
                <a:cs typeface="Arial" pitchFamily="34" charset="0"/>
              </a:rPr>
              <a:t>(the pictures are cited from Wikipedia</a:t>
            </a:r>
            <a:r>
              <a:rPr lang="ja-JP" altLang="en-US" sz="2000" dirty="0" smtClean="0">
                <a:solidFill>
                  <a:srgbClr val="000000"/>
                </a:solidFill>
                <a:latin typeface="Arial" pitchFamily="34" charset="0"/>
                <a:ea typeface="ＭＳ Ｐゴシック" charset="-128"/>
                <a:cs typeface="Arial" pitchFamily="34" charset="0"/>
              </a:rPr>
              <a:t>）</a:t>
            </a:r>
            <a:endParaRPr lang="ja-JP" altLang="ja-JP" sz="1400" dirty="0" smtClean="0">
              <a:solidFill>
                <a:srgbClr val="000000"/>
              </a:solidFill>
              <a:latin typeface="ＭＳ Ｐゴシック" charset="-128"/>
              <a:ea typeface="ＭＳ Ｐゴシック" charset="-128"/>
            </a:endParaRPr>
          </a:p>
        </p:txBody>
      </p:sp>
      <p:sp>
        <p:nvSpPr>
          <p:cNvPr id="6" name="スライド番号プレースホルダ 5"/>
          <p:cNvSpPr>
            <a:spLocks noGrp="1"/>
          </p:cNvSpPr>
          <p:nvPr>
            <p:ph type="sldNum" sz="quarter" idx="12"/>
          </p:nvPr>
        </p:nvSpPr>
        <p:spPr/>
        <p:txBody>
          <a:bodyPr/>
          <a:lstStyle/>
          <a:p>
            <a:pPr>
              <a:defRPr/>
            </a:pPr>
            <a:fld id="{A0436A29-BCAB-43FB-A8AD-68CBA3715447}" type="slidenum">
              <a:rPr lang="en-US" altLang="ja-JP" smtClean="0"/>
              <a:pPr>
                <a:defRPr/>
              </a:pPr>
              <a:t>7</a:t>
            </a:fld>
            <a:endParaRPr lang="en-US" altLang="ja-JP"/>
          </a:p>
        </p:txBody>
      </p:sp>
      <p:pic>
        <p:nvPicPr>
          <p:cNvPr id="8196" name="Picture 5"/>
          <p:cNvPicPr>
            <a:picLocks noChangeAspect="1" noChangeArrowheads="1"/>
          </p:cNvPicPr>
          <p:nvPr/>
        </p:nvPicPr>
        <p:blipFill>
          <a:blip r:embed="rId2" cstate="print"/>
          <a:srcRect/>
          <a:stretch>
            <a:fillRect/>
          </a:stretch>
        </p:blipFill>
        <p:spPr bwMode="auto">
          <a:xfrm>
            <a:off x="5179288" y="2636912"/>
            <a:ext cx="3964712" cy="1943102"/>
          </a:xfrm>
          <a:prstGeom prst="rect">
            <a:avLst/>
          </a:prstGeom>
          <a:noFill/>
          <a:ln w="9525">
            <a:noFill/>
            <a:miter lim="800000"/>
            <a:headEnd/>
            <a:tailEnd/>
          </a:ln>
        </p:spPr>
      </p:pic>
      <p:pic>
        <p:nvPicPr>
          <p:cNvPr id="8197" name="Picture 6"/>
          <p:cNvPicPr>
            <a:picLocks noChangeAspect="1" noChangeArrowheads="1"/>
          </p:cNvPicPr>
          <p:nvPr/>
        </p:nvPicPr>
        <p:blipFill>
          <a:blip r:embed="rId3" cstate="print"/>
          <a:srcRect/>
          <a:stretch>
            <a:fillRect/>
          </a:stretch>
        </p:blipFill>
        <p:spPr bwMode="auto">
          <a:xfrm>
            <a:off x="5260970" y="4725144"/>
            <a:ext cx="3883030" cy="1999542"/>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107504" y="2780928"/>
            <a:ext cx="2420863" cy="1649301"/>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2771800" y="2780927"/>
            <a:ext cx="2160240" cy="176133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85720" y="1"/>
            <a:ext cx="8748743" cy="692695"/>
          </a:xfrm>
        </p:spPr>
        <p:txBody>
          <a:bodyPr>
            <a:normAutofit fontScale="90000"/>
          </a:bodyPr>
          <a:lstStyle/>
          <a:p>
            <a:pPr eaLnBrk="1" hangingPunct="1"/>
            <a:r>
              <a:rPr lang="ja-JP" altLang="ja-JP" sz="2800" dirty="0" smtClean="0">
                <a:solidFill>
                  <a:srgbClr val="000000"/>
                </a:solidFill>
                <a:latin typeface="ＭＳ Ｐゴシック" charset="-128"/>
                <a:ea typeface="ＭＳ Ｐゴシック" charset="-128"/>
              </a:rPr>
              <a:t> </a:t>
            </a:r>
            <a:r>
              <a:rPr lang="en-US" altLang="ja-JP" sz="2800" dirty="0" smtClean="0">
                <a:solidFill>
                  <a:srgbClr val="000000"/>
                </a:solidFill>
                <a:latin typeface="ＭＳ Ｐゴシック" charset="-128"/>
                <a:ea typeface="ＭＳ Ｐゴシック" charset="-128"/>
              </a:rPr>
              <a:t>4. Development of Money and Market Economy(3)</a:t>
            </a:r>
            <a:br>
              <a:rPr lang="en-US" altLang="ja-JP" sz="2800" dirty="0" smtClean="0">
                <a:solidFill>
                  <a:srgbClr val="000000"/>
                </a:solidFill>
                <a:latin typeface="ＭＳ Ｐゴシック" charset="-128"/>
                <a:ea typeface="ＭＳ Ｐゴシック" charset="-128"/>
              </a:rPr>
            </a:br>
            <a:r>
              <a:rPr lang="ja-JP" altLang="en-US" sz="2800" dirty="0" smtClean="0">
                <a:solidFill>
                  <a:srgbClr val="000000"/>
                </a:solidFill>
                <a:latin typeface="ＭＳ Ｐゴシック" charset="-128"/>
                <a:ea typeface="ＭＳ Ｐゴシック" charset="-128"/>
              </a:rPr>
              <a:t>　　貨幣と市場経済の発達（３）</a:t>
            </a:r>
          </a:p>
        </p:txBody>
      </p:sp>
      <p:sp>
        <p:nvSpPr>
          <p:cNvPr id="9219" name="Rectangle 3"/>
          <p:cNvSpPr>
            <a:spLocks noGrp="1" noChangeArrowheads="1"/>
          </p:cNvSpPr>
          <p:nvPr>
            <p:ph idx="1"/>
          </p:nvPr>
        </p:nvSpPr>
        <p:spPr>
          <a:xfrm>
            <a:off x="0" y="764704"/>
            <a:ext cx="9144000" cy="5904385"/>
          </a:xfrm>
        </p:spPr>
        <p:txBody>
          <a:bodyPr>
            <a:normAutofit/>
          </a:bodyPr>
          <a:lstStyle/>
          <a:p>
            <a:pPr marL="533400" indent="-533400">
              <a:buNone/>
            </a:pPr>
            <a:r>
              <a:rPr lang="en-US" altLang="ja-JP" sz="1800" dirty="0" smtClean="0">
                <a:solidFill>
                  <a:schemeClr val="hlink"/>
                </a:solidFill>
                <a:latin typeface="Arial" pitchFamily="34" charset="0"/>
                <a:ea typeface="ＭＳ Ｐゴシック" charset="-128"/>
                <a:cs typeface="Arial" pitchFamily="34" charset="0"/>
              </a:rPr>
              <a:t>No-stamped Silver Money </a:t>
            </a:r>
            <a:r>
              <a:rPr lang="ja-JP" altLang="en-US" sz="1800" dirty="0" smtClean="0">
                <a:solidFill>
                  <a:schemeClr val="hlink"/>
                </a:solidFill>
                <a:latin typeface="Arial" pitchFamily="34" charset="0"/>
                <a:ea typeface="ＭＳ Ｐゴシック" charset="-128"/>
                <a:cs typeface="Arial" pitchFamily="34" charset="0"/>
              </a:rPr>
              <a:t>無印貨幣（鋳貨）</a:t>
            </a:r>
            <a:r>
              <a:rPr lang="ja-JP" altLang="ja-JP" sz="1800" dirty="0" smtClean="0">
                <a:solidFill>
                  <a:srgbClr val="000000"/>
                </a:solidFill>
                <a:latin typeface="Arial" pitchFamily="34" charset="0"/>
                <a:ea typeface="ＭＳ Ｐゴシック" charset="-128"/>
                <a:cs typeface="Arial" pitchFamily="34" charset="0"/>
              </a:rPr>
              <a:t>＝</a:t>
            </a:r>
            <a:r>
              <a:rPr lang="en-US" altLang="ja-JP" sz="1800" dirty="0" smtClean="0">
                <a:solidFill>
                  <a:srgbClr val="000000"/>
                </a:solidFill>
                <a:latin typeface="Arial" pitchFamily="34" charset="0"/>
                <a:ea typeface="ＭＳ Ｐゴシック" charset="-128"/>
                <a:cs typeface="Arial" pitchFamily="34" charset="0"/>
              </a:rPr>
              <a:t>the oldest metallic money </a:t>
            </a:r>
            <a:r>
              <a:rPr lang="ja-JP" altLang="en-US" sz="1800" dirty="0" smtClean="0">
                <a:solidFill>
                  <a:srgbClr val="000000"/>
                </a:solidFill>
                <a:latin typeface="Arial" pitchFamily="34" charset="0"/>
                <a:ea typeface="ＭＳ Ｐゴシック" charset="-128"/>
                <a:cs typeface="Arial" pitchFamily="34" charset="0"/>
              </a:rPr>
              <a:t>無紋銀</a:t>
            </a:r>
            <a:r>
              <a:rPr lang="ja-JP" altLang="en-US" sz="1800" dirty="0" smtClean="0">
                <a:solidFill>
                  <a:srgbClr val="000000"/>
                </a:solidFill>
                <a:latin typeface="Arial" pitchFamily="34" charset="0"/>
                <a:ea typeface="ＭＳ Ｐゴシック" charset="-128"/>
                <a:cs typeface="Arial" pitchFamily="34" charset="0"/>
              </a:rPr>
              <a:t>銭 </a:t>
            </a:r>
            <a:r>
              <a:rPr lang="en-US" altLang="ja-JP" sz="1800" dirty="0" smtClean="0">
                <a:solidFill>
                  <a:srgbClr val="000000"/>
                </a:solidFill>
                <a:latin typeface="Arial" pitchFamily="34" charset="0"/>
                <a:ea typeface="ＭＳ Ｐゴシック" charset="-128"/>
                <a:cs typeface="Arial" pitchFamily="34" charset="0"/>
              </a:rPr>
              <a:t>486AD</a:t>
            </a:r>
            <a:endParaRPr lang="en-US" altLang="ja-JP" sz="1800" dirty="0" smtClean="0">
              <a:solidFill>
                <a:schemeClr val="hlink"/>
              </a:solidFill>
              <a:latin typeface="Arial" pitchFamily="34" charset="0"/>
              <a:ea typeface="ＭＳ Ｐゴシック" charset="-128"/>
              <a:cs typeface="Arial" pitchFamily="34" charset="0"/>
            </a:endParaRPr>
          </a:p>
          <a:p>
            <a:pPr marL="533400" indent="-533400" eaLnBrk="1" hangingPunct="1">
              <a:buFont typeface="Times" charset="0"/>
              <a:buNone/>
            </a:pPr>
            <a:r>
              <a:rPr lang="en-US" altLang="ja-JP" sz="1800" dirty="0" smtClean="0">
                <a:solidFill>
                  <a:schemeClr val="hlink"/>
                </a:solidFill>
                <a:latin typeface="Arial" pitchFamily="34" charset="0"/>
                <a:ea typeface="ＭＳ Ｐゴシック" charset="-128"/>
                <a:cs typeface="Arial" pitchFamily="34" charset="0"/>
              </a:rPr>
              <a:t>Coined Money (Coinage) </a:t>
            </a:r>
            <a:r>
              <a:rPr lang="ja-JP" altLang="en-US" sz="1800" dirty="0" smtClean="0">
                <a:solidFill>
                  <a:schemeClr val="hlink"/>
                </a:solidFill>
                <a:latin typeface="Arial" pitchFamily="34" charset="0"/>
                <a:ea typeface="ＭＳ Ｐゴシック" charset="-128"/>
                <a:cs typeface="Arial" pitchFamily="34" charset="0"/>
              </a:rPr>
              <a:t>鋳造貨幣（鋳貨）</a:t>
            </a:r>
            <a:r>
              <a:rPr lang="ja-JP" sz="1800" dirty="0" smtClean="0">
                <a:solidFill>
                  <a:srgbClr val="000000"/>
                </a:solidFill>
                <a:latin typeface="Arial" pitchFamily="34" charset="0"/>
                <a:ea typeface="ＭＳ Ｐゴシック" charset="-128"/>
                <a:cs typeface="Arial" pitchFamily="34" charset="0"/>
              </a:rPr>
              <a:t>＝</a:t>
            </a:r>
            <a:r>
              <a:rPr lang="en-US" altLang="ja-JP" sz="1800" dirty="0" smtClean="0">
                <a:solidFill>
                  <a:srgbClr val="000000"/>
                </a:solidFill>
                <a:latin typeface="Arial" pitchFamily="34" charset="0"/>
                <a:ea typeface="ＭＳ Ｐゴシック" charset="-128"/>
                <a:cs typeface="Arial" pitchFamily="34" charset="0"/>
              </a:rPr>
              <a:t>money coined in metal with the same quality, weight and shape </a:t>
            </a:r>
            <a:r>
              <a:rPr lang="ja-JP" altLang="en-US" sz="1800" dirty="0" smtClean="0">
                <a:solidFill>
                  <a:srgbClr val="000000"/>
                </a:solidFill>
                <a:latin typeface="Arial" pitchFamily="34" charset="0"/>
                <a:ea typeface="ＭＳ Ｐゴシック" charset="-128"/>
                <a:cs typeface="Arial" pitchFamily="34" charset="0"/>
              </a:rPr>
              <a:t>品位と量目、形状が同じ金属で鋳造された貨幣</a:t>
            </a:r>
          </a:p>
          <a:p>
            <a:pPr marL="533400" indent="-533400" eaLnBrk="1" hangingPunct="1">
              <a:buFont typeface="Times" charset="0"/>
              <a:buNone/>
            </a:pPr>
            <a:r>
              <a:rPr lang="en-US" altLang="ja-JP" sz="1800" dirty="0" smtClean="0">
                <a:solidFill>
                  <a:schemeClr val="hlink"/>
                </a:solidFill>
                <a:latin typeface="Arial" pitchFamily="34" charset="0"/>
                <a:ea typeface="ＭＳ Ｐゴシック" charset="-128"/>
                <a:cs typeface="Arial" pitchFamily="34" charset="0"/>
              </a:rPr>
              <a:t>Coined Money (Coinage)</a:t>
            </a:r>
            <a:r>
              <a:rPr lang="en-US" altLang="ja-JP" sz="1800" dirty="0" smtClean="0">
                <a:solidFill>
                  <a:srgbClr val="000000"/>
                </a:solidFill>
                <a:latin typeface="Arial" pitchFamily="34" charset="0"/>
                <a:ea typeface="ＭＳ 明朝" charset="-128"/>
                <a:cs typeface="Arial" pitchFamily="34" charset="0"/>
              </a:rPr>
              <a:t>  </a:t>
            </a:r>
            <a:r>
              <a:rPr lang="en-US" altLang="ja-JP" sz="1800" dirty="0" smtClean="0">
                <a:solidFill>
                  <a:srgbClr val="000000"/>
                </a:solidFill>
                <a:latin typeface="Arial" pitchFamily="34" charset="0"/>
                <a:ea typeface="ＭＳ ゴシック" pitchFamily="49" charset="-128"/>
                <a:cs typeface="Arial" pitchFamily="34" charset="0"/>
              </a:rPr>
              <a:t>in Japan</a:t>
            </a:r>
            <a:r>
              <a:rPr lang="ja-JP" altLang="en-US" sz="1800" dirty="0" smtClean="0">
                <a:solidFill>
                  <a:srgbClr val="000000"/>
                </a:solidFill>
                <a:latin typeface="Arial" pitchFamily="34" charset="0"/>
                <a:ea typeface="ＭＳ ゴシック" pitchFamily="49" charset="-128"/>
                <a:cs typeface="Arial" pitchFamily="34" charset="0"/>
              </a:rPr>
              <a:t>　日本の鋳造貨幣</a:t>
            </a:r>
          </a:p>
          <a:p>
            <a:pPr marL="533400" indent="-533400" eaLnBrk="1" hangingPunct="1">
              <a:buFont typeface="Times" charset="0"/>
              <a:buNone/>
            </a:pPr>
            <a:r>
              <a:rPr lang="en-US" altLang="ja-JP" sz="1800" dirty="0" smtClean="0">
                <a:solidFill>
                  <a:srgbClr val="000000"/>
                </a:solidFill>
                <a:latin typeface="Arial" pitchFamily="34" charset="0"/>
                <a:ea typeface="ＭＳ Ｐゴシック" charset="-128"/>
                <a:cs typeface="Arial" pitchFamily="34" charset="0"/>
              </a:rPr>
              <a:t>  </a:t>
            </a:r>
            <a:r>
              <a:rPr lang="en-US" altLang="ja-JP" sz="1800" dirty="0" err="1" smtClean="0">
                <a:solidFill>
                  <a:srgbClr val="000000"/>
                </a:solidFill>
                <a:latin typeface="Arial" pitchFamily="34" charset="0"/>
                <a:ea typeface="ＭＳ Ｐゴシック" charset="-128"/>
                <a:cs typeface="Arial" pitchFamily="34" charset="0"/>
              </a:rPr>
              <a:t>Fuhon-sen</a:t>
            </a:r>
            <a:r>
              <a:rPr lang="en-US" altLang="ja-JP" sz="1800" dirty="0" smtClean="0">
                <a:solidFill>
                  <a:srgbClr val="000000"/>
                </a:solidFill>
                <a:latin typeface="Arial" pitchFamily="34" charset="0"/>
                <a:ea typeface="ＭＳ Ｐゴシック" charset="-128"/>
                <a:cs typeface="Arial" pitchFamily="34" charset="0"/>
              </a:rPr>
              <a:t> </a:t>
            </a:r>
            <a:r>
              <a:rPr lang="ja-JP" altLang="en-US" sz="1800" dirty="0" smtClean="0">
                <a:latin typeface="Arial" pitchFamily="34" charset="0"/>
                <a:cs typeface="Arial" pitchFamily="34" charset="0"/>
              </a:rPr>
              <a:t>富本銭 </a:t>
            </a:r>
            <a:r>
              <a:rPr lang="en-US" altLang="ja-JP" sz="1800" dirty="0" smtClean="0">
                <a:solidFill>
                  <a:srgbClr val="000000"/>
                </a:solidFill>
                <a:latin typeface="Arial" pitchFamily="34" charset="0"/>
                <a:ea typeface="ＭＳ Ｐゴシック" charset="-128"/>
                <a:cs typeface="Arial" pitchFamily="34" charset="0"/>
              </a:rPr>
              <a:t>in 683 AD</a:t>
            </a:r>
          </a:p>
          <a:p>
            <a:pPr marL="533400" indent="-533400" eaLnBrk="1" hangingPunct="1">
              <a:buFont typeface="Times" charset="0"/>
              <a:buNone/>
            </a:pPr>
            <a:r>
              <a:rPr lang="en-US" altLang="ja-JP" sz="1800" dirty="0" smtClean="0">
                <a:solidFill>
                  <a:schemeClr val="hlink"/>
                </a:solidFill>
                <a:latin typeface="Arial" pitchFamily="34" charset="0"/>
                <a:ea typeface="ＭＳ Ｐゴシック" charset="-128"/>
                <a:cs typeface="Arial" pitchFamily="34" charset="0"/>
              </a:rPr>
              <a:t> </a:t>
            </a:r>
            <a:r>
              <a:rPr lang="en-US" altLang="ja-JP" sz="1800" dirty="0" smtClean="0">
                <a:solidFill>
                  <a:srgbClr val="000000"/>
                </a:solidFill>
                <a:latin typeface="Arial" pitchFamily="34" charset="0"/>
                <a:ea typeface="ＭＳ Ｐゴシック" charset="-128"/>
                <a:cs typeface="Arial" pitchFamily="34" charset="0"/>
              </a:rPr>
              <a:t> </a:t>
            </a:r>
            <a:r>
              <a:rPr lang="en-US" altLang="ja-JP" sz="1800" dirty="0" err="1" smtClean="0">
                <a:solidFill>
                  <a:srgbClr val="000000"/>
                </a:solidFill>
                <a:latin typeface="Arial" pitchFamily="34" charset="0"/>
                <a:ea typeface="ＭＳ Ｐゴシック" charset="-128"/>
                <a:cs typeface="Arial" pitchFamily="34" charset="0"/>
              </a:rPr>
              <a:t>Wado-Kaiho</a:t>
            </a:r>
            <a:r>
              <a:rPr lang="en-US" altLang="ja-JP" sz="1800" dirty="0" smtClean="0">
                <a:solidFill>
                  <a:srgbClr val="000000"/>
                </a:solidFill>
                <a:latin typeface="Arial" pitchFamily="34" charset="0"/>
                <a:ea typeface="ＭＳ Ｐゴシック" charset="-128"/>
                <a:cs typeface="Arial" pitchFamily="34" charset="0"/>
              </a:rPr>
              <a:t> </a:t>
            </a:r>
            <a:r>
              <a:rPr lang="ja-JP" altLang="en-US" sz="1800" dirty="0" smtClean="0">
                <a:latin typeface="Arial" pitchFamily="34" charset="0"/>
                <a:cs typeface="Arial" pitchFamily="34" charset="0"/>
              </a:rPr>
              <a:t>和同開珎 </a:t>
            </a:r>
            <a:r>
              <a:rPr lang="en-US" altLang="ja-JP" sz="1800" dirty="0" smtClean="0">
                <a:solidFill>
                  <a:srgbClr val="000000"/>
                </a:solidFill>
                <a:latin typeface="Arial" pitchFamily="34" charset="0"/>
                <a:ea typeface="ＭＳ Ｐゴシック" charset="-128"/>
                <a:cs typeface="Arial" pitchFamily="34" charset="0"/>
              </a:rPr>
              <a:t>in 708 AD</a:t>
            </a:r>
            <a:r>
              <a:rPr lang="ja-JP" sz="1800" dirty="0" smtClean="0">
                <a:solidFill>
                  <a:srgbClr val="000000"/>
                </a:solidFill>
                <a:latin typeface="Arial" pitchFamily="34" charset="0"/>
                <a:ea typeface="ＭＳ Ｐゴシック" charset="-128"/>
                <a:cs typeface="Arial" pitchFamily="34" charset="0"/>
              </a:rPr>
              <a:t>　</a:t>
            </a:r>
            <a:endParaRPr lang="en-US" altLang="ja-JP" sz="1800" dirty="0" smtClean="0">
              <a:solidFill>
                <a:srgbClr val="000000"/>
              </a:solidFill>
              <a:latin typeface="Arial" pitchFamily="34" charset="0"/>
              <a:ea typeface="ＭＳ Ｐゴシック" charset="-128"/>
              <a:cs typeface="Arial" pitchFamily="34" charset="0"/>
            </a:endParaRPr>
          </a:p>
          <a:p>
            <a:pPr marL="533400" indent="-533400" eaLnBrk="1" hangingPunct="1">
              <a:buFont typeface="Times" charset="0"/>
              <a:buNone/>
            </a:pPr>
            <a:r>
              <a:rPr lang="en-US" altLang="ja-JP" sz="1800" dirty="0" smtClean="0">
                <a:solidFill>
                  <a:srgbClr val="000000"/>
                </a:solidFill>
                <a:latin typeface="Arial" pitchFamily="34" charset="0"/>
                <a:ea typeface="ＭＳ Ｐゴシック" charset="-128"/>
                <a:cs typeface="Arial" pitchFamily="34" charset="0"/>
              </a:rPr>
              <a:t>  Kocho-12-sen </a:t>
            </a:r>
            <a:r>
              <a:rPr lang="ja-JP" altLang="en-US" sz="1800" dirty="0" smtClean="0">
                <a:solidFill>
                  <a:srgbClr val="000000"/>
                </a:solidFill>
                <a:latin typeface="Arial" pitchFamily="34" charset="0"/>
                <a:ea typeface="ＭＳ Ｐゴシック" charset="-128"/>
                <a:cs typeface="Arial" pitchFamily="34" charset="0"/>
              </a:rPr>
              <a:t>皇朝十二銭 </a:t>
            </a:r>
            <a:r>
              <a:rPr lang="en-US" altLang="ja-JP" sz="1800" dirty="0" smtClean="0">
                <a:solidFill>
                  <a:srgbClr val="000000"/>
                </a:solidFill>
                <a:latin typeface="Arial" pitchFamily="34" charset="0"/>
                <a:ea typeface="ＭＳ Ｐゴシック" charset="-128"/>
                <a:cs typeface="Arial" pitchFamily="34" charset="0"/>
              </a:rPr>
              <a:t>in 708-958 AD</a:t>
            </a:r>
          </a:p>
          <a:p>
            <a:pPr marL="533400" indent="-533400" eaLnBrk="1" hangingPunct="1">
              <a:buFont typeface="Times" charset="0"/>
              <a:buNone/>
            </a:pPr>
            <a:endParaRPr lang="ja-JP" altLang="ja-JP" sz="1800" dirty="0" smtClean="0">
              <a:solidFill>
                <a:srgbClr val="000000"/>
              </a:solidFill>
              <a:latin typeface="Arial" pitchFamily="34" charset="0"/>
              <a:ea typeface="ＭＳ Ｐゴシック" charset="-128"/>
              <a:cs typeface="Arial" pitchFamily="34" charset="0"/>
            </a:endParaRPr>
          </a:p>
        </p:txBody>
      </p:sp>
      <p:sp>
        <p:nvSpPr>
          <p:cNvPr id="6" name="スライド番号プレースホルダ 5"/>
          <p:cNvSpPr>
            <a:spLocks noGrp="1"/>
          </p:cNvSpPr>
          <p:nvPr>
            <p:ph type="sldNum" sz="quarter" idx="12"/>
          </p:nvPr>
        </p:nvSpPr>
        <p:spPr/>
        <p:txBody>
          <a:bodyPr/>
          <a:lstStyle/>
          <a:p>
            <a:pPr>
              <a:defRPr/>
            </a:pPr>
            <a:fld id="{A0436A29-BCAB-43FB-A8AD-68CBA3715447}" type="slidenum">
              <a:rPr lang="en-US" altLang="ja-JP" smtClean="0"/>
              <a:pPr>
                <a:defRPr/>
              </a:pPr>
              <a:t>8</a:t>
            </a:fld>
            <a:endParaRPr lang="en-US" altLang="ja-JP"/>
          </a:p>
        </p:txBody>
      </p:sp>
      <p:pic>
        <p:nvPicPr>
          <p:cNvPr id="9220" name="Picture 6"/>
          <p:cNvPicPr>
            <a:picLocks noChangeAspect="1" noChangeArrowheads="1"/>
          </p:cNvPicPr>
          <p:nvPr/>
        </p:nvPicPr>
        <p:blipFill>
          <a:blip r:embed="rId2" cstate="print"/>
          <a:srcRect/>
          <a:stretch>
            <a:fillRect/>
          </a:stretch>
        </p:blipFill>
        <p:spPr bwMode="auto">
          <a:xfrm>
            <a:off x="7164288" y="3429000"/>
            <a:ext cx="1747145" cy="1656184"/>
          </a:xfrm>
          <a:prstGeom prst="rect">
            <a:avLst/>
          </a:prstGeom>
          <a:noFill/>
          <a:ln w="9525">
            <a:noFill/>
            <a:miter lim="800000"/>
            <a:headEnd/>
            <a:tailEnd/>
          </a:ln>
        </p:spPr>
      </p:pic>
      <p:pic>
        <p:nvPicPr>
          <p:cNvPr id="9221" name="Picture 7"/>
          <p:cNvPicPr>
            <a:picLocks noChangeAspect="1" noChangeArrowheads="1"/>
          </p:cNvPicPr>
          <p:nvPr/>
        </p:nvPicPr>
        <p:blipFill>
          <a:blip r:embed="rId3" cstate="print"/>
          <a:srcRect/>
          <a:stretch>
            <a:fillRect/>
          </a:stretch>
        </p:blipFill>
        <p:spPr bwMode="auto">
          <a:xfrm>
            <a:off x="7164288" y="5085184"/>
            <a:ext cx="1894598" cy="1772816"/>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179512" y="2996952"/>
            <a:ext cx="6674528" cy="3717033"/>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7092280" y="1628800"/>
            <a:ext cx="1882623" cy="175984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71538" y="214290"/>
            <a:ext cx="8162925" cy="714380"/>
          </a:xfrm>
        </p:spPr>
        <p:txBody>
          <a:bodyPr>
            <a:normAutofit fontScale="90000"/>
          </a:bodyPr>
          <a:lstStyle/>
          <a:p>
            <a:pPr eaLnBrk="1" hangingPunct="1"/>
            <a:r>
              <a:rPr lang="en-US" altLang="ja-JP" sz="2400" dirty="0" smtClean="0">
                <a:solidFill>
                  <a:srgbClr val="000000"/>
                </a:solidFill>
                <a:latin typeface="ＭＳ Ｐゴシック" charset="-128"/>
                <a:ea typeface="ＭＳ Ｐゴシック" charset="-128"/>
              </a:rPr>
              <a:t>5</a:t>
            </a:r>
            <a:r>
              <a:rPr lang="ja-JP" sz="2400" dirty="0" err="1" smtClean="0">
                <a:solidFill>
                  <a:srgbClr val="000000"/>
                </a:solidFill>
                <a:latin typeface="ＭＳ Ｐゴシック" charset="-128"/>
                <a:ea typeface="ＭＳ Ｐゴシック" charset="-128"/>
              </a:rPr>
              <a:t>．</a:t>
            </a:r>
            <a:r>
              <a:rPr lang="en-US" altLang="ja-JP" sz="2400" dirty="0" smtClean="0">
                <a:solidFill>
                  <a:srgbClr val="000000"/>
                </a:solidFill>
                <a:latin typeface="ＭＳ Ｐゴシック" charset="-128"/>
                <a:ea typeface="ＭＳ Ｐゴシック" charset="-128"/>
              </a:rPr>
              <a:t>Monetary Unit and Prices</a:t>
            </a:r>
            <a:br>
              <a:rPr lang="en-US" altLang="ja-JP" sz="2400" dirty="0" smtClean="0">
                <a:solidFill>
                  <a:srgbClr val="000000"/>
                </a:solidFill>
                <a:latin typeface="ＭＳ Ｐゴシック" charset="-128"/>
                <a:ea typeface="ＭＳ Ｐゴシック" charset="-128"/>
              </a:rPr>
            </a:br>
            <a:r>
              <a:rPr lang="ja-JP" altLang="en-US" sz="2400" dirty="0" smtClean="0">
                <a:solidFill>
                  <a:srgbClr val="000000"/>
                </a:solidFill>
                <a:latin typeface="ＭＳ Ｐゴシック" charset="-128"/>
                <a:ea typeface="ＭＳ Ｐゴシック" charset="-128"/>
              </a:rPr>
              <a:t>　　貨幣単位と価格</a:t>
            </a:r>
          </a:p>
        </p:txBody>
      </p:sp>
      <p:sp>
        <p:nvSpPr>
          <p:cNvPr id="10243" name="Rectangle 3"/>
          <p:cNvSpPr>
            <a:spLocks noGrp="1" noChangeArrowheads="1"/>
          </p:cNvSpPr>
          <p:nvPr>
            <p:ph idx="1"/>
          </p:nvPr>
        </p:nvSpPr>
        <p:spPr>
          <a:xfrm>
            <a:off x="214283" y="1142984"/>
            <a:ext cx="8809068" cy="4953016"/>
          </a:xfrm>
        </p:spPr>
        <p:txBody>
          <a:bodyPr>
            <a:normAutofit/>
          </a:bodyPr>
          <a:lstStyle/>
          <a:p>
            <a:pPr marL="533400" indent="-533400" eaLnBrk="1" hangingPunct="1">
              <a:lnSpc>
                <a:spcPct val="80000"/>
              </a:lnSpc>
              <a:buFont typeface="Wingdings" pitchFamily="2" charset="2"/>
              <a:buNone/>
            </a:pPr>
            <a:r>
              <a:rPr lang="ja-JP" altLang="en-US" sz="2200" dirty="0" smtClean="0">
                <a:solidFill>
                  <a:srgbClr val="000000"/>
                </a:solidFill>
                <a:latin typeface="Arial" pitchFamily="34" charset="0"/>
                <a:ea typeface="ＭＳ Ｐゴシック" charset="-128"/>
                <a:cs typeface="Arial" pitchFamily="34" charset="0"/>
              </a:rPr>
              <a:t>　</a:t>
            </a:r>
            <a:r>
              <a:rPr lang="en-US" altLang="ja-JP" sz="2200" dirty="0" smtClean="0">
                <a:solidFill>
                  <a:srgbClr val="000000"/>
                </a:solidFill>
                <a:latin typeface="Arial" pitchFamily="34" charset="0"/>
                <a:ea typeface="ＭＳ Ｐゴシック" charset="-128"/>
                <a:cs typeface="Arial" pitchFamily="34" charset="0"/>
              </a:rPr>
              <a:t>It is not convenient for people to determine the exchange</a:t>
            </a:r>
          </a:p>
          <a:p>
            <a:pPr marL="533400" indent="-533400" eaLnBrk="1" hangingPunct="1">
              <a:lnSpc>
                <a:spcPct val="80000"/>
              </a:lnSpc>
              <a:buFont typeface="Wingdings" pitchFamily="2" charset="2"/>
              <a:buNone/>
            </a:pPr>
            <a:r>
              <a:rPr lang="en-US" altLang="ja-JP" sz="2200" dirty="0" smtClean="0">
                <a:solidFill>
                  <a:srgbClr val="000000"/>
                </a:solidFill>
                <a:latin typeface="Arial" pitchFamily="34" charset="0"/>
                <a:ea typeface="ＭＳ Ｐゴシック" charset="-128"/>
                <a:cs typeface="Arial" pitchFamily="34" charset="0"/>
              </a:rPr>
              <a:t> rate between money and goods after measuring the quantity and</a:t>
            </a:r>
          </a:p>
          <a:p>
            <a:pPr marL="533400" indent="-533400" eaLnBrk="1" hangingPunct="1">
              <a:lnSpc>
                <a:spcPct val="80000"/>
              </a:lnSpc>
              <a:buFont typeface="Wingdings" pitchFamily="2" charset="2"/>
              <a:buNone/>
            </a:pPr>
            <a:r>
              <a:rPr lang="en-US" altLang="ja-JP" sz="2200" dirty="0" smtClean="0">
                <a:solidFill>
                  <a:srgbClr val="000000"/>
                </a:solidFill>
                <a:latin typeface="Arial" pitchFamily="34" charset="0"/>
                <a:ea typeface="ＭＳ Ｐゴシック" charset="-128"/>
                <a:cs typeface="Arial" pitchFamily="34" charset="0"/>
              </a:rPr>
              <a:t> quality of metallic money </a:t>
            </a:r>
            <a:r>
              <a:rPr lang="ja-JP" altLang="en-US" sz="2200" dirty="0" smtClean="0">
                <a:solidFill>
                  <a:srgbClr val="000000"/>
                </a:solidFill>
                <a:latin typeface="Arial" pitchFamily="34" charset="0"/>
                <a:ea typeface="ＭＳ Ｐゴシック" charset="-128"/>
                <a:cs typeface="Arial" pitchFamily="34" charset="0"/>
              </a:rPr>
              <a:t>金属貨幣の品位と量目を秤量してから貨幣と財の交換比率を決めることは不便　</a:t>
            </a:r>
            <a:endParaRPr lang="ja-JP" sz="2200" dirty="0" smtClean="0">
              <a:latin typeface="Arial" pitchFamily="34" charset="0"/>
              <a:ea typeface="ＭＳ Ｐゴシック" charset="-128"/>
              <a:cs typeface="Arial" pitchFamily="34" charset="0"/>
            </a:endParaRPr>
          </a:p>
          <a:p>
            <a:pPr marL="533400" indent="-533400" eaLnBrk="1" hangingPunct="1">
              <a:lnSpc>
                <a:spcPct val="80000"/>
              </a:lnSpc>
              <a:buFont typeface="Wingdings" pitchFamily="2" charset="2"/>
              <a:buNone/>
            </a:pPr>
            <a:r>
              <a:rPr lang="ja-JP" altLang="ja-JP" sz="2200" dirty="0" smtClean="0">
                <a:solidFill>
                  <a:srgbClr val="000000"/>
                </a:solidFill>
                <a:latin typeface="Arial" pitchFamily="34" charset="0"/>
                <a:ea typeface="ＭＳ Ｐゴシック" charset="-128"/>
                <a:cs typeface="Arial" pitchFamily="34" charset="0"/>
              </a:rPr>
              <a:t>⇒</a:t>
            </a:r>
            <a:r>
              <a:rPr lang="en-US" altLang="ja-JP" sz="2200" dirty="0" smtClean="0">
                <a:solidFill>
                  <a:srgbClr val="000000"/>
                </a:solidFill>
                <a:latin typeface="Arial" pitchFamily="34" charset="0"/>
                <a:ea typeface="ＭＳ Ｐゴシック" charset="-128"/>
                <a:cs typeface="Arial" pitchFamily="34" charset="0"/>
              </a:rPr>
              <a:t>The state Athena decided to call one unit of money as </a:t>
            </a:r>
          </a:p>
          <a:p>
            <a:pPr marL="533400" indent="-533400" eaLnBrk="1" hangingPunct="1">
              <a:lnSpc>
                <a:spcPct val="80000"/>
              </a:lnSpc>
              <a:buFont typeface="Wingdings" pitchFamily="2" charset="2"/>
              <a:buNone/>
            </a:pPr>
            <a:r>
              <a:rPr lang="en-US" altLang="ja-JP" sz="2200" dirty="0" smtClean="0">
                <a:solidFill>
                  <a:srgbClr val="000000"/>
                </a:solidFill>
                <a:latin typeface="Arial" pitchFamily="34" charset="0"/>
                <a:ea typeface="ＭＳ Ｐゴシック" charset="-128"/>
                <a:cs typeface="Arial" pitchFamily="34" charset="0"/>
              </a:rPr>
              <a:t>  one </a:t>
            </a:r>
            <a:r>
              <a:rPr lang="en-US" altLang="ja-JP" sz="2200" dirty="0" err="1" smtClean="0">
                <a:solidFill>
                  <a:srgbClr val="000000"/>
                </a:solidFill>
                <a:latin typeface="Arial" pitchFamily="34" charset="0"/>
                <a:ea typeface="ＭＳ Ｐゴシック" charset="-128"/>
                <a:cs typeface="Arial" pitchFamily="34" charset="0"/>
              </a:rPr>
              <a:t>drachme</a:t>
            </a:r>
            <a:r>
              <a:rPr lang="en-US" altLang="ja-JP" sz="2200" dirty="0" smtClean="0">
                <a:solidFill>
                  <a:srgbClr val="000000"/>
                </a:solidFill>
                <a:latin typeface="Arial" pitchFamily="34" charset="0"/>
                <a:ea typeface="ＭＳ Ｐゴシック" charset="-128"/>
                <a:cs typeface="Arial" pitchFamily="34" charset="0"/>
              </a:rPr>
              <a:t> </a:t>
            </a:r>
            <a:r>
              <a:rPr lang="ja-JP" altLang="en-US" sz="2200" dirty="0" smtClean="0">
                <a:solidFill>
                  <a:srgbClr val="000000"/>
                </a:solidFill>
                <a:latin typeface="Arial" pitchFamily="34" charset="0"/>
                <a:ea typeface="ＭＳ Ｐゴシック" charset="-128"/>
                <a:cs typeface="Arial" pitchFamily="34" charset="0"/>
              </a:rPr>
              <a:t>アテネは</a:t>
            </a:r>
            <a:r>
              <a:rPr lang="en-US" altLang="ja-JP" sz="2200" dirty="0" smtClean="0">
                <a:solidFill>
                  <a:srgbClr val="000000"/>
                </a:solidFill>
                <a:latin typeface="Arial" pitchFamily="34" charset="0"/>
                <a:ea typeface="ＭＳ Ｐゴシック" charset="-128"/>
                <a:cs typeface="Arial" pitchFamily="34" charset="0"/>
              </a:rPr>
              <a:t>1</a:t>
            </a:r>
            <a:r>
              <a:rPr lang="ja-JP" altLang="en-US" sz="2200" dirty="0" smtClean="0">
                <a:solidFill>
                  <a:srgbClr val="000000"/>
                </a:solidFill>
                <a:latin typeface="Arial" pitchFamily="34" charset="0"/>
                <a:ea typeface="ＭＳ Ｐゴシック" charset="-128"/>
                <a:cs typeface="Arial" pitchFamily="34" charset="0"/>
              </a:rPr>
              <a:t>単位の貨幣を</a:t>
            </a:r>
            <a:r>
              <a:rPr lang="en-US" altLang="ja-JP" sz="2200" dirty="0" smtClean="0">
                <a:solidFill>
                  <a:srgbClr val="000000"/>
                </a:solidFill>
                <a:latin typeface="Arial" pitchFamily="34" charset="0"/>
                <a:ea typeface="ＭＳ Ｐゴシック" charset="-128"/>
                <a:cs typeface="Arial" pitchFamily="34" charset="0"/>
              </a:rPr>
              <a:t>1</a:t>
            </a:r>
            <a:r>
              <a:rPr lang="ja-JP" altLang="en-US" sz="2200" dirty="0" smtClean="0">
                <a:solidFill>
                  <a:srgbClr val="000000"/>
                </a:solidFill>
                <a:latin typeface="Arial" pitchFamily="34" charset="0"/>
                <a:ea typeface="ＭＳ Ｐゴシック" charset="-128"/>
                <a:cs typeface="Arial" pitchFamily="34" charset="0"/>
              </a:rPr>
              <a:t>ドラクマと呼んだ</a:t>
            </a:r>
          </a:p>
          <a:p>
            <a:pPr marL="533400" indent="-533400" eaLnBrk="1" hangingPunct="1">
              <a:lnSpc>
                <a:spcPct val="80000"/>
              </a:lnSpc>
              <a:buFont typeface="Wingdings" pitchFamily="2" charset="2"/>
              <a:buNone/>
            </a:pPr>
            <a:r>
              <a:rPr lang="ja-JP" sz="2200" dirty="0" smtClean="0">
                <a:solidFill>
                  <a:srgbClr val="000000"/>
                </a:solidFill>
                <a:latin typeface="Arial" pitchFamily="34" charset="0"/>
                <a:ea typeface="ＭＳ Ｐゴシック" charset="-128"/>
                <a:cs typeface="Arial" pitchFamily="34" charset="0"/>
              </a:rPr>
              <a:t>＝</a:t>
            </a:r>
            <a:r>
              <a:rPr lang="en-US" altLang="ja-JP" sz="2200" dirty="0" smtClean="0">
                <a:solidFill>
                  <a:schemeClr val="hlink"/>
                </a:solidFill>
                <a:latin typeface="Arial" pitchFamily="34" charset="0"/>
                <a:ea typeface="ＭＳ Ｐゴシック" charset="-128"/>
                <a:cs typeface="Arial" pitchFamily="34" charset="0"/>
              </a:rPr>
              <a:t>monetary unit</a:t>
            </a:r>
            <a:r>
              <a:rPr lang="ja-JP" altLang="en-US" sz="2200" dirty="0" smtClean="0">
                <a:solidFill>
                  <a:schemeClr val="hlink"/>
                </a:solidFill>
                <a:latin typeface="Arial" pitchFamily="34" charset="0"/>
                <a:ea typeface="ＭＳ Ｐゴシック" charset="-128"/>
                <a:cs typeface="Arial" pitchFamily="34" charset="0"/>
              </a:rPr>
              <a:t>　貨幣単位</a:t>
            </a:r>
          </a:p>
          <a:p>
            <a:pPr marL="533400" indent="-533400" eaLnBrk="1" hangingPunct="1">
              <a:lnSpc>
                <a:spcPct val="80000"/>
              </a:lnSpc>
              <a:buFont typeface="Wingdings" pitchFamily="2" charset="2"/>
              <a:buNone/>
            </a:pPr>
            <a:r>
              <a:rPr lang="ja-JP" altLang="ja-JP" sz="2200" dirty="0" smtClean="0">
                <a:solidFill>
                  <a:srgbClr val="000000"/>
                </a:solidFill>
                <a:latin typeface="Arial" pitchFamily="34" charset="0"/>
                <a:ea typeface="ＭＳ Ｐゴシック" charset="-128"/>
                <a:cs typeface="Arial" pitchFamily="34" charset="0"/>
              </a:rPr>
              <a:t>⇒</a:t>
            </a:r>
            <a:r>
              <a:rPr lang="en-US" altLang="ja-JP" sz="2200" dirty="0" smtClean="0">
                <a:solidFill>
                  <a:srgbClr val="000000"/>
                </a:solidFill>
                <a:latin typeface="Arial" pitchFamily="34" charset="0"/>
                <a:ea typeface="ＭＳ Ｐゴシック" charset="-128"/>
                <a:cs typeface="Arial" pitchFamily="34" charset="0"/>
              </a:rPr>
              <a:t>all the exchange rates are now expressed simply as how many </a:t>
            </a:r>
            <a:r>
              <a:rPr lang="en-US" altLang="ja-JP" sz="2200" dirty="0" err="1" smtClean="0">
                <a:solidFill>
                  <a:srgbClr val="000000"/>
                </a:solidFill>
                <a:latin typeface="Arial" pitchFamily="34" charset="0"/>
                <a:ea typeface="ＭＳ Ｐゴシック" charset="-128"/>
                <a:cs typeface="Arial" pitchFamily="34" charset="0"/>
              </a:rPr>
              <a:t>drachme</a:t>
            </a:r>
            <a:r>
              <a:rPr lang="en-US" altLang="ja-JP" sz="2200" dirty="0" smtClean="0">
                <a:solidFill>
                  <a:srgbClr val="000000"/>
                </a:solidFill>
                <a:latin typeface="Arial" pitchFamily="34" charset="0"/>
                <a:ea typeface="ＭＳ Ｐゴシック" charset="-128"/>
                <a:cs typeface="Arial" pitchFamily="34" charset="0"/>
              </a:rPr>
              <a:t> </a:t>
            </a:r>
            <a:r>
              <a:rPr lang="ja-JP" altLang="en-US" sz="2200" dirty="0" smtClean="0">
                <a:solidFill>
                  <a:srgbClr val="000000"/>
                </a:solidFill>
                <a:latin typeface="Arial" pitchFamily="34" charset="0"/>
                <a:ea typeface="ＭＳ Ｐゴシック" charset="-128"/>
                <a:cs typeface="Arial" pitchFamily="34" charset="0"/>
              </a:rPr>
              <a:t>すべての交換比率は単に何ドラクマと貨幣の個数で表される</a:t>
            </a:r>
            <a:endParaRPr lang="ja-JP" sz="2200" dirty="0" smtClean="0">
              <a:latin typeface="Arial" pitchFamily="34" charset="0"/>
              <a:ea typeface="ＭＳ Ｐゴシック" charset="-128"/>
              <a:cs typeface="Arial" pitchFamily="34" charset="0"/>
            </a:endParaRPr>
          </a:p>
          <a:p>
            <a:pPr marL="533400" indent="-533400" eaLnBrk="1" hangingPunct="1">
              <a:lnSpc>
                <a:spcPct val="80000"/>
              </a:lnSpc>
              <a:buFont typeface="Wingdings" pitchFamily="2" charset="2"/>
              <a:buNone/>
            </a:pPr>
            <a:r>
              <a:rPr lang="en-US" altLang="ja-JP" sz="2200" dirty="0" smtClean="0">
                <a:solidFill>
                  <a:srgbClr val="000000"/>
                </a:solidFill>
                <a:latin typeface="Arial" pitchFamily="34" charset="0"/>
                <a:ea typeface="ＭＳ Ｐゴシック" charset="-128"/>
                <a:cs typeface="Arial" pitchFamily="34" charset="0"/>
              </a:rPr>
              <a:t> </a:t>
            </a:r>
            <a:r>
              <a:rPr lang="en-US" altLang="ja-JP" sz="2200" dirty="0" smtClean="0">
                <a:solidFill>
                  <a:schemeClr val="hlink"/>
                </a:solidFill>
                <a:latin typeface="Arial" pitchFamily="34" charset="0"/>
                <a:ea typeface="ＭＳ Ｐゴシック" charset="-128"/>
                <a:cs typeface="Arial" pitchFamily="34" charset="0"/>
              </a:rPr>
              <a:t>price </a:t>
            </a:r>
            <a:r>
              <a:rPr lang="ja-JP" altLang="en-US" sz="2200" dirty="0" smtClean="0">
                <a:solidFill>
                  <a:schemeClr val="hlink"/>
                </a:solidFill>
                <a:latin typeface="Arial" pitchFamily="34" charset="0"/>
                <a:ea typeface="ＭＳ Ｐゴシック" charset="-128"/>
                <a:cs typeface="Arial" pitchFamily="34" charset="0"/>
              </a:rPr>
              <a:t>価格</a:t>
            </a:r>
            <a:r>
              <a:rPr lang="ja-JP" sz="2200" dirty="0" smtClean="0">
                <a:solidFill>
                  <a:srgbClr val="000000"/>
                </a:solidFill>
                <a:latin typeface="Arial" pitchFamily="34" charset="0"/>
                <a:ea typeface="ＭＳ Ｐゴシック" charset="-128"/>
                <a:cs typeface="Arial" pitchFamily="34" charset="0"/>
              </a:rPr>
              <a:t>＝</a:t>
            </a:r>
            <a:r>
              <a:rPr lang="en-US" altLang="ja-JP" sz="2200" dirty="0" smtClean="0">
                <a:solidFill>
                  <a:srgbClr val="000000"/>
                </a:solidFill>
                <a:latin typeface="Arial" pitchFamily="34" charset="0"/>
                <a:ea typeface="ＭＳ Ｐゴシック" charset="-128"/>
                <a:cs typeface="Arial" pitchFamily="34" charset="0"/>
              </a:rPr>
              <a:t>the exchange rate expressed in monetary unit </a:t>
            </a:r>
          </a:p>
          <a:p>
            <a:pPr marL="533400" indent="-533400" eaLnBrk="1" hangingPunct="1">
              <a:lnSpc>
                <a:spcPct val="80000"/>
              </a:lnSpc>
              <a:buFont typeface="Wingdings" pitchFamily="2" charset="2"/>
              <a:buNone/>
            </a:pPr>
            <a:r>
              <a:rPr lang="ja-JP" altLang="en-US" sz="2200" dirty="0" smtClean="0">
                <a:solidFill>
                  <a:srgbClr val="000000"/>
                </a:solidFill>
                <a:latin typeface="Arial" pitchFamily="34" charset="0"/>
                <a:ea typeface="ＭＳ Ｐゴシック" charset="-128"/>
                <a:cs typeface="Arial" pitchFamily="34" charset="0"/>
              </a:rPr>
              <a:t>　　　　　　　　貨幣単位で表示された交換比率</a:t>
            </a:r>
            <a:endParaRPr lang="ja-JP" sz="2200" dirty="0" smtClean="0">
              <a:latin typeface="Arial" pitchFamily="34" charset="0"/>
              <a:ea typeface="ＭＳ Ｐゴシック" charset="-128"/>
              <a:cs typeface="Arial" pitchFamily="34" charset="0"/>
            </a:endParaRPr>
          </a:p>
          <a:p>
            <a:pPr marL="533400" indent="-533400" eaLnBrk="1" hangingPunct="1">
              <a:lnSpc>
                <a:spcPct val="80000"/>
              </a:lnSpc>
              <a:buFont typeface="Wingdings" pitchFamily="2" charset="2"/>
              <a:buNone/>
            </a:pPr>
            <a:r>
              <a:rPr lang="ja-JP" altLang="ja-JP" sz="2200" dirty="0" smtClean="0">
                <a:solidFill>
                  <a:srgbClr val="000000"/>
                </a:solidFill>
                <a:latin typeface="Arial" pitchFamily="34" charset="0"/>
                <a:ea typeface="ＭＳ Ｐゴシック" charset="-128"/>
                <a:cs typeface="Arial" pitchFamily="34" charset="0"/>
              </a:rPr>
              <a:t>⇒</a:t>
            </a:r>
            <a:r>
              <a:rPr lang="en-US" altLang="ja-JP" sz="2200" dirty="0" smtClean="0">
                <a:solidFill>
                  <a:srgbClr val="000000"/>
                </a:solidFill>
                <a:latin typeface="Arial" pitchFamily="34" charset="0"/>
                <a:ea typeface="ＭＳ Ｐゴシック" charset="-128"/>
                <a:cs typeface="Arial" pitchFamily="34" charset="0"/>
              </a:rPr>
              <a:t>to economize exchange information, to improve exchange efficiency</a:t>
            </a:r>
          </a:p>
          <a:p>
            <a:pPr marL="533400" indent="-533400" eaLnBrk="1" hangingPunct="1">
              <a:lnSpc>
                <a:spcPct val="80000"/>
              </a:lnSpc>
              <a:buFont typeface="Wingdings" pitchFamily="2" charset="2"/>
              <a:buNone/>
            </a:pPr>
            <a:r>
              <a:rPr lang="ja-JP" sz="2200" dirty="0" smtClean="0">
                <a:solidFill>
                  <a:srgbClr val="000000"/>
                </a:solidFill>
                <a:latin typeface="Arial" pitchFamily="34" charset="0"/>
                <a:ea typeface="ＭＳ Ｐゴシック" charset="-128"/>
                <a:cs typeface="Arial" pitchFamily="34" charset="0"/>
              </a:rPr>
              <a:t>　　交換情報を節約し、交換効率を改善する</a:t>
            </a:r>
          </a:p>
        </p:txBody>
      </p:sp>
      <p:sp>
        <p:nvSpPr>
          <p:cNvPr id="4" name="スライド番号プレースホルダ 3"/>
          <p:cNvSpPr>
            <a:spLocks noGrp="1"/>
          </p:cNvSpPr>
          <p:nvPr>
            <p:ph type="sldNum" sz="quarter" idx="12"/>
          </p:nvPr>
        </p:nvSpPr>
        <p:spPr/>
        <p:txBody>
          <a:bodyPr/>
          <a:lstStyle/>
          <a:p>
            <a:pPr>
              <a:defRPr/>
            </a:pPr>
            <a:fld id="{A0436A29-BCAB-43FB-A8AD-68CBA3715447}" type="slidenum">
              <a:rPr lang="en-US" altLang="ja-JP" smtClean="0"/>
              <a:pPr>
                <a:defRPr/>
              </a:pPr>
              <a:t>9</a:t>
            </a:fld>
            <a:endParaRPr lang="en-US" altLang="ja-JP"/>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みやび">
  <a:themeElements>
    <a:clrScheme name="みやび">
      <a:dk1>
        <a:sysClr val="windowText" lastClr="000000"/>
      </a:dk1>
      <a:lt1>
        <a:sysClr val="window" lastClr="FFFFFF"/>
      </a:lt1>
      <a:dk2>
        <a:srgbClr val="975C1E"/>
      </a:dk2>
      <a:lt2>
        <a:srgbClr val="FFE880"/>
      </a:lt2>
      <a:accent1>
        <a:srgbClr val="E3560E"/>
      </a:accent1>
      <a:accent2>
        <a:srgbClr val="5C5943"/>
      </a:accent2>
      <a:accent3>
        <a:srgbClr val="F1AB3B"/>
      </a:accent3>
      <a:accent4>
        <a:srgbClr val="6D8A16"/>
      </a:accent4>
      <a:accent5>
        <a:srgbClr val="73AAC0"/>
      </a:accent5>
      <a:accent6>
        <a:srgbClr val="3E68AF"/>
      </a:accent6>
      <a:hlink>
        <a:srgbClr val="0000FE"/>
      </a:hlink>
      <a:folHlink>
        <a:srgbClr val="800080"/>
      </a:folHlink>
    </a:clrScheme>
    <a:fontScheme name="みやび">
      <a:majorFont>
        <a:latin typeface="Calibri"/>
        <a:ea typeface=""/>
        <a:cs typeface=""/>
        <a:font script="Jpan" typeface="HGｺﾞｼｯｸE"/>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맑은 고딕"/>
        <a:font script="Hans" typeface="黑体"/>
        <a:font script="Hant" typeface="微軟正黑體"/>
        <a:font script="Arab" typeface="Tahoma"/>
        <a:font script="Hebr" typeface="Tahoma"/>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みやび">
      <a:fillStyleLst>
        <a:solidFill>
          <a:schemeClr val="phClr">
            <a:tint val="100000"/>
          </a:schemeClr>
        </a:solidFill>
        <a:gradFill>
          <a:gsLst>
            <a:gs pos="0">
              <a:schemeClr val="phClr">
                <a:tint val="30000"/>
                <a:satMod val="250000"/>
              </a:schemeClr>
            </a:gs>
            <a:gs pos="72000">
              <a:schemeClr val="phClr">
                <a:tint val="75000"/>
                <a:satMod val="210000"/>
              </a:schemeClr>
            </a:gs>
            <a:gs pos="100000">
              <a:schemeClr val="phClr">
                <a:tint val="85000"/>
                <a:satMod val="210000"/>
              </a:schemeClr>
            </a:gs>
          </a:gsLst>
          <a:lin ang="2700000" scaled="1"/>
        </a:gradFill>
        <a:blipFill>
          <a:blip xmlns:r="http://schemas.openxmlformats.org/officeDocument/2006/relationships" r:embed="rId1">
            <a:duotone>
              <a:srgbClr val="FFFFFF"/>
              <a:schemeClr val="phClr">
                <a:tint val="100000"/>
              </a:schemeClr>
            </a:duotone>
          </a:blip>
          <a:tile tx="0" ty="0" sx="80000" sy="85000" flip="none" algn="tl"/>
        </a:blipFill>
      </a:fillStyleLst>
      <a:lnStyleLst>
        <a:ln w="13175" cap="flat" cmpd="sng" algn="ctr">
          <a:solidFill>
            <a:schemeClr val="phClr">
              <a:alpha val="100000"/>
            </a:schemeClr>
          </a:solidFill>
          <a:prstDash val="solid"/>
        </a:ln>
        <a:ln w="19525" cap="flat" cmpd="sng" algn="ctr">
          <a:solidFill>
            <a:schemeClr val="phClr">
              <a:alpha val="100000"/>
            </a:schemeClr>
          </a:solidFill>
          <a:prstDash val="solid"/>
        </a:ln>
        <a:ln w="26350" cap="flat" cmpd="sng" algn="ctr">
          <a:solidFill>
            <a:schemeClr val="phClr">
              <a:alpha val="100000"/>
            </a:schemeClr>
          </a:solidFill>
          <a:prstDash val="solid"/>
        </a:ln>
      </a:lnStyleLst>
      <a:effectStyleLst>
        <a:effectStyle>
          <a:effectLst>
            <a:outerShdw blurRad="9500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2700000"/>
            </a:lightRig>
          </a:scene3d>
          <a:sp3d>
            <a:bevelT w="342900" h="38100" prst="softRound"/>
            <a:bevelB w="342900" h="38100" prst="softRound"/>
            <a:contourClr>
              <a:srgbClr val="000000"/>
            </a:contourClr>
          </a:sp3d>
        </a:effectStyle>
      </a:effectStyleLst>
      <a:bgFillStyleLst>
        <a:solidFill>
          <a:schemeClr val="phClr"/>
        </a:solidFill>
        <a:gradFill>
          <a:gsLst>
            <a:gs pos="0">
              <a:schemeClr val="phClr">
                <a:shade val="40000"/>
                <a:satMod val="165000"/>
              </a:schemeClr>
            </a:gs>
            <a:gs pos="50000">
              <a:schemeClr val="phClr">
                <a:tint val="95000"/>
                <a:satMod val="155000"/>
              </a:schemeClr>
            </a:gs>
            <a:gs pos="100000">
              <a:schemeClr val="phClr">
                <a:tint val="47000"/>
                <a:hueMod val="100000"/>
                <a:satMod val="375000"/>
              </a:schemeClr>
            </a:gs>
          </a:gsLst>
          <a:lin ang="5400000" scaled="1"/>
        </a:gradFill>
        <a:blipFill rotWithShape="0">
          <a:blip xmlns:r="http://schemas.openxmlformats.org/officeDocument/2006/relationships" r:embed="rId2">
            <a:duotone>
              <a:schemeClr val="phClr">
                <a:tint val="95000"/>
                <a:shade val="18000"/>
                <a:hueMod val="100000"/>
                <a:satMod val="275000"/>
              </a:schemeClr>
              <a:schemeClr val="phClr">
                <a:tint val="47000"/>
                <a:shade val="100000"/>
                <a:hueMod val="100000"/>
                <a:satMod val="3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Grace</Template>
  <TotalTime>2263</TotalTime>
  <Words>742</Words>
  <Application>Microsoft Office PowerPoint</Application>
  <PresentationFormat>画面に合わせる (4:3)</PresentationFormat>
  <Paragraphs>343</Paragraphs>
  <Slides>27</Slides>
  <Notes>1</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みやび</vt:lpstr>
      <vt:lpstr>Part Ⅰ．Money and Finance 第1部 貨幣と金融 Chapter 1．Market Economy, Money and Finance  第1章 市場経済と貨幣、金融</vt:lpstr>
      <vt:lpstr>１．Development of Exchange Economy　交換経済の発達</vt:lpstr>
      <vt:lpstr>１-B．Development of Exchange Economy　交換経済の発達</vt:lpstr>
      <vt:lpstr>２．Emergence of Money 貨幣の出現</vt:lpstr>
      <vt:lpstr>3. The Basic Natures of Money 貨幣の基本的性質</vt:lpstr>
      <vt:lpstr>4. Development of Money and Market Economy    貨幣と市場経済の発達</vt:lpstr>
      <vt:lpstr> 4. Development of Money and Market Economy(2)　 　貨幣と市場経済の発達（２）</vt:lpstr>
      <vt:lpstr> 4. Development of Money and Market Economy(3) 　　貨幣と市場経済の発達（３）</vt:lpstr>
      <vt:lpstr>5．Monetary Unit and Prices 　　貨幣単位と価格</vt:lpstr>
      <vt:lpstr> ６．Gresham’s Law　グレシャムの法則</vt:lpstr>
      <vt:lpstr>７．Development of Credit Money 　　信用貨幣の発達</vt:lpstr>
      <vt:lpstr>７B．Development of Credit Money 　　信用貨幣の発達</vt:lpstr>
      <vt:lpstr>８．Silver Standard, Gold Standard, Paper Money Standard 　　銀本位制、金本位制、紙幣本位制</vt:lpstr>
      <vt:lpstr>９．Banks and Bank Money　銀行と銀行貨幣</vt:lpstr>
      <vt:lpstr>９B．Banks and Bank Money　銀行と銀行貨幣</vt:lpstr>
      <vt:lpstr> 10．Basic Functions of Money 　　　貨幣の本源的機能</vt:lpstr>
      <vt:lpstr>11．Derivative Functions of Money 　　貨幣の派生的機能</vt:lpstr>
      <vt:lpstr>12．Contemporary Money  現代の貨幣</vt:lpstr>
      <vt:lpstr>12B．Contemporary Money  現代の貨幣</vt:lpstr>
      <vt:lpstr>13．Money and Fund  貨幣と資金</vt:lpstr>
      <vt:lpstr>14.　Money and Interest  貨幣と利子</vt:lpstr>
      <vt:lpstr>15. Debt, Claim and Ownership 債務と債権、所有権</vt:lpstr>
      <vt:lpstr>16. Meaning and Role of Finance      金融の意味と役割</vt:lpstr>
      <vt:lpstr>17. Financial Assets and Liabilities   　　　金融資産と金融負債</vt:lpstr>
      <vt:lpstr>18．Liquidity of Assets     資産の流動性</vt:lpstr>
      <vt:lpstr>19．Industrial and Financial Circulations      産業的流通と金融的流通</vt:lpstr>
      <vt:lpstr>20. Purposes of Money and Finance      金融論の課題</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第Ⅰ講　貨幣と金融</dc:title>
  <dc:creator>Jun Takahashi</dc:creator>
  <cp:lastModifiedBy>YAMATAI</cp:lastModifiedBy>
  <cp:revision>152</cp:revision>
  <cp:lastPrinted>1904-01-01T00:00:00Z</cp:lastPrinted>
  <dcterms:created xsi:type="dcterms:W3CDTF">2003-11-05T07:34:58Z</dcterms:created>
  <dcterms:modified xsi:type="dcterms:W3CDTF">2017-05-03T23:21:01Z</dcterms:modified>
</cp:coreProperties>
</file>