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50" r:id="rId1"/>
  </p:sldMasterIdLst>
  <p:notesMasterIdLst>
    <p:notesMasterId r:id="rId23"/>
  </p:notesMasterIdLst>
  <p:handoutMasterIdLst>
    <p:handoutMasterId r:id="rId24"/>
  </p:handoutMasterIdLst>
  <p:sldIdLst>
    <p:sldId id="256" r:id="rId2"/>
    <p:sldId id="259" r:id="rId3"/>
    <p:sldId id="260" r:id="rId4"/>
    <p:sldId id="261" r:id="rId5"/>
    <p:sldId id="262" r:id="rId6"/>
    <p:sldId id="263" r:id="rId7"/>
    <p:sldId id="264" r:id="rId8"/>
    <p:sldId id="275" r:id="rId9"/>
    <p:sldId id="276" r:id="rId10"/>
    <p:sldId id="274" r:id="rId11"/>
    <p:sldId id="267" r:id="rId12"/>
    <p:sldId id="268" r:id="rId13"/>
    <p:sldId id="278" r:id="rId14"/>
    <p:sldId id="269" r:id="rId15"/>
    <p:sldId id="270" r:id="rId16"/>
    <p:sldId id="271" r:id="rId17"/>
    <p:sldId id="272" r:id="rId18"/>
    <p:sldId id="279" r:id="rId19"/>
    <p:sldId id="273" r:id="rId20"/>
    <p:sldId id="280" r:id="rId21"/>
    <p:sldId id="281" r:id="rId22"/>
  </p:sldIdLst>
  <p:sldSz cx="9144000" cy="6858000" type="screen4x3"/>
  <p:notesSz cx="6797675" cy="9926638"/>
  <p:defaultTextStyle>
    <a:defPPr>
      <a:defRPr lang="en-US"/>
    </a:defPPr>
    <a:lvl1pPr algn="l" rtl="0" fontAlgn="base">
      <a:spcBef>
        <a:spcPct val="0"/>
      </a:spcBef>
      <a:spcAft>
        <a:spcPct val="0"/>
      </a:spcAft>
      <a:defRPr kumimoji="1" sz="2400" kern="1200">
        <a:solidFill>
          <a:schemeClr val="tx1"/>
        </a:solidFill>
        <a:latin typeface="Helvetica" pitchFamily="34" charset="0"/>
        <a:ea typeface="Osaka"/>
        <a:cs typeface="Osaka"/>
      </a:defRPr>
    </a:lvl1pPr>
    <a:lvl2pPr marL="457200" algn="l" rtl="0" fontAlgn="base">
      <a:spcBef>
        <a:spcPct val="0"/>
      </a:spcBef>
      <a:spcAft>
        <a:spcPct val="0"/>
      </a:spcAft>
      <a:defRPr kumimoji="1" sz="2400" kern="1200">
        <a:solidFill>
          <a:schemeClr val="tx1"/>
        </a:solidFill>
        <a:latin typeface="Helvetica" pitchFamily="34" charset="0"/>
        <a:ea typeface="Osaka"/>
        <a:cs typeface="Osaka"/>
      </a:defRPr>
    </a:lvl2pPr>
    <a:lvl3pPr marL="914400" algn="l" rtl="0" fontAlgn="base">
      <a:spcBef>
        <a:spcPct val="0"/>
      </a:spcBef>
      <a:spcAft>
        <a:spcPct val="0"/>
      </a:spcAft>
      <a:defRPr kumimoji="1" sz="2400" kern="1200">
        <a:solidFill>
          <a:schemeClr val="tx1"/>
        </a:solidFill>
        <a:latin typeface="Helvetica" pitchFamily="34" charset="0"/>
        <a:ea typeface="Osaka"/>
        <a:cs typeface="Osaka"/>
      </a:defRPr>
    </a:lvl3pPr>
    <a:lvl4pPr marL="1371600" algn="l" rtl="0" fontAlgn="base">
      <a:spcBef>
        <a:spcPct val="0"/>
      </a:spcBef>
      <a:spcAft>
        <a:spcPct val="0"/>
      </a:spcAft>
      <a:defRPr kumimoji="1" sz="2400" kern="1200">
        <a:solidFill>
          <a:schemeClr val="tx1"/>
        </a:solidFill>
        <a:latin typeface="Helvetica" pitchFamily="34" charset="0"/>
        <a:ea typeface="Osaka"/>
        <a:cs typeface="Osaka"/>
      </a:defRPr>
    </a:lvl4pPr>
    <a:lvl5pPr marL="1828800" algn="l" rtl="0" fontAlgn="base">
      <a:spcBef>
        <a:spcPct val="0"/>
      </a:spcBef>
      <a:spcAft>
        <a:spcPct val="0"/>
      </a:spcAft>
      <a:defRPr kumimoji="1" sz="2400" kern="1200">
        <a:solidFill>
          <a:schemeClr val="tx1"/>
        </a:solidFill>
        <a:latin typeface="Helvetica" pitchFamily="34" charset="0"/>
        <a:ea typeface="Osaka"/>
        <a:cs typeface="Osaka"/>
      </a:defRPr>
    </a:lvl5pPr>
    <a:lvl6pPr marL="2286000" algn="l" defTabSz="914400" rtl="0" eaLnBrk="1" latinLnBrk="0" hangingPunct="1">
      <a:defRPr kumimoji="1" sz="2400" kern="1200">
        <a:solidFill>
          <a:schemeClr val="tx1"/>
        </a:solidFill>
        <a:latin typeface="Helvetica" pitchFamily="34" charset="0"/>
        <a:ea typeface="Osaka"/>
        <a:cs typeface="Osaka"/>
      </a:defRPr>
    </a:lvl6pPr>
    <a:lvl7pPr marL="2743200" algn="l" defTabSz="914400" rtl="0" eaLnBrk="1" latinLnBrk="0" hangingPunct="1">
      <a:defRPr kumimoji="1" sz="2400" kern="1200">
        <a:solidFill>
          <a:schemeClr val="tx1"/>
        </a:solidFill>
        <a:latin typeface="Helvetica" pitchFamily="34" charset="0"/>
        <a:ea typeface="Osaka"/>
        <a:cs typeface="Osaka"/>
      </a:defRPr>
    </a:lvl7pPr>
    <a:lvl8pPr marL="3200400" algn="l" defTabSz="914400" rtl="0" eaLnBrk="1" latinLnBrk="0" hangingPunct="1">
      <a:defRPr kumimoji="1" sz="2400" kern="1200">
        <a:solidFill>
          <a:schemeClr val="tx1"/>
        </a:solidFill>
        <a:latin typeface="Helvetica" pitchFamily="34" charset="0"/>
        <a:ea typeface="Osaka"/>
        <a:cs typeface="Osaka"/>
      </a:defRPr>
    </a:lvl8pPr>
    <a:lvl9pPr marL="3657600" algn="l" defTabSz="914400" rtl="0" eaLnBrk="1" latinLnBrk="0" hangingPunct="1">
      <a:defRPr kumimoji="1" sz="2400" kern="1200">
        <a:solidFill>
          <a:schemeClr val="tx1"/>
        </a:solidFill>
        <a:latin typeface="Helvetica" pitchFamily="34" charset="0"/>
        <a:ea typeface="Osaka"/>
        <a:cs typeface="Osaka"/>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336699"/>
    <a:srgbClr val="C0C0C0"/>
    <a:srgbClr val="5F5F5F"/>
    <a:srgbClr val="80808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328" autoAdjust="0"/>
    <p:restoredTop sz="95559" autoAdjust="0"/>
  </p:normalViewPr>
  <p:slideViewPr>
    <p:cSldViewPr>
      <p:cViewPr>
        <p:scale>
          <a:sx n="75" d="100"/>
          <a:sy n="75" d="100"/>
        </p:scale>
        <p:origin x="-142" y="5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83" d="100"/>
          <a:sy n="83" d="100"/>
        </p:scale>
        <p:origin x="-1422" y="-84"/>
      </p:cViewPr>
      <p:guideLst>
        <p:guide orient="horz" pos="3127"/>
        <p:guide pos="2141"/>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1"/>
            <a:ext cx="2946058" cy="496100"/>
          </a:xfrm>
          <a:prstGeom prst="rect">
            <a:avLst/>
          </a:prstGeom>
        </p:spPr>
        <p:txBody>
          <a:bodyPr vert="horz" lIns="91440" tIns="45720" rIns="91440" bIns="45720" rtlCol="0"/>
          <a:lstStyle>
            <a:lvl1pPr algn="l">
              <a:defRPr kumimoji="1" sz="1200">
                <a:latin typeface="Helvetica" charset="0"/>
                <a:ea typeface="Osaka" charset="-128"/>
                <a:cs typeface="+mn-cs"/>
              </a:defRPr>
            </a:lvl1pPr>
          </a:lstStyle>
          <a:p>
            <a:pPr>
              <a:defRPr/>
            </a:pPr>
            <a:endParaRPr lang="ja-JP" altLang="en-US"/>
          </a:p>
        </p:txBody>
      </p:sp>
      <p:sp>
        <p:nvSpPr>
          <p:cNvPr id="3" name="日付プレースホルダ 2"/>
          <p:cNvSpPr>
            <a:spLocks noGrp="1"/>
          </p:cNvSpPr>
          <p:nvPr>
            <p:ph type="dt" sz="quarter" idx="1"/>
          </p:nvPr>
        </p:nvSpPr>
        <p:spPr>
          <a:xfrm>
            <a:off x="3850530" y="1"/>
            <a:ext cx="2946058" cy="496100"/>
          </a:xfrm>
          <a:prstGeom prst="rect">
            <a:avLst/>
          </a:prstGeom>
        </p:spPr>
        <p:txBody>
          <a:bodyPr vert="horz" lIns="91440" tIns="45720" rIns="91440" bIns="45720" rtlCol="0"/>
          <a:lstStyle>
            <a:lvl1pPr algn="r">
              <a:defRPr kumimoji="1" sz="1200">
                <a:latin typeface="Helvetica" charset="0"/>
                <a:ea typeface="Osaka" charset="-128"/>
                <a:cs typeface="+mn-cs"/>
              </a:defRPr>
            </a:lvl1pPr>
          </a:lstStyle>
          <a:p>
            <a:pPr>
              <a:defRPr/>
            </a:pPr>
            <a:fld id="{0B9D4B33-6EC9-4502-B610-640DD17843A1}" type="datetimeFigureOut">
              <a:rPr lang="ja-JP" altLang="en-US"/>
              <a:pPr>
                <a:defRPr/>
              </a:pPr>
              <a:t>2011/5/19</a:t>
            </a:fld>
            <a:endParaRPr lang="ja-JP" altLang="en-US"/>
          </a:p>
        </p:txBody>
      </p:sp>
      <p:sp>
        <p:nvSpPr>
          <p:cNvPr id="4" name="フッター プレースホルダ 3"/>
          <p:cNvSpPr>
            <a:spLocks noGrp="1"/>
          </p:cNvSpPr>
          <p:nvPr>
            <p:ph type="ftr" sz="quarter" idx="2"/>
          </p:nvPr>
        </p:nvSpPr>
        <p:spPr>
          <a:xfrm>
            <a:off x="0" y="9428221"/>
            <a:ext cx="2946058" cy="496100"/>
          </a:xfrm>
          <a:prstGeom prst="rect">
            <a:avLst/>
          </a:prstGeom>
        </p:spPr>
        <p:txBody>
          <a:bodyPr vert="horz" lIns="91440" tIns="45720" rIns="91440" bIns="45720" rtlCol="0" anchor="b"/>
          <a:lstStyle>
            <a:lvl1pPr algn="l">
              <a:defRPr kumimoji="1" sz="1200">
                <a:latin typeface="Helvetica" charset="0"/>
                <a:ea typeface="Osaka" charset="-128"/>
                <a:cs typeface="+mn-cs"/>
              </a:defRPr>
            </a:lvl1pPr>
          </a:lstStyle>
          <a:p>
            <a:pPr>
              <a:defRPr/>
            </a:pPr>
            <a:endParaRPr lang="ja-JP" altLang="en-US"/>
          </a:p>
        </p:txBody>
      </p:sp>
      <p:sp>
        <p:nvSpPr>
          <p:cNvPr id="5" name="スライド番号プレースホルダ 4"/>
          <p:cNvSpPr>
            <a:spLocks noGrp="1"/>
          </p:cNvSpPr>
          <p:nvPr>
            <p:ph type="sldNum" sz="quarter" idx="3"/>
          </p:nvPr>
        </p:nvSpPr>
        <p:spPr>
          <a:xfrm>
            <a:off x="3850530" y="9428221"/>
            <a:ext cx="2946058" cy="496100"/>
          </a:xfrm>
          <a:prstGeom prst="rect">
            <a:avLst/>
          </a:prstGeom>
        </p:spPr>
        <p:txBody>
          <a:bodyPr vert="horz" lIns="91440" tIns="45720" rIns="91440" bIns="45720" rtlCol="0" anchor="b"/>
          <a:lstStyle>
            <a:lvl1pPr algn="r">
              <a:defRPr kumimoji="1" sz="1200">
                <a:latin typeface="Helvetica" charset="0"/>
                <a:ea typeface="Osaka" charset="-128"/>
                <a:cs typeface="+mn-cs"/>
              </a:defRPr>
            </a:lvl1pPr>
          </a:lstStyle>
          <a:p>
            <a:pPr>
              <a:defRPr/>
            </a:pPr>
            <a:fld id="{5454B74E-1C8B-4846-AA92-3D87F50B9249}" type="slidenum">
              <a:rPr lang="ja-JP" altLang="en-US"/>
              <a:pPr>
                <a:defRPr/>
              </a:pPr>
              <a:t>&lt;#&gt;</a:t>
            </a:fld>
            <a:endParaRPr lang="ja-JP"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914" name="Rectangle 2"/>
          <p:cNvSpPr>
            <a:spLocks noGrp="1" noChangeArrowheads="1"/>
          </p:cNvSpPr>
          <p:nvPr>
            <p:ph type="hdr" sz="quarter"/>
          </p:nvPr>
        </p:nvSpPr>
        <p:spPr bwMode="auto">
          <a:xfrm>
            <a:off x="0" y="1"/>
            <a:ext cx="2946058" cy="4961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kumimoji="0" sz="1200">
                <a:latin typeface="Helvetica" charset="0"/>
                <a:ea typeface="Osaka" charset="-128"/>
                <a:cs typeface="+mn-cs"/>
              </a:defRPr>
            </a:lvl1pPr>
          </a:lstStyle>
          <a:p>
            <a:pPr>
              <a:defRPr/>
            </a:pPr>
            <a:endParaRPr lang="en-US" altLang="ja-JP"/>
          </a:p>
        </p:txBody>
      </p:sp>
      <p:sp>
        <p:nvSpPr>
          <p:cNvPr id="38915" name="Rectangle 3"/>
          <p:cNvSpPr>
            <a:spLocks noGrp="1" noChangeArrowheads="1"/>
          </p:cNvSpPr>
          <p:nvPr>
            <p:ph type="dt" idx="1"/>
          </p:nvPr>
        </p:nvSpPr>
        <p:spPr bwMode="auto">
          <a:xfrm>
            <a:off x="3850530" y="1"/>
            <a:ext cx="2946058" cy="4961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kumimoji="0" sz="1200">
                <a:latin typeface="Helvetica" charset="0"/>
                <a:ea typeface="Osaka" charset="-128"/>
                <a:cs typeface="+mn-cs"/>
              </a:defRPr>
            </a:lvl1pPr>
          </a:lstStyle>
          <a:p>
            <a:pPr>
              <a:defRPr/>
            </a:pPr>
            <a:fld id="{CCDF95A8-A38C-44C5-8173-5A92A22D8A69}" type="datetimeFigureOut">
              <a:rPr lang="ja-JP" altLang="en-US"/>
              <a:pPr>
                <a:defRPr/>
              </a:pPr>
              <a:t>2011/5/19</a:t>
            </a:fld>
            <a:endParaRPr lang="en-US" altLang="ja-JP"/>
          </a:p>
        </p:txBody>
      </p:sp>
      <p:sp>
        <p:nvSpPr>
          <p:cNvPr id="24580"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p:spPr>
      </p:sp>
      <p:sp>
        <p:nvSpPr>
          <p:cNvPr id="38917" name="Rectangle 5"/>
          <p:cNvSpPr>
            <a:spLocks noGrp="1" noChangeArrowheads="1"/>
          </p:cNvSpPr>
          <p:nvPr>
            <p:ph type="body" sz="quarter" idx="3"/>
          </p:nvPr>
        </p:nvSpPr>
        <p:spPr bwMode="auto">
          <a:xfrm>
            <a:off x="679442" y="4715270"/>
            <a:ext cx="5438792" cy="446722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p>
        </p:txBody>
      </p:sp>
      <p:sp>
        <p:nvSpPr>
          <p:cNvPr id="38918" name="Rectangle 6"/>
          <p:cNvSpPr>
            <a:spLocks noGrp="1" noChangeArrowheads="1"/>
          </p:cNvSpPr>
          <p:nvPr>
            <p:ph type="ftr" sz="quarter" idx="4"/>
          </p:nvPr>
        </p:nvSpPr>
        <p:spPr bwMode="auto">
          <a:xfrm>
            <a:off x="0" y="9428221"/>
            <a:ext cx="2946058" cy="4961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kumimoji="0" sz="1200">
                <a:latin typeface="Helvetica" charset="0"/>
                <a:ea typeface="Osaka" charset="-128"/>
                <a:cs typeface="+mn-cs"/>
              </a:defRPr>
            </a:lvl1pPr>
          </a:lstStyle>
          <a:p>
            <a:pPr>
              <a:defRPr/>
            </a:pPr>
            <a:endParaRPr lang="en-US" altLang="ja-JP"/>
          </a:p>
        </p:txBody>
      </p:sp>
      <p:sp>
        <p:nvSpPr>
          <p:cNvPr id="38919" name="Rectangle 7"/>
          <p:cNvSpPr>
            <a:spLocks noGrp="1" noChangeArrowheads="1"/>
          </p:cNvSpPr>
          <p:nvPr>
            <p:ph type="sldNum" sz="quarter" idx="5"/>
          </p:nvPr>
        </p:nvSpPr>
        <p:spPr bwMode="auto">
          <a:xfrm>
            <a:off x="3850530" y="9428221"/>
            <a:ext cx="2946058" cy="4961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kumimoji="0" sz="1200">
                <a:latin typeface="Helvetica" charset="0"/>
                <a:ea typeface="Osaka" charset="-128"/>
                <a:cs typeface="+mn-cs"/>
              </a:defRPr>
            </a:lvl1pPr>
          </a:lstStyle>
          <a:p>
            <a:pPr>
              <a:defRPr/>
            </a:pPr>
            <a:fld id="{CAF228E0-2B61-453B-9464-2A93942A79AD}" type="slidenum">
              <a:rPr lang="ja-JP" altLang="en-US"/>
              <a:pPr>
                <a:defRPr/>
              </a:pPr>
              <a:t>&lt;#&gt;</a:t>
            </a:fld>
            <a:endParaRPr lang="en-US" altLang="ja-JP"/>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Calibri" pitchFamily="34" charset="0"/>
        <a:ea typeface="+mn-ea"/>
        <a:cs typeface="+mn-cs"/>
      </a:defRPr>
    </a:lvl1pPr>
    <a:lvl2pPr marL="457200" algn="l" rtl="0" eaLnBrk="0" fontAlgn="base" hangingPunct="0">
      <a:spcBef>
        <a:spcPct val="30000"/>
      </a:spcBef>
      <a:spcAft>
        <a:spcPct val="0"/>
      </a:spcAft>
      <a:defRPr kumimoji="1" sz="1200" kern="1200">
        <a:solidFill>
          <a:schemeClr val="tx1"/>
        </a:solidFill>
        <a:latin typeface="Calibri" pitchFamily="34" charset="0"/>
        <a:ea typeface="+mn-ea"/>
        <a:cs typeface="+mn-cs"/>
      </a:defRPr>
    </a:lvl2pPr>
    <a:lvl3pPr marL="914400" algn="l" rtl="0" eaLnBrk="0" fontAlgn="base" hangingPunct="0">
      <a:spcBef>
        <a:spcPct val="30000"/>
      </a:spcBef>
      <a:spcAft>
        <a:spcPct val="0"/>
      </a:spcAft>
      <a:defRPr kumimoji="1" sz="1200" kern="1200">
        <a:solidFill>
          <a:schemeClr val="tx1"/>
        </a:solidFill>
        <a:latin typeface="Calibri" pitchFamily="34"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Calibri" pitchFamily="34"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Calibri" pitchFamily="34" charset="0"/>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grpSp>
        <p:nvGrpSpPr>
          <p:cNvPr id="4" name="グループ化 93"/>
          <p:cNvGrpSpPr>
            <a:grpSpLocks/>
          </p:cNvGrpSpPr>
          <p:nvPr/>
        </p:nvGrpSpPr>
        <p:grpSpPr bwMode="auto">
          <a:xfrm>
            <a:off x="-15875" y="0"/>
            <a:ext cx="9144000" cy="6858000"/>
            <a:chOff x="-129" y="-42"/>
            <a:chExt cx="6177" cy="4355"/>
          </a:xfrm>
        </p:grpSpPr>
        <p:sp>
          <p:nvSpPr>
            <p:cNvPr id="5" name="フリーフォーム 4"/>
            <p:cNvSpPr>
              <a:spLocks/>
            </p:cNvSpPr>
            <p:nvPr/>
          </p:nvSpPr>
          <p:spPr bwMode="auto">
            <a:xfrm>
              <a:off x="-121" y="-42"/>
              <a:ext cx="5810" cy="4091"/>
            </a:xfrm>
            <a:custGeom>
              <a:avLst/>
              <a:gdLst/>
              <a:ahLst/>
              <a:cxnLst>
                <a:cxn ang="0">
                  <a:pos x="0" y="4069"/>
                </a:cxn>
                <a:cxn ang="0">
                  <a:pos x="161" y="4084"/>
                </a:cxn>
                <a:cxn ang="0">
                  <a:pos x="344" y="4084"/>
                </a:cxn>
                <a:cxn ang="0">
                  <a:pos x="593" y="4091"/>
                </a:cxn>
                <a:cxn ang="0">
                  <a:pos x="893" y="4084"/>
                </a:cxn>
                <a:cxn ang="0">
                  <a:pos x="1230" y="4069"/>
                </a:cxn>
                <a:cxn ang="0">
                  <a:pos x="1588" y="4033"/>
                </a:cxn>
                <a:cxn ang="0">
                  <a:pos x="1991" y="3996"/>
                </a:cxn>
                <a:cxn ang="0">
                  <a:pos x="2196" y="3959"/>
                </a:cxn>
                <a:cxn ang="0">
                  <a:pos x="2408" y="3923"/>
                </a:cxn>
                <a:cxn ang="0">
                  <a:pos x="2613" y="3879"/>
                </a:cxn>
                <a:cxn ang="0">
                  <a:pos x="2832" y="3828"/>
                </a:cxn>
                <a:cxn ang="0">
                  <a:pos x="3052" y="3776"/>
                </a:cxn>
                <a:cxn ang="0">
                  <a:pos x="3257" y="3718"/>
                </a:cxn>
                <a:cxn ang="0">
                  <a:pos x="3469" y="3645"/>
                </a:cxn>
                <a:cxn ang="0">
                  <a:pos x="3681" y="3572"/>
                </a:cxn>
                <a:cxn ang="0">
                  <a:pos x="3886" y="3484"/>
                </a:cxn>
                <a:cxn ang="0">
                  <a:pos x="4084" y="3381"/>
                </a:cxn>
                <a:cxn ang="0">
                  <a:pos x="4274" y="3279"/>
                </a:cxn>
                <a:cxn ang="0">
                  <a:pos x="4465" y="3169"/>
                </a:cxn>
                <a:cxn ang="0">
                  <a:pos x="4648" y="3037"/>
                </a:cxn>
                <a:cxn ang="0">
                  <a:pos x="4816" y="2898"/>
                </a:cxn>
                <a:cxn ang="0">
                  <a:pos x="4970" y="2759"/>
                </a:cxn>
                <a:cxn ang="0">
                  <a:pos x="5123" y="2591"/>
                </a:cxn>
                <a:cxn ang="0">
                  <a:pos x="5189" y="2510"/>
                </a:cxn>
                <a:cxn ang="0">
                  <a:pos x="5262" y="2415"/>
                </a:cxn>
                <a:cxn ang="0">
                  <a:pos x="5350" y="2269"/>
                </a:cxn>
                <a:cxn ang="0">
                  <a:pos x="5453" y="2093"/>
                </a:cxn>
                <a:cxn ang="0">
                  <a:pos x="5555" y="1873"/>
                </a:cxn>
                <a:cxn ang="0">
                  <a:pos x="5606" y="1756"/>
                </a:cxn>
                <a:cxn ang="0">
                  <a:pos x="5658" y="1625"/>
                </a:cxn>
                <a:cxn ang="0">
                  <a:pos x="5709" y="1485"/>
                </a:cxn>
                <a:cxn ang="0">
                  <a:pos x="5745" y="1332"/>
                </a:cxn>
                <a:cxn ang="0">
                  <a:pos x="5775" y="1207"/>
                </a:cxn>
                <a:cxn ang="0">
                  <a:pos x="5789" y="1068"/>
                </a:cxn>
                <a:cxn ang="0">
                  <a:pos x="5804" y="893"/>
                </a:cxn>
                <a:cxn ang="0">
                  <a:pos x="5811" y="790"/>
                </a:cxn>
                <a:cxn ang="0">
                  <a:pos x="5804" y="695"/>
                </a:cxn>
                <a:cxn ang="0">
                  <a:pos x="5797" y="578"/>
                </a:cxn>
                <a:cxn ang="0">
                  <a:pos x="5782" y="461"/>
                </a:cxn>
                <a:cxn ang="0">
                  <a:pos x="5760" y="344"/>
                </a:cxn>
                <a:cxn ang="0">
                  <a:pos x="5738" y="227"/>
                </a:cxn>
                <a:cxn ang="0">
                  <a:pos x="5694" y="109"/>
                </a:cxn>
                <a:cxn ang="0">
                  <a:pos x="5643" y="0"/>
                </a:cxn>
              </a:cxnLst>
              <a:rect l="0" t="0" r="0" b="0"/>
              <a:pathLst>
                <a:path w="5811" h="4091">
                  <a:moveTo>
                    <a:pt x="0" y="4069"/>
                  </a:moveTo>
                  <a:lnTo>
                    <a:pt x="161" y="4084"/>
                  </a:lnTo>
                  <a:lnTo>
                    <a:pt x="344" y="4084"/>
                  </a:lnTo>
                  <a:lnTo>
                    <a:pt x="593" y="4091"/>
                  </a:lnTo>
                  <a:lnTo>
                    <a:pt x="893" y="4084"/>
                  </a:lnTo>
                  <a:lnTo>
                    <a:pt x="1230" y="4069"/>
                  </a:lnTo>
                  <a:lnTo>
                    <a:pt x="1588" y="4033"/>
                  </a:lnTo>
                  <a:lnTo>
                    <a:pt x="1991" y="3996"/>
                  </a:lnTo>
                  <a:lnTo>
                    <a:pt x="2196" y="3959"/>
                  </a:lnTo>
                  <a:lnTo>
                    <a:pt x="2408" y="3923"/>
                  </a:lnTo>
                  <a:lnTo>
                    <a:pt x="2613" y="3879"/>
                  </a:lnTo>
                  <a:lnTo>
                    <a:pt x="2832" y="3828"/>
                  </a:lnTo>
                  <a:lnTo>
                    <a:pt x="3052" y="3776"/>
                  </a:lnTo>
                  <a:lnTo>
                    <a:pt x="3257" y="3718"/>
                  </a:lnTo>
                  <a:lnTo>
                    <a:pt x="3469" y="3645"/>
                  </a:lnTo>
                  <a:lnTo>
                    <a:pt x="3681" y="3572"/>
                  </a:lnTo>
                  <a:lnTo>
                    <a:pt x="3886" y="3484"/>
                  </a:lnTo>
                  <a:lnTo>
                    <a:pt x="4084" y="3381"/>
                  </a:lnTo>
                  <a:lnTo>
                    <a:pt x="4274" y="3279"/>
                  </a:lnTo>
                  <a:lnTo>
                    <a:pt x="4465" y="3169"/>
                  </a:lnTo>
                  <a:lnTo>
                    <a:pt x="4648" y="3037"/>
                  </a:lnTo>
                  <a:lnTo>
                    <a:pt x="4816" y="2898"/>
                  </a:lnTo>
                  <a:lnTo>
                    <a:pt x="4970" y="2759"/>
                  </a:lnTo>
                  <a:lnTo>
                    <a:pt x="5123" y="2591"/>
                  </a:lnTo>
                  <a:lnTo>
                    <a:pt x="5189" y="2510"/>
                  </a:lnTo>
                  <a:lnTo>
                    <a:pt x="5262" y="2415"/>
                  </a:lnTo>
                  <a:lnTo>
                    <a:pt x="5350" y="2269"/>
                  </a:lnTo>
                  <a:lnTo>
                    <a:pt x="5453" y="2093"/>
                  </a:lnTo>
                  <a:lnTo>
                    <a:pt x="5555" y="1873"/>
                  </a:lnTo>
                  <a:lnTo>
                    <a:pt x="5606" y="1756"/>
                  </a:lnTo>
                  <a:lnTo>
                    <a:pt x="5658" y="1625"/>
                  </a:lnTo>
                  <a:lnTo>
                    <a:pt x="5709" y="1485"/>
                  </a:lnTo>
                  <a:lnTo>
                    <a:pt x="5745" y="1332"/>
                  </a:lnTo>
                  <a:lnTo>
                    <a:pt x="5775" y="1207"/>
                  </a:lnTo>
                  <a:lnTo>
                    <a:pt x="5789" y="1068"/>
                  </a:lnTo>
                  <a:lnTo>
                    <a:pt x="5804" y="893"/>
                  </a:lnTo>
                  <a:lnTo>
                    <a:pt x="5811" y="790"/>
                  </a:lnTo>
                  <a:lnTo>
                    <a:pt x="5804" y="695"/>
                  </a:lnTo>
                  <a:lnTo>
                    <a:pt x="5797" y="578"/>
                  </a:lnTo>
                  <a:lnTo>
                    <a:pt x="5782" y="461"/>
                  </a:lnTo>
                  <a:lnTo>
                    <a:pt x="5760" y="344"/>
                  </a:lnTo>
                  <a:lnTo>
                    <a:pt x="5738" y="227"/>
                  </a:lnTo>
                  <a:lnTo>
                    <a:pt x="5694" y="109"/>
                  </a:lnTo>
                  <a:lnTo>
                    <a:pt x="5643" y="0"/>
                  </a:lnTo>
                </a:path>
              </a:pathLst>
            </a:custGeom>
            <a:noFill/>
            <a:ln w="3175" cap="flat" cmpd="sng" algn="ctr">
              <a:solidFill>
                <a:schemeClr val="accent1">
                  <a:lumMod val="60000"/>
                  <a:lumOff val="40000"/>
                </a:schemeClr>
              </a:solidFill>
              <a:prstDash val="solid"/>
              <a:round/>
              <a:headEnd type="none" w="med" len="med"/>
              <a:tailEnd type="none" w="med" len="med"/>
            </a:ln>
            <a:effectLst/>
          </p:spPr>
          <p:txBody>
            <a:bodyPr/>
            <a:lstStyle/>
            <a:p>
              <a:pPr>
                <a:defRPr/>
              </a:pPr>
              <a:endParaRPr kumimoji="0" lang="ja-JP" altLang="en-US">
                <a:latin typeface="Helvetica" charset="0"/>
                <a:ea typeface="Osaka" charset="-128"/>
                <a:cs typeface="+mn-cs"/>
              </a:endParaRPr>
            </a:p>
          </p:txBody>
        </p:sp>
        <p:sp>
          <p:nvSpPr>
            <p:cNvPr id="6" name="フリーフォーム 5"/>
            <p:cNvSpPr>
              <a:spLocks/>
            </p:cNvSpPr>
            <p:nvPr/>
          </p:nvSpPr>
          <p:spPr bwMode="auto">
            <a:xfrm>
              <a:off x="-129" y="-42"/>
              <a:ext cx="6177" cy="4245"/>
            </a:xfrm>
            <a:custGeom>
              <a:avLst/>
              <a:gdLst/>
              <a:ahLst/>
              <a:cxnLst>
                <a:cxn ang="0">
                  <a:pos x="0" y="4238"/>
                </a:cxn>
                <a:cxn ang="0">
                  <a:pos x="161" y="4245"/>
                </a:cxn>
                <a:cxn ang="0">
                  <a:pos x="607" y="4245"/>
                </a:cxn>
                <a:cxn ang="0">
                  <a:pos x="915" y="4238"/>
                </a:cxn>
                <a:cxn ang="0">
                  <a:pos x="1266" y="4223"/>
                </a:cxn>
                <a:cxn ang="0">
                  <a:pos x="1632" y="4208"/>
                </a:cxn>
                <a:cxn ang="0">
                  <a:pos x="2034" y="4172"/>
                </a:cxn>
                <a:cxn ang="0">
                  <a:pos x="2459" y="4135"/>
                </a:cxn>
                <a:cxn ang="0">
                  <a:pos x="2891" y="4069"/>
                </a:cxn>
                <a:cxn ang="0">
                  <a:pos x="3096" y="4033"/>
                </a:cxn>
                <a:cxn ang="0">
                  <a:pos x="3308" y="4003"/>
                </a:cxn>
                <a:cxn ang="0">
                  <a:pos x="3513" y="3952"/>
                </a:cxn>
                <a:cxn ang="0">
                  <a:pos x="3718" y="3901"/>
                </a:cxn>
                <a:cxn ang="0">
                  <a:pos x="3915" y="3850"/>
                </a:cxn>
                <a:cxn ang="0">
                  <a:pos x="4098" y="3791"/>
                </a:cxn>
                <a:cxn ang="0">
                  <a:pos x="4289" y="3725"/>
                </a:cxn>
                <a:cxn ang="0">
                  <a:pos x="4464" y="3652"/>
                </a:cxn>
                <a:cxn ang="0">
                  <a:pos x="4625" y="3586"/>
                </a:cxn>
                <a:cxn ang="0">
                  <a:pos x="4779" y="3498"/>
                </a:cxn>
                <a:cxn ang="0">
                  <a:pos x="4925" y="3410"/>
                </a:cxn>
                <a:cxn ang="0">
                  <a:pos x="5050" y="3308"/>
                </a:cxn>
                <a:cxn ang="0">
                  <a:pos x="5094" y="3271"/>
                </a:cxn>
                <a:cxn ang="0">
                  <a:pos x="5204" y="3154"/>
                </a:cxn>
                <a:cxn ang="0">
                  <a:pos x="5372" y="2971"/>
                </a:cxn>
                <a:cxn ang="0">
                  <a:pos x="5467" y="2862"/>
                </a:cxn>
                <a:cxn ang="0">
                  <a:pos x="5562" y="2722"/>
                </a:cxn>
                <a:cxn ang="0">
                  <a:pos x="5665" y="2583"/>
                </a:cxn>
                <a:cxn ang="0">
                  <a:pos x="5760" y="2422"/>
                </a:cxn>
                <a:cxn ang="0">
                  <a:pos x="5855" y="2247"/>
                </a:cxn>
                <a:cxn ang="0">
                  <a:pos x="5943" y="2071"/>
                </a:cxn>
                <a:cxn ang="0">
                  <a:pos x="6023" y="1881"/>
                </a:cxn>
                <a:cxn ang="0">
                  <a:pos x="6089" y="1683"/>
                </a:cxn>
                <a:cxn ang="0">
                  <a:pos x="6118" y="1573"/>
                </a:cxn>
                <a:cxn ang="0">
                  <a:pos x="6140" y="1471"/>
                </a:cxn>
                <a:cxn ang="0">
                  <a:pos x="6162" y="1361"/>
                </a:cxn>
                <a:cxn ang="0">
                  <a:pos x="6170" y="1244"/>
                </a:cxn>
                <a:cxn ang="0">
                  <a:pos x="6177" y="1105"/>
                </a:cxn>
                <a:cxn ang="0">
                  <a:pos x="6177" y="944"/>
                </a:cxn>
                <a:cxn ang="0">
                  <a:pos x="6170" y="754"/>
                </a:cxn>
                <a:cxn ang="0">
                  <a:pos x="6155" y="658"/>
                </a:cxn>
                <a:cxn ang="0">
                  <a:pos x="6133" y="549"/>
                </a:cxn>
                <a:cxn ang="0">
                  <a:pos x="6104" y="446"/>
                </a:cxn>
                <a:cxn ang="0">
                  <a:pos x="6075" y="344"/>
                </a:cxn>
                <a:cxn ang="0">
                  <a:pos x="6031" y="241"/>
                </a:cxn>
                <a:cxn ang="0">
                  <a:pos x="5987" y="153"/>
                </a:cxn>
                <a:cxn ang="0">
                  <a:pos x="5928" y="73"/>
                </a:cxn>
                <a:cxn ang="0">
                  <a:pos x="5862" y="0"/>
                </a:cxn>
              </a:cxnLst>
              <a:rect l="0" t="0" r="0" b="0"/>
              <a:pathLst>
                <a:path w="6177" h="4245">
                  <a:moveTo>
                    <a:pt x="0" y="4238"/>
                  </a:moveTo>
                  <a:lnTo>
                    <a:pt x="161" y="4245"/>
                  </a:lnTo>
                  <a:lnTo>
                    <a:pt x="607" y="4245"/>
                  </a:lnTo>
                  <a:lnTo>
                    <a:pt x="915" y="4238"/>
                  </a:lnTo>
                  <a:lnTo>
                    <a:pt x="1266" y="4223"/>
                  </a:lnTo>
                  <a:lnTo>
                    <a:pt x="1632" y="4208"/>
                  </a:lnTo>
                  <a:lnTo>
                    <a:pt x="2034" y="4172"/>
                  </a:lnTo>
                  <a:lnTo>
                    <a:pt x="2459" y="4135"/>
                  </a:lnTo>
                  <a:lnTo>
                    <a:pt x="2891" y="4069"/>
                  </a:lnTo>
                  <a:lnTo>
                    <a:pt x="3096" y="4033"/>
                  </a:lnTo>
                  <a:lnTo>
                    <a:pt x="3308" y="4003"/>
                  </a:lnTo>
                  <a:lnTo>
                    <a:pt x="3513" y="3952"/>
                  </a:lnTo>
                  <a:lnTo>
                    <a:pt x="3718" y="3901"/>
                  </a:lnTo>
                  <a:lnTo>
                    <a:pt x="3915" y="3850"/>
                  </a:lnTo>
                  <a:lnTo>
                    <a:pt x="4098" y="3791"/>
                  </a:lnTo>
                  <a:lnTo>
                    <a:pt x="4289" y="3725"/>
                  </a:lnTo>
                  <a:lnTo>
                    <a:pt x="4464" y="3652"/>
                  </a:lnTo>
                  <a:lnTo>
                    <a:pt x="4625" y="3586"/>
                  </a:lnTo>
                  <a:lnTo>
                    <a:pt x="4779" y="3498"/>
                  </a:lnTo>
                  <a:lnTo>
                    <a:pt x="4925" y="3410"/>
                  </a:lnTo>
                  <a:lnTo>
                    <a:pt x="5050" y="3308"/>
                  </a:lnTo>
                  <a:lnTo>
                    <a:pt x="5094" y="3271"/>
                  </a:lnTo>
                  <a:lnTo>
                    <a:pt x="5204" y="3154"/>
                  </a:lnTo>
                  <a:lnTo>
                    <a:pt x="5372" y="2971"/>
                  </a:lnTo>
                  <a:lnTo>
                    <a:pt x="5467" y="2862"/>
                  </a:lnTo>
                  <a:lnTo>
                    <a:pt x="5562" y="2722"/>
                  </a:lnTo>
                  <a:lnTo>
                    <a:pt x="5665" y="2583"/>
                  </a:lnTo>
                  <a:lnTo>
                    <a:pt x="5760" y="2422"/>
                  </a:lnTo>
                  <a:lnTo>
                    <a:pt x="5855" y="2247"/>
                  </a:lnTo>
                  <a:lnTo>
                    <a:pt x="5943" y="2071"/>
                  </a:lnTo>
                  <a:lnTo>
                    <a:pt x="6023" y="1881"/>
                  </a:lnTo>
                  <a:lnTo>
                    <a:pt x="6089" y="1683"/>
                  </a:lnTo>
                  <a:lnTo>
                    <a:pt x="6118" y="1573"/>
                  </a:lnTo>
                  <a:lnTo>
                    <a:pt x="6140" y="1471"/>
                  </a:lnTo>
                  <a:lnTo>
                    <a:pt x="6162" y="1361"/>
                  </a:lnTo>
                  <a:lnTo>
                    <a:pt x="6170" y="1244"/>
                  </a:lnTo>
                  <a:lnTo>
                    <a:pt x="6177" y="1105"/>
                  </a:lnTo>
                  <a:lnTo>
                    <a:pt x="6177" y="944"/>
                  </a:lnTo>
                  <a:lnTo>
                    <a:pt x="6170" y="754"/>
                  </a:lnTo>
                  <a:lnTo>
                    <a:pt x="6155" y="658"/>
                  </a:lnTo>
                  <a:lnTo>
                    <a:pt x="6133" y="549"/>
                  </a:lnTo>
                  <a:lnTo>
                    <a:pt x="6104" y="446"/>
                  </a:lnTo>
                  <a:lnTo>
                    <a:pt x="6075" y="344"/>
                  </a:lnTo>
                  <a:lnTo>
                    <a:pt x="6031" y="241"/>
                  </a:lnTo>
                  <a:lnTo>
                    <a:pt x="5987" y="153"/>
                  </a:lnTo>
                  <a:lnTo>
                    <a:pt x="5928" y="73"/>
                  </a:lnTo>
                  <a:lnTo>
                    <a:pt x="5862" y="0"/>
                  </a:lnTo>
                </a:path>
              </a:pathLst>
            </a:custGeom>
            <a:noFill/>
            <a:ln w="3175" cap="flat" cmpd="sng" algn="ctr">
              <a:solidFill>
                <a:schemeClr val="accent1">
                  <a:lumMod val="60000"/>
                  <a:lumOff val="40000"/>
                </a:schemeClr>
              </a:solidFill>
              <a:prstDash val="solid"/>
              <a:round/>
              <a:headEnd type="none" w="med" len="med"/>
              <a:tailEnd type="none" w="med" len="med"/>
            </a:ln>
            <a:effectLst/>
          </p:spPr>
          <p:txBody>
            <a:bodyPr/>
            <a:lstStyle/>
            <a:p>
              <a:pPr>
                <a:defRPr/>
              </a:pPr>
              <a:endParaRPr kumimoji="0" lang="ja-JP" altLang="en-US">
                <a:latin typeface="Helvetica" charset="0"/>
                <a:ea typeface="Osaka" charset="-128"/>
                <a:cs typeface="+mn-cs"/>
              </a:endParaRPr>
            </a:p>
          </p:txBody>
        </p:sp>
        <p:sp>
          <p:nvSpPr>
            <p:cNvPr id="7" name="フリーフォーム 6"/>
            <p:cNvSpPr>
              <a:spLocks/>
            </p:cNvSpPr>
            <p:nvPr/>
          </p:nvSpPr>
          <p:spPr bwMode="auto">
            <a:xfrm>
              <a:off x="-129" y="1692"/>
              <a:ext cx="6169" cy="2416"/>
            </a:xfrm>
            <a:custGeom>
              <a:avLst/>
              <a:gdLst/>
              <a:ahLst/>
              <a:cxnLst>
                <a:cxn ang="0">
                  <a:pos x="0" y="2203"/>
                </a:cxn>
                <a:cxn ang="0">
                  <a:pos x="161" y="2233"/>
                </a:cxn>
                <a:cxn ang="0">
                  <a:pos x="600" y="2299"/>
                </a:cxn>
                <a:cxn ang="0">
                  <a:pos x="907" y="2335"/>
                </a:cxn>
                <a:cxn ang="0">
                  <a:pos x="1251" y="2365"/>
                </a:cxn>
                <a:cxn ang="0">
                  <a:pos x="1624" y="2394"/>
                </a:cxn>
                <a:cxn ang="0">
                  <a:pos x="2034" y="2408"/>
                </a:cxn>
                <a:cxn ang="0">
                  <a:pos x="2452" y="2416"/>
                </a:cxn>
                <a:cxn ang="0">
                  <a:pos x="2671" y="2416"/>
                </a:cxn>
                <a:cxn ang="0">
                  <a:pos x="2883" y="2401"/>
                </a:cxn>
                <a:cxn ang="0">
                  <a:pos x="3096" y="2394"/>
                </a:cxn>
                <a:cxn ang="0">
                  <a:pos x="3308" y="2379"/>
                </a:cxn>
                <a:cxn ang="0">
                  <a:pos x="3520" y="2357"/>
                </a:cxn>
                <a:cxn ang="0">
                  <a:pos x="3725" y="2328"/>
                </a:cxn>
                <a:cxn ang="0">
                  <a:pos x="3930" y="2291"/>
                </a:cxn>
                <a:cxn ang="0">
                  <a:pos x="4128" y="2247"/>
                </a:cxn>
                <a:cxn ang="0">
                  <a:pos x="4318" y="2196"/>
                </a:cxn>
                <a:cxn ang="0">
                  <a:pos x="4501" y="2138"/>
                </a:cxn>
                <a:cxn ang="0">
                  <a:pos x="4677" y="2072"/>
                </a:cxn>
                <a:cxn ang="0">
                  <a:pos x="4838" y="1991"/>
                </a:cxn>
                <a:cxn ang="0">
                  <a:pos x="4991" y="1911"/>
                </a:cxn>
                <a:cxn ang="0">
                  <a:pos x="5130" y="1816"/>
                </a:cxn>
                <a:cxn ang="0">
                  <a:pos x="5167" y="1786"/>
                </a:cxn>
                <a:cxn ang="0">
                  <a:pos x="5269" y="1684"/>
                </a:cxn>
                <a:cxn ang="0">
                  <a:pos x="5430" y="1530"/>
                </a:cxn>
                <a:cxn ang="0">
                  <a:pos x="5511" y="1435"/>
                </a:cxn>
                <a:cxn ang="0">
                  <a:pos x="5613" y="1318"/>
                </a:cxn>
                <a:cxn ang="0">
                  <a:pos x="5701" y="1193"/>
                </a:cxn>
                <a:cxn ang="0">
                  <a:pos x="5789" y="1054"/>
                </a:cxn>
                <a:cxn ang="0">
                  <a:pos x="5884" y="908"/>
                </a:cxn>
                <a:cxn ang="0">
                  <a:pos x="5957" y="747"/>
                </a:cxn>
                <a:cxn ang="0">
                  <a:pos x="6031" y="571"/>
                </a:cxn>
                <a:cxn ang="0">
                  <a:pos x="6096" y="396"/>
                </a:cxn>
                <a:cxn ang="0">
                  <a:pos x="6140" y="205"/>
                </a:cxn>
                <a:cxn ang="0">
                  <a:pos x="6162" y="103"/>
                </a:cxn>
                <a:cxn ang="0">
                  <a:pos x="6170" y="0"/>
                </a:cxn>
              </a:cxnLst>
              <a:rect l="0" t="0" r="0" b="0"/>
              <a:pathLst>
                <a:path w="6170" h="2416">
                  <a:moveTo>
                    <a:pt x="0" y="2203"/>
                  </a:moveTo>
                  <a:lnTo>
                    <a:pt x="161" y="2233"/>
                  </a:lnTo>
                  <a:lnTo>
                    <a:pt x="600" y="2299"/>
                  </a:lnTo>
                  <a:lnTo>
                    <a:pt x="907" y="2335"/>
                  </a:lnTo>
                  <a:lnTo>
                    <a:pt x="1251" y="2365"/>
                  </a:lnTo>
                  <a:lnTo>
                    <a:pt x="1624" y="2394"/>
                  </a:lnTo>
                  <a:lnTo>
                    <a:pt x="2034" y="2408"/>
                  </a:lnTo>
                  <a:lnTo>
                    <a:pt x="2452" y="2416"/>
                  </a:lnTo>
                  <a:lnTo>
                    <a:pt x="2671" y="2416"/>
                  </a:lnTo>
                  <a:lnTo>
                    <a:pt x="2883" y="2401"/>
                  </a:lnTo>
                  <a:lnTo>
                    <a:pt x="3096" y="2394"/>
                  </a:lnTo>
                  <a:lnTo>
                    <a:pt x="3308" y="2379"/>
                  </a:lnTo>
                  <a:lnTo>
                    <a:pt x="3520" y="2357"/>
                  </a:lnTo>
                  <a:lnTo>
                    <a:pt x="3725" y="2328"/>
                  </a:lnTo>
                  <a:lnTo>
                    <a:pt x="3930" y="2291"/>
                  </a:lnTo>
                  <a:lnTo>
                    <a:pt x="4128" y="2247"/>
                  </a:lnTo>
                  <a:lnTo>
                    <a:pt x="4318" y="2196"/>
                  </a:lnTo>
                  <a:lnTo>
                    <a:pt x="4501" y="2138"/>
                  </a:lnTo>
                  <a:lnTo>
                    <a:pt x="4677" y="2072"/>
                  </a:lnTo>
                  <a:lnTo>
                    <a:pt x="4838" y="1991"/>
                  </a:lnTo>
                  <a:lnTo>
                    <a:pt x="4991" y="1911"/>
                  </a:lnTo>
                  <a:lnTo>
                    <a:pt x="5130" y="1816"/>
                  </a:lnTo>
                  <a:lnTo>
                    <a:pt x="5167" y="1786"/>
                  </a:lnTo>
                  <a:lnTo>
                    <a:pt x="5269" y="1684"/>
                  </a:lnTo>
                  <a:lnTo>
                    <a:pt x="5430" y="1530"/>
                  </a:lnTo>
                  <a:lnTo>
                    <a:pt x="5511" y="1435"/>
                  </a:lnTo>
                  <a:lnTo>
                    <a:pt x="5613" y="1318"/>
                  </a:lnTo>
                  <a:lnTo>
                    <a:pt x="5701" y="1193"/>
                  </a:lnTo>
                  <a:lnTo>
                    <a:pt x="5789" y="1054"/>
                  </a:lnTo>
                  <a:lnTo>
                    <a:pt x="5884" y="908"/>
                  </a:lnTo>
                  <a:lnTo>
                    <a:pt x="5957" y="747"/>
                  </a:lnTo>
                  <a:lnTo>
                    <a:pt x="6031" y="571"/>
                  </a:lnTo>
                  <a:lnTo>
                    <a:pt x="6096" y="396"/>
                  </a:lnTo>
                  <a:lnTo>
                    <a:pt x="6140" y="205"/>
                  </a:lnTo>
                  <a:lnTo>
                    <a:pt x="6162" y="103"/>
                  </a:lnTo>
                  <a:lnTo>
                    <a:pt x="6170" y="0"/>
                  </a:lnTo>
                </a:path>
              </a:pathLst>
            </a:custGeom>
            <a:noFill/>
            <a:ln w="3175" cap="flat" cmpd="sng" algn="ctr">
              <a:solidFill>
                <a:schemeClr val="accent1">
                  <a:lumMod val="60000"/>
                  <a:lumOff val="40000"/>
                </a:schemeClr>
              </a:solidFill>
              <a:prstDash val="solid"/>
              <a:round/>
              <a:headEnd type="none" w="med" len="med"/>
              <a:tailEnd type="none" w="med" len="med"/>
            </a:ln>
            <a:effectLst/>
          </p:spPr>
          <p:txBody>
            <a:bodyPr/>
            <a:lstStyle/>
            <a:p>
              <a:pPr>
                <a:defRPr/>
              </a:pPr>
              <a:endParaRPr kumimoji="0" lang="ja-JP" altLang="en-US">
                <a:latin typeface="Helvetica" charset="0"/>
                <a:ea typeface="Osaka" charset="-128"/>
                <a:cs typeface="+mn-cs"/>
              </a:endParaRPr>
            </a:p>
          </p:txBody>
        </p:sp>
        <p:sp>
          <p:nvSpPr>
            <p:cNvPr id="8" name="フリーフォーム 7"/>
            <p:cNvSpPr>
              <a:spLocks/>
            </p:cNvSpPr>
            <p:nvPr/>
          </p:nvSpPr>
          <p:spPr bwMode="auto">
            <a:xfrm>
              <a:off x="3237" y="-42"/>
              <a:ext cx="2562" cy="4355"/>
            </a:xfrm>
            <a:custGeom>
              <a:avLst/>
              <a:gdLst/>
              <a:ahLst/>
              <a:cxnLst>
                <a:cxn ang="0">
                  <a:pos x="2108" y="0"/>
                </a:cxn>
                <a:cxn ang="0">
                  <a:pos x="2145" y="73"/>
                </a:cxn>
                <a:cxn ang="0">
                  <a:pos x="2196" y="175"/>
                </a:cxn>
                <a:cxn ang="0">
                  <a:pos x="2247" y="300"/>
                </a:cxn>
                <a:cxn ang="0">
                  <a:pos x="2321" y="453"/>
                </a:cxn>
                <a:cxn ang="0">
                  <a:pos x="2379" y="629"/>
                </a:cxn>
                <a:cxn ang="0">
                  <a:pos x="2438" y="827"/>
                </a:cxn>
                <a:cxn ang="0">
                  <a:pos x="2489" y="1054"/>
                </a:cxn>
                <a:cxn ang="0">
                  <a:pos x="2533" y="1288"/>
                </a:cxn>
                <a:cxn ang="0">
                  <a:pos x="2548" y="1412"/>
                </a:cxn>
                <a:cxn ang="0">
                  <a:pos x="2562" y="1537"/>
                </a:cxn>
                <a:cxn ang="0">
                  <a:pos x="2562" y="1668"/>
                </a:cxn>
                <a:cxn ang="0">
                  <a:pos x="2562" y="1793"/>
                </a:cxn>
                <a:cxn ang="0">
                  <a:pos x="2555" y="1932"/>
                </a:cxn>
                <a:cxn ang="0">
                  <a:pos x="2533" y="2064"/>
                </a:cxn>
                <a:cxn ang="0">
                  <a:pos x="2511" y="2195"/>
                </a:cxn>
                <a:cxn ang="0">
                  <a:pos x="2482" y="2327"/>
                </a:cxn>
                <a:cxn ang="0">
                  <a:pos x="2438" y="2459"/>
                </a:cxn>
                <a:cxn ang="0">
                  <a:pos x="2386" y="2591"/>
                </a:cxn>
                <a:cxn ang="0">
                  <a:pos x="2321" y="2730"/>
                </a:cxn>
                <a:cxn ang="0">
                  <a:pos x="2247" y="2862"/>
                </a:cxn>
                <a:cxn ang="0">
                  <a:pos x="2174" y="2993"/>
                </a:cxn>
                <a:cxn ang="0">
                  <a:pos x="2079" y="3118"/>
                </a:cxn>
                <a:cxn ang="0">
                  <a:pos x="2035" y="3169"/>
                </a:cxn>
                <a:cxn ang="0">
                  <a:pos x="1911" y="3293"/>
                </a:cxn>
                <a:cxn ang="0">
                  <a:pos x="1728" y="3484"/>
                </a:cxn>
                <a:cxn ang="0">
                  <a:pos x="1603" y="3586"/>
                </a:cxn>
                <a:cxn ang="0">
                  <a:pos x="1472" y="3689"/>
                </a:cxn>
                <a:cxn ang="0">
                  <a:pos x="1325" y="3791"/>
                </a:cxn>
                <a:cxn ang="0">
                  <a:pos x="1164" y="3908"/>
                </a:cxn>
                <a:cxn ang="0">
                  <a:pos x="996" y="4011"/>
                </a:cxn>
                <a:cxn ang="0">
                  <a:pos x="813" y="4106"/>
                </a:cxn>
                <a:cxn ang="0">
                  <a:pos x="623" y="4194"/>
                </a:cxn>
                <a:cxn ang="0">
                  <a:pos x="425" y="4267"/>
                </a:cxn>
                <a:cxn ang="0">
                  <a:pos x="322" y="4296"/>
                </a:cxn>
                <a:cxn ang="0">
                  <a:pos x="213" y="4318"/>
                </a:cxn>
                <a:cxn ang="0">
                  <a:pos x="110" y="4347"/>
                </a:cxn>
                <a:cxn ang="0">
                  <a:pos x="0" y="4355"/>
                </a:cxn>
              </a:cxnLst>
              <a:rect l="0" t="0" r="0" b="0"/>
              <a:pathLst>
                <a:path w="2562" h="4355">
                  <a:moveTo>
                    <a:pt x="2108" y="0"/>
                  </a:moveTo>
                  <a:lnTo>
                    <a:pt x="2145" y="73"/>
                  </a:lnTo>
                  <a:lnTo>
                    <a:pt x="2196" y="175"/>
                  </a:lnTo>
                  <a:lnTo>
                    <a:pt x="2247" y="300"/>
                  </a:lnTo>
                  <a:lnTo>
                    <a:pt x="2321" y="453"/>
                  </a:lnTo>
                  <a:lnTo>
                    <a:pt x="2379" y="629"/>
                  </a:lnTo>
                  <a:lnTo>
                    <a:pt x="2438" y="827"/>
                  </a:lnTo>
                  <a:lnTo>
                    <a:pt x="2489" y="1054"/>
                  </a:lnTo>
                  <a:lnTo>
                    <a:pt x="2533" y="1288"/>
                  </a:lnTo>
                  <a:lnTo>
                    <a:pt x="2548" y="1412"/>
                  </a:lnTo>
                  <a:lnTo>
                    <a:pt x="2562" y="1537"/>
                  </a:lnTo>
                  <a:lnTo>
                    <a:pt x="2562" y="1668"/>
                  </a:lnTo>
                  <a:lnTo>
                    <a:pt x="2562" y="1793"/>
                  </a:lnTo>
                  <a:lnTo>
                    <a:pt x="2555" y="1932"/>
                  </a:lnTo>
                  <a:lnTo>
                    <a:pt x="2533" y="2064"/>
                  </a:lnTo>
                  <a:lnTo>
                    <a:pt x="2511" y="2195"/>
                  </a:lnTo>
                  <a:lnTo>
                    <a:pt x="2482" y="2327"/>
                  </a:lnTo>
                  <a:lnTo>
                    <a:pt x="2438" y="2459"/>
                  </a:lnTo>
                  <a:lnTo>
                    <a:pt x="2386" y="2591"/>
                  </a:lnTo>
                  <a:lnTo>
                    <a:pt x="2321" y="2730"/>
                  </a:lnTo>
                  <a:lnTo>
                    <a:pt x="2247" y="2862"/>
                  </a:lnTo>
                  <a:lnTo>
                    <a:pt x="2174" y="2993"/>
                  </a:lnTo>
                  <a:lnTo>
                    <a:pt x="2079" y="3118"/>
                  </a:lnTo>
                  <a:lnTo>
                    <a:pt x="2035" y="3169"/>
                  </a:lnTo>
                  <a:lnTo>
                    <a:pt x="1911" y="3293"/>
                  </a:lnTo>
                  <a:lnTo>
                    <a:pt x="1728" y="3484"/>
                  </a:lnTo>
                  <a:lnTo>
                    <a:pt x="1603" y="3586"/>
                  </a:lnTo>
                  <a:lnTo>
                    <a:pt x="1472" y="3689"/>
                  </a:lnTo>
                  <a:lnTo>
                    <a:pt x="1325" y="3791"/>
                  </a:lnTo>
                  <a:lnTo>
                    <a:pt x="1164" y="3908"/>
                  </a:lnTo>
                  <a:lnTo>
                    <a:pt x="996" y="4011"/>
                  </a:lnTo>
                  <a:lnTo>
                    <a:pt x="813" y="4106"/>
                  </a:lnTo>
                  <a:lnTo>
                    <a:pt x="623" y="4194"/>
                  </a:lnTo>
                  <a:lnTo>
                    <a:pt x="425" y="4267"/>
                  </a:lnTo>
                  <a:lnTo>
                    <a:pt x="322" y="4296"/>
                  </a:lnTo>
                  <a:lnTo>
                    <a:pt x="213" y="4318"/>
                  </a:lnTo>
                  <a:lnTo>
                    <a:pt x="110" y="4347"/>
                  </a:lnTo>
                  <a:lnTo>
                    <a:pt x="0" y="4355"/>
                  </a:lnTo>
                </a:path>
              </a:pathLst>
            </a:custGeom>
            <a:noFill/>
            <a:ln w="3175" cap="flat" cmpd="sng" algn="ctr">
              <a:solidFill>
                <a:schemeClr val="accent1">
                  <a:lumMod val="60000"/>
                  <a:lumOff val="40000"/>
                </a:schemeClr>
              </a:solidFill>
              <a:prstDash val="solid"/>
              <a:round/>
              <a:headEnd type="none" w="med" len="med"/>
              <a:tailEnd type="none" w="med" len="med"/>
            </a:ln>
            <a:effectLst/>
          </p:spPr>
          <p:txBody>
            <a:bodyPr/>
            <a:lstStyle/>
            <a:p>
              <a:pPr>
                <a:defRPr/>
              </a:pPr>
              <a:endParaRPr kumimoji="0" lang="ja-JP" altLang="en-US">
                <a:latin typeface="Helvetica" charset="0"/>
                <a:ea typeface="Osaka" charset="-128"/>
                <a:cs typeface="+mn-cs"/>
              </a:endParaRPr>
            </a:p>
          </p:txBody>
        </p:sp>
        <p:sp>
          <p:nvSpPr>
            <p:cNvPr id="9" name="フリーフォーム 8"/>
            <p:cNvSpPr>
              <a:spLocks/>
            </p:cNvSpPr>
            <p:nvPr/>
          </p:nvSpPr>
          <p:spPr bwMode="auto">
            <a:xfrm>
              <a:off x="4533" y="1949"/>
              <a:ext cx="1508" cy="2364"/>
            </a:xfrm>
            <a:custGeom>
              <a:avLst/>
              <a:gdLst/>
              <a:ahLst/>
              <a:cxnLst>
                <a:cxn ang="0">
                  <a:pos x="0" y="2364"/>
                </a:cxn>
                <a:cxn ang="0">
                  <a:pos x="58" y="2320"/>
                </a:cxn>
                <a:cxn ang="0">
                  <a:pos x="212" y="2181"/>
                </a:cxn>
                <a:cxn ang="0">
                  <a:pos x="322" y="2086"/>
                </a:cxn>
                <a:cxn ang="0">
                  <a:pos x="439" y="1976"/>
                </a:cxn>
                <a:cxn ang="0">
                  <a:pos x="564" y="1837"/>
                </a:cxn>
                <a:cxn ang="0">
                  <a:pos x="695" y="1683"/>
                </a:cxn>
                <a:cxn ang="0">
                  <a:pos x="827" y="1529"/>
                </a:cxn>
                <a:cxn ang="0">
                  <a:pos x="959" y="1339"/>
                </a:cxn>
                <a:cxn ang="0">
                  <a:pos x="1090" y="1149"/>
                </a:cxn>
                <a:cxn ang="0">
                  <a:pos x="1208" y="936"/>
                </a:cxn>
                <a:cxn ang="0">
                  <a:pos x="1266" y="827"/>
                </a:cxn>
                <a:cxn ang="0">
                  <a:pos x="1310" y="717"/>
                </a:cxn>
                <a:cxn ang="0">
                  <a:pos x="1361" y="600"/>
                </a:cxn>
                <a:cxn ang="0">
                  <a:pos x="1405" y="490"/>
                </a:cxn>
                <a:cxn ang="0">
                  <a:pos x="1434" y="365"/>
                </a:cxn>
                <a:cxn ang="0">
                  <a:pos x="1471" y="248"/>
                </a:cxn>
                <a:cxn ang="0">
                  <a:pos x="1493" y="124"/>
                </a:cxn>
                <a:cxn ang="0">
                  <a:pos x="1508" y="0"/>
                </a:cxn>
              </a:cxnLst>
              <a:rect l="0" t="0" r="0" b="0"/>
              <a:pathLst>
                <a:path w="1508" h="2364">
                  <a:moveTo>
                    <a:pt x="0" y="2364"/>
                  </a:moveTo>
                  <a:lnTo>
                    <a:pt x="58" y="2320"/>
                  </a:lnTo>
                  <a:lnTo>
                    <a:pt x="212" y="2181"/>
                  </a:lnTo>
                  <a:lnTo>
                    <a:pt x="322" y="2086"/>
                  </a:lnTo>
                  <a:lnTo>
                    <a:pt x="439" y="1976"/>
                  </a:lnTo>
                  <a:lnTo>
                    <a:pt x="564" y="1837"/>
                  </a:lnTo>
                  <a:lnTo>
                    <a:pt x="695" y="1683"/>
                  </a:lnTo>
                  <a:lnTo>
                    <a:pt x="827" y="1529"/>
                  </a:lnTo>
                  <a:lnTo>
                    <a:pt x="959" y="1339"/>
                  </a:lnTo>
                  <a:lnTo>
                    <a:pt x="1090" y="1149"/>
                  </a:lnTo>
                  <a:lnTo>
                    <a:pt x="1208" y="936"/>
                  </a:lnTo>
                  <a:lnTo>
                    <a:pt x="1266" y="827"/>
                  </a:lnTo>
                  <a:lnTo>
                    <a:pt x="1310" y="717"/>
                  </a:lnTo>
                  <a:lnTo>
                    <a:pt x="1361" y="600"/>
                  </a:lnTo>
                  <a:lnTo>
                    <a:pt x="1405" y="490"/>
                  </a:lnTo>
                  <a:lnTo>
                    <a:pt x="1434" y="365"/>
                  </a:lnTo>
                  <a:lnTo>
                    <a:pt x="1471" y="248"/>
                  </a:lnTo>
                  <a:lnTo>
                    <a:pt x="1493" y="124"/>
                  </a:lnTo>
                  <a:lnTo>
                    <a:pt x="1508" y="0"/>
                  </a:lnTo>
                </a:path>
              </a:pathLst>
            </a:custGeom>
            <a:noFill/>
            <a:ln w="3175" cap="flat" cmpd="sng" algn="ctr">
              <a:solidFill>
                <a:schemeClr val="accent1">
                  <a:lumMod val="60000"/>
                  <a:lumOff val="40000"/>
                </a:schemeClr>
              </a:solidFill>
              <a:prstDash val="solid"/>
              <a:round/>
              <a:headEnd type="none" w="med" len="med"/>
              <a:tailEnd type="none" w="med" len="med"/>
            </a:ln>
            <a:effectLst/>
          </p:spPr>
          <p:txBody>
            <a:bodyPr/>
            <a:lstStyle/>
            <a:p>
              <a:pPr>
                <a:defRPr/>
              </a:pPr>
              <a:endParaRPr kumimoji="0" lang="ja-JP" altLang="en-US">
                <a:latin typeface="Helvetica" charset="0"/>
                <a:ea typeface="Osaka" charset="-128"/>
                <a:cs typeface="+mn-cs"/>
              </a:endParaRPr>
            </a:p>
          </p:txBody>
        </p:sp>
      </p:grpSp>
      <p:grpSp>
        <p:nvGrpSpPr>
          <p:cNvPr id="10" name="グループ化 9"/>
          <p:cNvGrpSpPr/>
          <p:nvPr/>
        </p:nvGrpSpPr>
        <p:grpSpPr>
          <a:xfrm>
            <a:off x="7270629" y="3871493"/>
            <a:ext cx="1541824" cy="1424221"/>
            <a:chOff x="7286645" y="3871493"/>
            <a:chExt cx="1541824" cy="1424221"/>
          </a:xfrm>
          <a:gradFill>
            <a:gsLst>
              <a:gs pos="0">
                <a:schemeClr val="accent1">
                  <a:alpha val="20000"/>
                </a:schemeClr>
              </a:gs>
              <a:gs pos="100000">
                <a:schemeClr val="accent1">
                  <a:lumMod val="20000"/>
                  <a:lumOff val="80000"/>
                </a:schemeClr>
              </a:gs>
            </a:gsLst>
            <a:lin ang="5400000" scaled="1"/>
          </a:gradFill>
        </p:grpSpPr>
        <p:sp>
          <p:nvSpPr>
            <p:cNvPr id="11" name="フリーフォーム 10"/>
            <p:cNvSpPr>
              <a:spLocks/>
            </p:cNvSpPr>
            <p:nvPr/>
          </p:nvSpPr>
          <p:spPr bwMode="auto">
            <a:xfrm>
              <a:off x="7286645" y="3890348"/>
              <a:ext cx="908413" cy="891012"/>
            </a:xfrm>
            <a:custGeom>
              <a:avLst/>
              <a:gdLst>
                <a:gd name="T0" fmla="*/ 530225 w 507"/>
                <a:gd name="T1" fmla="*/ 0 h 501"/>
                <a:gd name="T2" fmla="*/ 692150 w 507"/>
                <a:gd name="T3" fmla="*/ 0 h 501"/>
                <a:gd name="T4" fmla="*/ 758825 w 507"/>
                <a:gd name="T5" fmla="*/ 0 h 501"/>
                <a:gd name="T6" fmla="*/ 804863 w 507"/>
                <a:gd name="T7" fmla="*/ 20638 h 501"/>
                <a:gd name="T8" fmla="*/ 804863 w 507"/>
                <a:gd name="T9" fmla="*/ 33338 h 501"/>
                <a:gd name="T10" fmla="*/ 738188 w 507"/>
                <a:gd name="T11" fmla="*/ 11113 h 501"/>
                <a:gd name="T12" fmla="*/ 701675 w 507"/>
                <a:gd name="T13" fmla="*/ 0 h 501"/>
                <a:gd name="T14" fmla="*/ 655638 w 507"/>
                <a:gd name="T15" fmla="*/ 0 h 501"/>
                <a:gd name="T16" fmla="*/ 552450 w 507"/>
                <a:gd name="T17" fmla="*/ 33338 h 501"/>
                <a:gd name="T18" fmla="*/ 460375 w 507"/>
                <a:gd name="T19" fmla="*/ 79375 h 501"/>
                <a:gd name="T20" fmla="*/ 414338 w 507"/>
                <a:gd name="T21" fmla="*/ 115888 h 501"/>
                <a:gd name="T22" fmla="*/ 493713 w 507"/>
                <a:gd name="T23" fmla="*/ 79375 h 501"/>
                <a:gd name="T24" fmla="*/ 542925 w 507"/>
                <a:gd name="T25" fmla="*/ 66675 h 501"/>
                <a:gd name="T26" fmla="*/ 563563 w 507"/>
                <a:gd name="T27" fmla="*/ 66675 h 501"/>
                <a:gd name="T28" fmla="*/ 460375 w 507"/>
                <a:gd name="T29" fmla="*/ 115888 h 501"/>
                <a:gd name="T30" fmla="*/ 403225 w 507"/>
                <a:gd name="T31" fmla="*/ 160338 h 501"/>
                <a:gd name="T32" fmla="*/ 334963 w 507"/>
                <a:gd name="T33" fmla="*/ 206375 h 501"/>
                <a:gd name="T34" fmla="*/ 277813 w 507"/>
                <a:gd name="T35" fmla="*/ 252413 h 501"/>
                <a:gd name="T36" fmla="*/ 219075 w 507"/>
                <a:gd name="T37" fmla="*/ 309563 h 501"/>
                <a:gd name="T38" fmla="*/ 182563 w 507"/>
                <a:gd name="T39" fmla="*/ 355600 h 501"/>
                <a:gd name="T40" fmla="*/ 161925 w 507"/>
                <a:gd name="T41" fmla="*/ 425450 h 501"/>
                <a:gd name="T42" fmla="*/ 138113 w 507"/>
                <a:gd name="T43" fmla="*/ 550863 h 501"/>
                <a:gd name="T44" fmla="*/ 128588 w 507"/>
                <a:gd name="T45" fmla="*/ 769938 h 501"/>
                <a:gd name="T46" fmla="*/ 115888 w 507"/>
                <a:gd name="T47" fmla="*/ 633413 h 501"/>
                <a:gd name="T48" fmla="*/ 103188 w 507"/>
                <a:gd name="T49" fmla="*/ 530225 h 501"/>
                <a:gd name="T50" fmla="*/ 92075 w 507"/>
                <a:gd name="T51" fmla="*/ 493713 h 501"/>
                <a:gd name="T52" fmla="*/ 69850 w 507"/>
                <a:gd name="T53" fmla="*/ 541338 h 501"/>
                <a:gd name="T54" fmla="*/ 58738 w 507"/>
                <a:gd name="T55" fmla="*/ 608013 h 501"/>
                <a:gd name="T56" fmla="*/ 46038 w 507"/>
                <a:gd name="T57" fmla="*/ 795338 h 501"/>
                <a:gd name="T58" fmla="*/ 33338 w 507"/>
                <a:gd name="T59" fmla="*/ 679450 h 501"/>
                <a:gd name="T60" fmla="*/ 25400 w 507"/>
                <a:gd name="T61" fmla="*/ 620713 h 501"/>
                <a:gd name="T62" fmla="*/ 12700 w 507"/>
                <a:gd name="T63" fmla="*/ 633413 h 501"/>
                <a:gd name="T64" fmla="*/ 0 w 507"/>
                <a:gd name="T65" fmla="*/ 646113 h 501"/>
                <a:gd name="T66" fmla="*/ 0 w 507"/>
                <a:gd name="T67" fmla="*/ 574675 h 501"/>
                <a:gd name="T68" fmla="*/ 12700 w 507"/>
                <a:gd name="T69" fmla="*/ 517525 h 501"/>
                <a:gd name="T70" fmla="*/ 25400 w 507"/>
                <a:gd name="T71" fmla="*/ 458788 h 501"/>
                <a:gd name="T72" fmla="*/ 82550 w 507"/>
                <a:gd name="T73" fmla="*/ 331788 h 501"/>
                <a:gd name="T74" fmla="*/ 149225 w 507"/>
                <a:gd name="T75" fmla="*/ 219075 h 501"/>
                <a:gd name="T76" fmla="*/ 231775 w 507"/>
                <a:gd name="T77" fmla="*/ 123825 h 501"/>
                <a:gd name="T78" fmla="*/ 311150 w 507"/>
                <a:gd name="T79" fmla="*/ 57150 h 501"/>
                <a:gd name="T80" fmla="*/ 403225 w 507"/>
                <a:gd name="T81" fmla="*/ 20638 h 501"/>
                <a:gd name="T82" fmla="*/ 519113 w 507"/>
                <a:gd name="T83" fmla="*/ 0 h 501"/>
                <a:gd name="T84" fmla="*/ 530225 w 507"/>
                <a:gd name="T85" fmla="*/ 0 h 501"/>
                <a:gd name="T86" fmla="*/ 0 1 256"/>
                <a:gd name="T87" fmla="*/ 0 1 256"/>
                <a:gd name="T88" fmla="*/ 0 1 256"/>
                <a:gd name="T89" fmla="*/ 0 1 256"/>
                <a:gd name="T90" fmla="*/ 0 1 256"/>
                <a:gd name="T91" fmla="*/ 0 1 256"/>
                <a:gd name="T92" fmla="*/ 0 1 256"/>
                <a:gd name="T93" fmla="*/ 0 1 256"/>
                <a:gd name="T94" fmla="*/ 0 1 256"/>
                <a:gd name="T95" fmla="*/ 0 1 256"/>
                <a:gd name="T96" fmla="*/ 0 1 256"/>
                <a:gd name="T97" fmla="*/ 0 1 256"/>
                <a:gd name="T98" fmla="*/ 0 1 256"/>
                <a:gd name="T99" fmla="*/ 0 1 256"/>
                <a:gd name="T100" fmla="*/ 0 1 256"/>
                <a:gd name="T101" fmla="*/ 0 1 256"/>
                <a:gd name="T102" fmla="*/ 0 1 256"/>
                <a:gd name="T103" fmla="*/ 0 1 256"/>
                <a:gd name="T104" fmla="*/ 0 1 256"/>
                <a:gd name="T105" fmla="*/ 0 1 256"/>
                <a:gd name="T106" fmla="*/ 0 1 256"/>
                <a:gd name="T107" fmla="*/ 0 1 256"/>
                <a:gd name="T108" fmla="*/ 0 1 256"/>
                <a:gd name="T109" fmla="*/ 0 1 256"/>
                <a:gd name="T110" fmla="*/ 0 1 256"/>
                <a:gd name="T111" fmla="*/ 0 1 256"/>
                <a:gd name="T112" fmla="*/ 0 1 256"/>
                <a:gd name="T113" fmla="*/ 0 1 256"/>
                <a:gd name="T114" fmla="*/ 0 1 256"/>
                <a:gd name="T115" fmla="*/ 0 1 256"/>
                <a:gd name="T116" fmla="*/ 0 1 256"/>
                <a:gd name="T117" fmla="*/ 0 1 256"/>
                <a:gd name="T118" fmla="*/ 0 1 256"/>
                <a:gd name="T119" fmla="*/ 0 1 256"/>
                <a:gd name="T120" fmla="*/ 0 1 256"/>
                <a:gd name="T121" fmla="*/ 0 1 256"/>
                <a:gd name="T122" fmla="*/ 0 1 256"/>
                <a:gd name="T123" fmla="*/ 0 1 256"/>
                <a:gd name="T124" fmla="*/ 0 1 256"/>
                <a:gd name="T125" fmla="*/ 0 1 256"/>
                <a:gd name="T126" fmla="*/ 0 1 256"/>
                <a:gd name="T127" fmla="*/ 0 1 256"/>
                <a:gd name="T128" fmla="*/ 0 1 256"/>
                <a:gd name="T129" fmla="*/ 0 w 507"/>
                <a:gd name="T130" fmla="*/ 0 h 501"/>
                <a:gd name="T131" fmla="*/ 0 w 507"/>
                <a:gd name="T132" fmla="*/ 0 h 50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507" h="501">
                  <a:moveTo>
                    <a:pt x="334" y="0"/>
                  </a:moveTo>
                  <a:lnTo>
                    <a:pt x="436" y="0"/>
                  </a:lnTo>
                  <a:lnTo>
                    <a:pt x="478" y="0"/>
                  </a:lnTo>
                  <a:lnTo>
                    <a:pt x="507" y="13"/>
                  </a:lnTo>
                  <a:lnTo>
                    <a:pt x="507" y="21"/>
                  </a:lnTo>
                  <a:lnTo>
                    <a:pt x="465" y="7"/>
                  </a:lnTo>
                  <a:lnTo>
                    <a:pt x="442" y="0"/>
                  </a:lnTo>
                  <a:lnTo>
                    <a:pt x="413" y="0"/>
                  </a:lnTo>
                  <a:lnTo>
                    <a:pt x="348" y="21"/>
                  </a:lnTo>
                  <a:lnTo>
                    <a:pt x="290" y="50"/>
                  </a:lnTo>
                  <a:lnTo>
                    <a:pt x="261" y="73"/>
                  </a:lnTo>
                  <a:lnTo>
                    <a:pt x="311" y="50"/>
                  </a:lnTo>
                  <a:lnTo>
                    <a:pt x="342" y="42"/>
                  </a:lnTo>
                  <a:lnTo>
                    <a:pt x="355" y="42"/>
                  </a:lnTo>
                  <a:lnTo>
                    <a:pt x="290" y="73"/>
                  </a:lnTo>
                  <a:lnTo>
                    <a:pt x="254" y="101"/>
                  </a:lnTo>
                  <a:lnTo>
                    <a:pt x="211" y="130"/>
                  </a:lnTo>
                  <a:lnTo>
                    <a:pt x="175" y="159"/>
                  </a:lnTo>
                  <a:lnTo>
                    <a:pt x="138" y="195"/>
                  </a:lnTo>
                  <a:lnTo>
                    <a:pt x="115" y="224"/>
                  </a:lnTo>
                  <a:lnTo>
                    <a:pt x="102" y="268"/>
                  </a:lnTo>
                  <a:lnTo>
                    <a:pt x="87" y="347"/>
                  </a:lnTo>
                  <a:lnTo>
                    <a:pt x="81" y="485"/>
                  </a:lnTo>
                  <a:lnTo>
                    <a:pt x="73" y="399"/>
                  </a:lnTo>
                  <a:lnTo>
                    <a:pt x="65" y="334"/>
                  </a:lnTo>
                  <a:lnTo>
                    <a:pt x="58" y="311"/>
                  </a:lnTo>
                  <a:lnTo>
                    <a:pt x="44" y="341"/>
                  </a:lnTo>
                  <a:lnTo>
                    <a:pt x="37" y="383"/>
                  </a:lnTo>
                  <a:lnTo>
                    <a:pt x="29" y="501"/>
                  </a:lnTo>
                  <a:lnTo>
                    <a:pt x="21" y="428"/>
                  </a:lnTo>
                  <a:lnTo>
                    <a:pt x="16" y="391"/>
                  </a:lnTo>
                  <a:lnTo>
                    <a:pt x="8" y="399"/>
                  </a:lnTo>
                  <a:lnTo>
                    <a:pt x="0" y="407"/>
                  </a:lnTo>
                  <a:lnTo>
                    <a:pt x="0" y="362"/>
                  </a:lnTo>
                  <a:lnTo>
                    <a:pt x="8" y="326"/>
                  </a:lnTo>
                  <a:lnTo>
                    <a:pt x="16" y="289"/>
                  </a:lnTo>
                  <a:lnTo>
                    <a:pt x="52" y="209"/>
                  </a:lnTo>
                  <a:lnTo>
                    <a:pt x="94" y="138"/>
                  </a:lnTo>
                  <a:lnTo>
                    <a:pt x="146" y="78"/>
                  </a:lnTo>
                  <a:lnTo>
                    <a:pt x="196" y="36"/>
                  </a:lnTo>
                  <a:lnTo>
                    <a:pt x="254" y="13"/>
                  </a:lnTo>
                  <a:lnTo>
                    <a:pt x="327" y="0"/>
                  </a:lnTo>
                  <a:lnTo>
                    <a:pt x="334" y="0"/>
                  </a:lnTo>
                  <a:close/>
                </a:path>
              </a:pathLst>
            </a:custGeom>
            <a:gradFill>
              <a:gsLst>
                <a:gs pos="0">
                  <a:schemeClr val="accent1">
                    <a:alpha val="20000"/>
                  </a:schemeClr>
                </a:gs>
                <a:gs pos="100000">
                  <a:schemeClr val="accent1">
                    <a:lumMod val="20000"/>
                    <a:lumOff val="80000"/>
                  </a:schemeClr>
                </a:gs>
              </a:gsLst>
              <a:lin ang="5400000" scaled="1"/>
            </a:gradFill>
            <a:ln w="9525" cap="flat" cmpd="sng" algn="ctr">
              <a:noFill/>
              <a:prstDash val="solid"/>
              <a:miter lim="800000"/>
              <a:headEnd type="none" w="med" len="med"/>
              <a:tailEnd type="none" w="med" len="med"/>
            </a:ln>
            <a:effectLst/>
          </p:spPr>
          <p:txBody>
            <a:bodyPr/>
            <a:lstStyle/>
            <a:p>
              <a:pPr>
                <a:defRPr/>
              </a:pPr>
              <a:endParaRPr kumimoji="0" lang="ja-JP" altLang="en-US">
                <a:solidFill>
                  <a:srgbClr val="FF0000">
                    <a:alpha val="100000"/>
                  </a:srgbClr>
                </a:solidFill>
                <a:latin typeface="+mn-lt"/>
                <a:ea typeface="+mn-ea"/>
                <a:cs typeface="+mn-cs"/>
              </a:endParaRPr>
            </a:p>
          </p:txBody>
        </p:sp>
        <p:sp>
          <p:nvSpPr>
            <p:cNvPr id="12" name="フリーフォーム 11"/>
            <p:cNvSpPr>
              <a:spLocks/>
            </p:cNvSpPr>
            <p:nvPr/>
          </p:nvSpPr>
          <p:spPr bwMode="auto">
            <a:xfrm>
              <a:off x="7421610" y="3871493"/>
              <a:ext cx="1406859" cy="1424221"/>
            </a:xfrm>
            <a:custGeom>
              <a:avLst/>
              <a:gdLst>
                <a:gd name="T0" fmla="*/ 1276350 w 804"/>
                <a:gd name="T1" fmla="*/ 795338 h 820"/>
                <a:gd name="T2" fmla="*/ 1209675 w 804"/>
                <a:gd name="T3" fmla="*/ 449263 h 820"/>
                <a:gd name="T4" fmla="*/ 1003300 w 804"/>
                <a:gd name="T5" fmla="*/ 149225 h 820"/>
                <a:gd name="T6" fmla="*/ 828675 w 804"/>
                <a:gd name="T7" fmla="*/ 46038 h 820"/>
                <a:gd name="T8" fmla="*/ 1003300 w 804"/>
                <a:gd name="T9" fmla="*/ 241300 h 820"/>
                <a:gd name="T10" fmla="*/ 758825 w 804"/>
                <a:gd name="T11" fmla="*/ 92075 h 820"/>
                <a:gd name="T12" fmla="*/ 506413 w 804"/>
                <a:gd name="T13" fmla="*/ 46038 h 820"/>
                <a:gd name="T14" fmla="*/ 401638 w 804"/>
                <a:gd name="T15" fmla="*/ 79375 h 820"/>
                <a:gd name="T16" fmla="*/ 149225 w 804"/>
                <a:gd name="T17" fmla="*/ 220663 h 820"/>
                <a:gd name="T18" fmla="*/ 33338 w 804"/>
                <a:gd name="T19" fmla="*/ 427038 h 820"/>
                <a:gd name="T20" fmla="*/ 33338 w 804"/>
                <a:gd name="T21" fmla="*/ 817563 h 820"/>
                <a:gd name="T22" fmla="*/ 241300 w 804"/>
                <a:gd name="T23" fmla="*/ 1119188 h 820"/>
                <a:gd name="T24" fmla="*/ 206375 w 804"/>
                <a:gd name="T25" fmla="*/ 1165225 h 820"/>
                <a:gd name="T26" fmla="*/ 473075 w 804"/>
                <a:gd name="T27" fmla="*/ 1243013 h 820"/>
                <a:gd name="T28" fmla="*/ 642938 w 804"/>
                <a:gd name="T29" fmla="*/ 1255713 h 820"/>
                <a:gd name="T30" fmla="*/ 252413 w 804"/>
                <a:gd name="T31" fmla="*/ 1268413 h 820"/>
                <a:gd name="T32" fmla="*/ 539750 w 804"/>
                <a:gd name="T33" fmla="*/ 1301750 h 820"/>
                <a:gd name="T34" fmla="*/ 841375 w 804"/>
                <a:gd name="T35" fmla="*/ 1255713 h 820"/>
                <a:gd name="T36" fmla="*/ 1047750 w 804"/>
                <a:gd name="T37" fmla="*/ 1139825 h 820"/>
                <a:gd name="T38" fmla="*/ 1160463 w 804"/>
                <a:gd name="T39" fmla="*/ 977900 h 820"/>
                <a:gd name="T40" fmla="*/ 1160463 w 804"/>
                <a:gd name="T41" fmla="*/ 795338 h 820"/>
                <a:gd name="T42" fmla="*/ 1173163 w 804"/>
                <a:gd name="T43" fmla="*/ 725488 h 820"/>
                <a:gd name="T44" fmla="*/ 1219200 w 804"/>
                <a:gd name="T45" fmla="*/ 784225 h 820"/>
                <a:gd name="T46" fmla="*/ 1160463 w 804"/>
                <a:gd name="T47" fmla="*/ 635000 h 820"/>
                <a:gd name="T48" fmla="*/ 1209675 w 804"/>
                <a:gd name="T49" fmla="*/ 646113 h 820"/>
                <a:gd name="T50" fmla="*/ 1255713 w 804"/>
                <a:gd name="T51" fmla="*/ 795338 h 820"/>
                <a:gd name="T52" fmla="*/ 1231900 w 804"/>
                <a:gd name="T53" fmla="*/ 1003300 h 820"/>
                <a:gd name="T54" fmla="*/ 815975 w 804"/>
                <a:gd name="T55" fmla="*/ 887413 h 820"/>
                <a:gd name="T56" fmla="*/ 633413 w 804"/>
                <a:gd name="T57" fmla="*/ 1016000 h 820"/>
                <a:gd name="T58" fmla="*/ 344488 w 804"/>
                <a:gd name="T59" fmla="*/ 920750 h 820"/>
                <a:gd name="T60" fmla="*/ 219075 w 804"/>
                <a:gd name="T61" fmla="*/ 738188 h 820"/>
                <a:gd name="T62" fmla="*/ 206375 w 804"/>
                <a:gd name="T63" fmla="*/ 530225 h 820"/>
                <a:gd name="T64" fmla="*/ 265113 w 804"/>
                <a:gd name="T65" fmla="*/ 381000 h 820"/>
                <a:gd name="T66" fmla="*/ 473075 w 804"/>
                <a:gd name="T67" fmla="*/ 254000 h 820"/>
                <a:gd name="T68" fmla="*/ 311150 w 804"/>
                <a:gd name="T69" fmla="*/ 311150 h 820"/>
                <a:gd name="T70" fmla="*/ 182563 w 804"/>
                <a:gd name="T71" fmla="*/ 439738 h 820"/>
                <a:gd name="T72" fmla="*/ 252413 w 804"/>
                <a:gd name="T73" fmla="*/ 300038 h 820"/>
                <a:gd name="T74" fmla="*/ 434975 w 804"/>
                <a:gd name="T75" fmla="*/ 195263 h 820"/>
                <a:gd name="T76" fmla="*/ 587375 w 804"/>
                <a:gd name="T77" fmla="*/ 149225 h 820"/>
                <a:gd name="T78" fmla="*/ 493713 w 804"/>
                <a:gd name="T79" fmla="*/ 115888 h 820"/>
                <a:gd name="T80" fmla="*/ 655638 w 804"/>
                <a:gd name="T81" fmla="*/ 104775 h 820"/>
                <a:gd name="T82" fmla="*/ 758825 w 804"/>
                <a:gd name="T83" fmla="*/ 231775 h 820"/>
                <a:gd name="T84" fmla="*/ 804863 w 804"/>
                <a:gd name="T85" fmla="*/ 287338 h 820"/>
                <a:gd name="T86" fmla="*/ 758825 w 804"/>
                <a:gd name="T87" fmla="*/ 381000 h 820"/>
                <a:gd name="T88" fmla="*/ 815975 w 804"/>
                <a:gd name="T89" fmla="*/ 403225 h 820"/>
                <a:gd name="T90" fmla="*/ 862013 w 804"/>
                <a:gd name="T91" fmla="*/ 427038 h 820"/>
                <a:gd name="T92" fmla="*/ 898525 w 804"/>
                <a:gd name="T93" fmla="*/ 601663 h 820"/>
                <a:gd name="T94" fmla="*/ 0 1 256"/>
                <a:gd name="T95" fmla="*/ 0 1 256"/>
                <a:gd name="T96" fmla="*/ 0 1 256"/>
                <a:gd name="T97" fmla="*/ 0 1 256"/>
                <a:gd name="T98" fmla="*/ 0 1 256"/>
                <a:gd name="T99" fmla="*/ 0 1 256"/>
                <a:gd name="T100" fmla="*/ 0 1 256"/>
                <a:gd name="T101" fmla="*/ 0 1 256"/>
                <a:gd name="T102" fmla="*/ 0 1 256"/>
                <a:gd name="T103" fmla="*/ 0 1 256"/>
                <a:gd name="T104" fmla="*/ 0 1 256"/>
                <a:gd name="T105" fmla="*/ 0 1 256"/>
                <a:gd name="T106" fmla="*/ 0 1 256"/>
                <a:gd name="T107" fmla="*/ 0 1 256"/>
                <a:gd name="T108" fmla="*/ 0 1 256"/>
                <a:gd name="T109" fmla="*/ 0 1 256"/>
                <a:gd name="T110" fmla="*/ 0 1 256"/>
                <a:gd name="T111" fmla="*/ 0 1 256"/>
                <a:gd name="T112" fmla="*/ 0 1 256"/>
                <a:gd name="T113" fmla="*/ 0 1 256"/>
                <a:gd name="T114" fmla="*/ 0 1 256"/>
                <a:gd name="T115" fmla="*/ 0 1 256"/>
                <a:gd name="T116" fmla="*/ 0 1 256"/>
                <a:gd name="T117" fmla="*/ 0 1 256"/>
                <a:gd name="T118" fmla="*/ 0 1 256"/>
                <a:gd name="T119" fmla="*/ 0 1 256"/>
                <a:gd name="T120" fmla="*/ 0 1 256"/>
                <a:gd name="T121" fmla="*/ 0 1 256"/>
                <a:gd name="T122" fmla="*/ 0 1 256"/>
                <a:gd name="T123" fmla="*/ 0 1 256"/>
                <a:gd name="T124" fmla="*/ 0 1 256"/>
                <a:gd name="T125" fmla="*/ 0 1 256"/>
                <a:gd name="T126" fmla="*/ 0 1 256"/>
                <a:gd name="T127" fmla="*/ 0 1 256"/>
                <a:gd name="T128" fmla="*/ 0 1 256"/>
                <a:gd name="T129" fmla="*/ 0 1 256"/>
                <a:gd name="T130" fmla="*/ 0 1 256"/>
                <a:gd name="T131" fmla="*/ 0 1 256"/>
                <a:gd name="T132" fmla="*/ 0 1 256"/>
                <a:gd name="T133" fmla="*/ 0 1 256"/>
                <a:gd name="T134" fmla="*/ 0 1 256"/>
                <a:gd name="T135" fmla="*/ 0 1 256"/>
                <a:gd name="T136" fmla="*/ 0 1 256"/>
                <a:gd name="T137" fmla="*/ 0 1 256"/>
                <a:gd name="T138" fmla="*/ 0 1 256"/>
                <a:gd name="T139" fmla="*/ 0 1 256"/>
                <a:gd name="T140" fmla="*/ 0 1 256"/>
                <a:gd name="T141" fmla="*/ 0 w 804"/>
                <a:gd name="T142" fmla="*/ 0 h 820"/>
                <a:gd name="T143" fmla="*/ 0 w 804"/>
                <a:gd name="T144" fmla="*/ 0 h 820"/>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804" h="820">
                  <a:moveTo>
                    <a:pt x="776" y="632"/>
                  </a:moveTo>
                  <a:lnTo>
                    <a:pt x="797" y="559"/>
                  </a:lnTo>
                  <a:lnTo>
                    <a:pt x="804" y="501"/>
                  </a:lnTo>
                  <a:lnTo>
                    <a:pt x="804" y="444"/>
                  </a:lnTo>
                  <a:lnTo>
                    <a:pt x="791" y="379"/>
                  </a:lnTo>
                  <a:lnTo>
                    <a:pt x="762" y="283"/>
                  </a:lnTo>
                  <a:lnTo>
                    <a:pt x="710" y="204"/>
                  </a:lnTo>
                  <a:lnTo>
                    <a:pt x="660" y="123"/>
                  </a:lnTo>
                  <a:lnTo>
                    <a:pt x="632" y="94"/>
                  </a:lnTo>
                  <a:lnTo>
                    <a:pt x="595" y="66"/>
                  </a:lnTo>
                  <a:lnTo>
                    <a:pt x="559" y="50"/>
                  </a:lnTo>
                  <a:lnTo>
                    <a:pt x="522" y="29"/>
                  </a:lnTo>
                  <a:lnTo>
                    <a:pt x="442" y="0"/>
                  </a:lnTo>
                  <a:lnTo>
                    <a:pt x="543" y="73"/>
                  </a:lnTo>
                  <a:lnTo>
                    <a:pt x="632" y="152"/>
                  </a:lnTo>
                  <a:lnTo>
                    <a:pt x="551" y="102"/>
                  </a:lnTo>
                  <a:lnTo>
                    <a:pt x="478" y="50"/>
                  </a:lnTo>
                  <a:lnTo>
                    <a:pt x="478" y="58"/>
                  </a:lnTo>
                  <a:lnTo>
                    <a:pt x="478" y="73"/>
                  </a:lnTo>
                  <a:lnTo>
                    <a:pt x="376" y="45"/>
                  </a:lnTo>
                  <a:lnTo>
                    <a:pt x="319" y="29"/>
                  </a:lnTo>
                  <a:lnTo>
                    <a:pt x="246" y="29"/>
                  </a:lnTo>
                  <a:lnTo>
                    <a:pt x="246" y="45"/>
                  </a:lnTo>
                  <a:lnTo>
                    <a:pt x="253" y="50"/>
                  </a:lnTo>
                  <a:lnTo>
                    <a:pt x="188" y="81"/>
                  </a:lnTo>
                  <a:lnTo>
                    <a:pt x="138" y="102"/>
                  </a:lnTo>
                  <a:lnTo>
                    <a:pt x="94" y="139"/>
                  </a:lnTo>
                  <a:lnTo>
                    <a:pt x="58" y="189"/>
                  </a:lnTo>
                  <a:lnTo>
                    <a:pt x="36" y="233"/>
                  </a:lnTo>
                  <a:lnTo>
                    <a:pt x="21" y="269"/>
                  </a:lnTo>
                  <a:lnTo>
                    <a:pt x="0" y="348"/>
                  </a:lnTo>
                  <a:lnTo>
                    <a:pt x="0" y="436"/>
                  </a:lnTo>
                  <a:lnTo>
                    <a:pt x="21" y="515"/>
                  </a:lnTo>
                  <a:lnTo>
                    <a:pt x="50" y="588"/>
                  </a:lnTo>
                  <a:lnTo>
                    <a:pt x="102" y="653"/>
                  </a:lnTo>
                  <a:lnTo>
                    <a:pt x="152" y="705"/>
                  </a:lnTo>
                  <a:lnTo>
                    <a:pt x="217" y="741"/>
                  </a:lnTo>
                  <a:lnTo>
                    <a:pt x="180" y="741"/>
                  </a:lnTo>
                  <a:lnTo>
                    <a:pt x="130" y="734"/>
                  </a:lnTo>
                  <a:lnTo>
                    <a:pt x="175" y="755"/>
                  </a:lnTo>
                  <a:lnTo>
                    <a:pt x="217" y="770"/>
                  </a:lnTo>
                  <a:lnTo>
                    <a:pt x="298" y="783"/>
                  </a:lnTo>
                  <a:lnTo>
                    <a:pt x="370" y="783"/>
                  </a:lnTo>
                  <a:lnTo>
                    <a:pt x="457" y="770"/>
                  </a:lnTo>
                  <a:lnTo>
                    <a:pt x="405" y="791"/>
                  </a:lnTo>
                  <a:lnTo>
                    <a:pt x="355" y="806"/>
                  </a:lnTo>
                  <a:lnTo>
                    <a:pt x="274" y="806"/>
                  </a:lnTo>
                  <a:lnTo>
                    <a:pt x="159" y="799"/>
                  </a:lnTo>
                  <a:lnTo>
                    <a:pt x="196" y="814"/>
                  </a:lnTo>
                  <a:lnTo>
                    <a:pt x="240" y="820"/>
                  </a:lnTo>
                  <a:lnTo>
                    <a:pt x="340" y="820"/>
                  </a:lnTo>
                  <a:lnTo>
                    <a:pt x="405" y="820"/>
                  </a:lnTo>
                  <a:lnTo>
                    <a:pt x="470" y="806"/>
                  </a:lnTo>
                  <a:lnTo>
                    <a:pt x="530" y="791"/>
                  </a:lnTo>
                  <a:lnTo>
                    <a:pt x="572" y="770"/>
                  </a:lnTo>
                  <a:lnTo>
                    <a:pt x="624" y="755"/>
                  </a:lnTo>
                  <a:lnTo>
                    <a:pt x="660" y="718"/>
                  </a:lnTo>
                  <a:lnTo>
                    <a:pt x="697" y="682"/>
                  </a:lnTo>
                  <a:lnTo>
                    <a:pt x="726" y="640"/>
                  </a:lnTo>
                  <a:lnTo>
                    <a:pt x="731" y="616"/>
                  </a:lnTo>
                  <a:lnTo>
                    <a:pt x="739" y="574"/>
                  </a:lnTo>
                  <a:lnTo>
                    <a:pt x="739" y="522"/>
                  </a:lnTo>
                  <a:lnTo>
                    <a:pt x="731" y="501"/>
                  </a:lnTo>
                  <a:lnTo>
                    <a:pt x="726" y="480"/>
                  </a:lnTo>
                  <a:lnTo>
                    <a:pt x="726" y="450"/>
                  </a:lnTo>
                  <a:lnTo>
                    <a:pt x="739" y="457"/>
                  </a:lnTo>
                  <a:lnTo>
                    <a:pt x="747" y="465"/>
                  </a:lnTo>
                  <a:lnTo>
                    <a:pt x="762" y="538"/>
                  </a:lnTo>
                  <a:lnTo>
                    <a:pt x="768" y="494"/>
                  </a:lnTo>
                  <a:lnTo>
                    <a:pt x="762" y="450"/>
                  </a:lnTo>
                  <a:lnTo>
                    <a:pt x="747" y="421"/>
                  </a:lnTo>
                  <a:lnTo>
                    <a:pt x="731" y="400"/>
                  </a:lnTo>
                  <a:lnTo>
                    <a:pt x="731" y="392"/>
                  </a:lnTo>
                  <a:lnTo>
                    <a:pt x="739" y="400"/>
                  </a:lnTo>
                  <a:lnTo>
                    <a:pt x="762" y="407"/>
                  </a:lnTo>
                  <a:lnTo>
                    <a:pt x="768" y="421"/>
                  </a:lnTo>
                  <a:lnTo>
                    <a:pt x="783" y="457"/>
                  </a:lnTo>
                  <a:lnTo>
                    <a:pt x="791" y="501"/>
                  </a:lnTo>
                  <a:lnTo>
                    <a:pt x="783" y="545"/>
                  </a:lnTo>
                  <a:lnTo>
                    <a:pt x="783" y="632"/>
                  </a:lnTo>
                  <a:lnTo>
                    <a:pt x="776" y="632"/>
                  </a:lnTo>
                  <a:lnTo>
                    <a:pt x="559" y="421"/>
                  </a:lnTo>
                  <a:lnTo>
                    <a:pt x="543" y="501"/>
                  </a:lnTo>
                  <a:lnTo>
                    <a:pt x="514" y="559"/>
                  </a:lnTo>
                  <a:lnTo>
                    <a:pt x="501" y="580"/>
                  </a:lnTo>
                  <a:lnTo>
                    <a:pt x="470" y="603"/>
                  </a:lnTo>
                  <a:lnTo>
                    <a:pt x="399" y="640"/>
                  </a:lnTo>
                  <a:lnTo>
                    <a:pt x="334" y="632"/>
                  </a:lnTo>
                  <a:lnTo>
                    <a:pt x="269" y="611"/>
                  </a:lnTo>
                  <a:lnTo>
                    <a:pt x="217" y="580"/>
                  </a:lnTo>
                  <a:lnTo>
                    <a:pt x="180" y="545"/>
                  </a:lnTo>
                  <a:lnTo>
                    <a:pt x="159" y="501"/>
                  </a:lnTo>
                  <a:lnTo>
                    <a:pt x="138" y="465"/>
                  </a:lnTo>
                  <a:lnTo>
                    <a:pt x="130" y="428"/>
                  </a:lnTo>
                  <a:lnTo>
                    <a:pt x="130" y="392"/>
                  </a:lnTo>
                  <a:lnTo>
                    <a:pt x="130" y="334"/>
                  </a:lnTo>
                  <a:lnTo>
                    <a:pt x="138" y="298"/>
                  </a:lnTo>
                  <a:lnTo>
                    <a:pt x="152" y="261"/>
                  </a:lnTo>
                  <a:lnTo>
                    <a:pt x="167" y="240"/>
                  </a:lnTo>
                  <a:lnTo>
                    <a:pt x="217" y="204"/>
                  </a:lnTo>
                  <a:lnTo>
                    <a:pt x="282" y="160"/>
                  </a:lnTo>
                  <a:lnTo>
                    <a:pt x="298" y="160"/>
                  </a:lnTo>
                  <a:lnTo>
                    <a:pt x="298" y="152"/>
                  </a:lnTo>
                  <a:lnTo>
                    <a:pt x="240" y="167"/>
                  </a:lnTo>
                  <a:lnTo>
                    <a:pt x="196" y="196"/>
                  </a:lnTo>
                  <a:lnTo>
                    <a:pt x="152" y="233"/>
                  </a:lnTo>
                  <a:lnTo>
                    <a:pt x="115" y="269"/>
                  </a:lnTo>
                  <a:lnTo>
                    <a:pt x="115" y="277"/>
                  </a:lnTo>
                  <a:lnTo>
                    <a:pt x="109" y="277"/>
                  </a:lnTo>
                  <a:lnTo>
                    <a:pt x="130" y="233"/>
                  </a:lnTo>
                  <a:lnTo>
                    <a:pt x="159" y="189"/>
                  </a:lnTo>
                  <a:lnTo>
                    <a:pt x="196" y="160"/>
                  </a:lnTo>
                  <a:lnTo>
                    <a:pt x="240" y="139"/>
                  </a:lnTo>
                  <a:lnTo>
                    <a:pt x="274" y="123"/>
                  </a:lnTo>
                  <a:lnTo>
                    <a:pt x="319" y="110"/>
                  </a:lnTo>
                  <a:lnTo>
                    <a:pt x="376" y="102"/>
                  </a:lnTo>
                  <a:lnTo>
                    <a:pt x="370" y="94"/>
                  </a:lnTo>
                  <a:lnTo>
                    <a:pt x="347" y="87"/>
                  </a:lnTo>
                  <a:lnTo>
                    <a:pt x="326" y="81"/>
                  </a:lnTo>
                  <a:lnTo>
                    <a:pt x="311" y="73"/>
                  </a:lnTo>
                  <a:lnTo>
                    <a:pt x="340" y="66"/>
                  </a:lnTo>
                  <a:lnTo>
                    <a:pt x="370" y="58"/>
                  </a:lnTo>
                  <a:lnTo>
                    <a:pt x="413" y="66"/>
                  </a:lnTo>
                  <a:lnTo>
                    <a:pt x="493" y="94"/>
                  </a:lnTo>
                  <a:lnTo>
                    <a:pt x="486" y="123"/>
                  </a:lnTo>
                  <a:lnTo>
                    <a:pt x="478" y="146"/>
                  </a:lnTo>
                  <a:lnTo>
                    <a:pt x="478" y="181"/>
                  </a:lnTo>
                  <a:lnTo>
                    <a:pt x="501" y="175"/>
                  </a:lnTo>
                  <a:lnTo>
                    <a:pt x="507" y="181"/>
                  </a:lnTo>
                  <a:lnTo>
                    <a:pt x="478" y="212"/>
                  </a:lnTo>
                  <a:lnTo>
                    <a:pt x="449" y="233"/>
                  </a:lnTo>
                  <a:lnTo>
                    <a:pt x="478" y="240"/>
                  </a:lnTo>
                  <a:lnTo>
                    <a:pt x="501" y="240"/>
                  </a:lnTo>
                  <a:lnTo>
                    <a:pt x="514" y="248"/>
                  </a:lnTo>
                  <a:lnTo>
                    <a:pt x="514" y="254"/>
                  </a:lnTo>
                  <a:lnTo>
                    <a:pt x="522" y="261"/>
                  </a:lnTo>
                  <a:lnTo>
                    <a:pt x="530" y="261"/>
                  </a:lnTo>
                  <a:lnTo>
                    <a:pt x="543" y="269"/>
                  </a:lnTo>
                  <a:lnTo>
                    <a:pt x="551" y="290"/>
                  </a:lnTo>
                  <a:lnTo>
                    <a:pt x="566" y="327"/>
                  </a:lnTo>
                  <a:lnTo>
                    <a:pt x="566" y="379"/>
                  </a:lnTo>
                  <a:lnTo>
                    <a:pt x="559" y="421"/>
                  </a:lnTo>
                  <a:lnTo>
                    <a:pt x="776" y="632"/>
                  </a:lnTo>
                  <a:close/>
                </a:path>
              </a:pathLst>
            </a:custGeom>
            <a:gradFill>
              <a:gsLst>
                <a:gs pos="0">
                  <a:schemeClr val="accent1">
                    <a:alpha val="20000"/>
                  </a:schemeClr>
                </a:gs>
                <a:gs pos="100000">
                  <a:schemeClr val="accent1">
                    <a:lumMod val="20000"/>
                    <a:lumOff val="80000"/>
                  </a:schemeClr>
                </a:gs>
              </a:gsLst>
              <a:lin ang="5400000" scaled="1"/>
            </a:gradFill>
            <a:ln w="9525" cap="flat" cmpd="sng" algn="ctr">
              <a:noFill/>
              <a:prstDash val="solid"/>
              <a:miter lim="800000"/>
              <a:headEnd type="none" w="med" len="med"/>
              <a:tailEnd type="none" w="med" len="med"/>
            </a:ln>
            <a:effectLst/>
          </p:spPr>
          <p:txBody>
            <a:bodyPr/>
            <a:lstStyle/>
            <a:p>
              <a:pPr>
                <a:defRPr/>
              </a:pPr>
              <a:endParaRPr kumimoji="0" lang="ja-JP" altLang="en-US">
                <a:solidFill>
                  <a:srgbClr val="FF0000">
                    <a:alpha val="100000"/>
                  </a:srgbClr>
                </a:solidFill>
                <a:latin typeface="+mn-lt"/>
                <a:ea typeface="+mn-ea"/>
                <a:cs typeface="+mn-cs"/>
              </a:endParaRPr>
            </a:p>
          </p:txBody>
        </p:sp>
        <p:sp>
          <p:nvSpPr>
            <p:cNvPr id="13" name="フリーフォーム 12"/>
            <p:cNvSpPr>
              <a:spLocks/>
            </p:cNvSpPr>
            <p:nvPr/>
          </p:nvSpPr>
          <p:spPr bwMode="auto">
            <a:xfrm>
              <a:off x="7358082" y="4714884"/>
              <a:ext cx="251974" cy="453319"/>
            </a:xfrm>
            <a:custGeom>
              <a:avLst/>
              <a:gdLst>
                <a:gd name="T0" fmla="*/ 0 w 144"/>
                <a:gd name="T1" fmla="*/ 0 h 261"/>
                <a:gd name="T2" fmla="*/ 66675 w 144"/>
                <a:gd name="T3" fmla="*/ 149225 h 261"/>
                <a:gd name="T4" fmla="*/ 138113 w 144"/>
                <a:gd name="T5" fmla="*/ 274638 h 261"/>
                <a:gd name="T6" fmla="*/ 207963 w 144"/>
                <a:gd name="T7" fmla="*/ 357188 h 261"/>
                <a:gd name="T8" fmla="*/ 228600 w 144"/>
                <a:gd name="T9" fmla="*/ 414338 h 261"/>
                <a:gd name="T10" fmla="*/ 125413 w 144"/>
                <a:gd name="T11" fmla="*/ 331788 h 261"/>
                <a:gd name="T12" fmla="*/ 92075 w 144"/>
                <a:gd name="T13" fmla="*/ 274638 h 261"/>
                <a:gd name="T14" fmla="*/ 46038 w 144"/>
                <a:gd name="T15" fmla="*/ 195263 h 261"/>
                <a:gd name="T16" fmla="*/ 12700 w 144"/>
                <a:gd name="T17" fmla="*/ 103188 h 261"/>
                <a:gd name="T18" fmla="*/ 12700 w 144"/>
                <a:gd name="T19" fmla="*/ 0 h 261"/>
                <a:gd name="T20" fmla="*/ 0 w 144"/>
                <a:gd name="T21" fmla="*/ 0 h 261"/>
                <a:gd name="T22" fmla="*/ 0 1 256"/>
                <a:gd name="T23" fmla="*/ 0 1 256"/>
                <a:gd name="T24" fmla="*/ 0 1 256"/>
                <a:gd name="T25" fmla="*/ 0 1 256"/>
                <a:gd name="T26" fmla="*/ 0 1 256"/>
                <a:gd name="T27" fmla="*/ 0 1 256"/>
                <a:gd name="T28" fmla="*/ 0 1 256"/>
                <a:gd name="T29" fmla="*/ 0 1 256"/>
                <a:gd name="T30" fmla="*/ 0 1 256"/>
                <a:gd name="T31" fmla="*/ 0 1 256"/>
                <a:gd name="T32" fmla="*/ 0 1 256"/>
                <a:gd name="T33" fmla="*/ 0 w 144"/>
                <a:gd name="T34" fmla="*/ 0 h 261"/>
                <a:gd name="T35" fmla="*/ 0 w 144"/>
                <a:gd name="T36" fmla="*/ 0 h 261"/>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44" h="261">
                  <a:moveTo>
                    <a:pt x="0" y="0"/>
                  </a:moveTo>
                  <a:lnTo>
                    <a:pt x="42" y="94"/>
                  </a:lnTo>
                  <a:lnTo>
                    <a:pt x="87" y="173"/>
                  </a:lnTo>
                  <a:lnTo>
                    <a:pt x="131" y="225"/>
                  </a:lnTo>
                  <a:lnTo>
                    <a:pt x="144" y="261"/>
                  </a:lnTo>
                  <a:lnTo>
                    <a:pt x="79" y="209"/>
                  </a:lnTo>
                  <a:lnTo>
                    <a:pt x="58" y="173"/>
                  </a:lnTo>
                  <a:lnTo>
                    <a:pt x="29" y="123"/>
                  </a:lnTo>
                  <a:lnTo>
                    <a:pt x="8" y="65"/>
                  </a:lnTo>
                  <a:lnTo>
                    <a:pt x="8" y="0"/>
                  </a:lnTo>
                  <a:lnTo>
                    <a:pt x="0" y="0"/>
                  </a:lnTo>
                  <a:close/>
                </a:path>
              </a:pathLst>
            </a:custGeom>
            <a:gradFill>
              <a:gsLst>
                <a:gs pos="0">
                  <a:schemeClr val="accent1">
                    <a:alpha val="20000"/>
                  </a:schemeClr>
                </a:gs>
                <a:gs pos="100000">
                  <a:schemeClr val="accent1">
                    <a:lumMod val="20000"/>
                    <a:lumOff val="80000"/>
                  </a:schemeClr>
                </a:gs>
              </a:gsLst>
              <a:lin ang="5400000" scaled="1"/>
            </a:gradFill>
            <a:ln w="9525" cap="flat" cmpd="sng" algn="ctr">
              <a:noFill/>
              <a:prstDash val="solid"/>
              <a:miter lim="800000"/>
              <a:headEnd type="none" w="med" len="med"/>
              <a:tailEnd type="none" w="med" len="med"/>
            </a:ln>
            <a:effectLst/>
          </p:spPr>
          <p:txBody>
            <a:bodyPr/>
            <a:lstStyle/>
            <a:p>
              <a:pPr>
                <a:defRPr/>
              </a:pPr>
              <a:endParaRPr kumimoji="0" lang="ja-JP" altLang="en-US">
                <a:solidFill>
                  <a:srgbClr val="FF0000">
                    <a:alpha val="100000"/>
                  </a:srgbClr>
                </a:solidFill>
                <a:latin typeface="+mn-lt"/>
                <a:ea typeface="+mn-ea"/>
                <a:cs typeface="+mn-cs"/>
              </a:endParaRPr>
            </a:p>
          </p:txBody>
        </p:sp>
      </p:grpSp>
      <p:grpSp>
        <p:nvGrpSpPr>
          <p:cNvPr id="14" name="グループ化 13"/>
          <p:cNvGrpSpPr/>
          <p:nvPr/>
        </p:nvGrpSpPr>
        <p:grpSpPr>
          <a:xfrm>
            <a:off x="6341934" y="5000636"/>
            <a:ext cx="1071570" cy="1036602"/>
            <a:chOff x="6357950" y="5000636"/>
            <a:chExt cx="1071570" cy="1036602"/>
          </a:xfrm>
          <a:gradFill>
            <a:gsLst>
              <a:gs pos="0">
                <a:schemeClr val="accent1">
                  <a:alpha val="20000"/>
                </a:schemeClr>
              </a:gs>
              <a:gs pos="100000">
                <a:schemeClr val="accent1">
                  <a:lumMod val="20000"/>
                  <a:lumOff val="80000"/>
                </a:schemeClr>
              </a:gs>
            </a:gsLst>
            <a:lin ang="5400000" scaled="1"/>
          </a:gradFill>
        </p:grpSpPr>
        <p:sp>
          <p:nvSpPr>
            <p:cNvPr id="15" name="フリーフォーム 14"/>
            <p:cNvSpPr>
              <a:spLocks/>
            </p:cNvSpPr>
            <p:nvPr/>
          </p:nvSpPr>
          <p:spPr bwMode="auto">
            <a:xfrm rot="21162566">
              <a:off x="6357950" y="5000636"/>
              <a:ext cx="1071570" cy="1036602"/>
            </a:xfrm>
            <a:custGeom>
              <a:avLst/>
              <a:gdLst>
                <a:gd name="T0" fmla="*/ 320675 w 551"/>
                <a:gd name="T1" fmla="*/ 11112 h 537"/>
                <a:gd name="T2" fmla="*/ 331787 w 551"/>
                <a:gd name="T3" fmla="*/ 11112 h 537"/>
                <a:gd name="T4" fmla="*/ 265112 w 551"/>
                <a:gd name="T5" fmla="*/ 93662 h 537"/>
                <a:gd name="T6" fmla="*/ 171450 w 551"/>
                <a:gd name="T7" fmla="*/ 185737 h 537"/>
                <a:gd name="T8" fmla="*/ 112712 w 551"/>
                <a:gd name="T9" fmla="*/ 334962 h 537"/>
                <a:gd name="T10" fmla="*/ 136525 w 551"/>
                <a:gd name="T11" fmla="*/ 495300 h 537"/>
                <a:gd name="T12" fmla="*/ 241300 w 551"/>
                <a:gd name="T13" fmla="*/ 633412 h 537"/>
                <a:gd name="T14" fmla="*/ 401637 w 551"/>
                <a:gd name="T15" fmla="*/ 715962 h 537"/>
                <a:gd name="T16" fmla="*/ 563562 w 551"/>
                <a:gd name="T17" fmla="*/ 715962 h 537"/>
                <a:gd name="T18" fmla="*/ 688975 w 551"/>
                <a:gd name="T19" fmla="*/ 600075 h 537"/>
                <a:gd name="T20" fmla="*/ 701675 w 551"/>
                <a:gd name="T21" fmla="*/ 495300 h 537"/>
                <a:gd name="T22" fmla="*/ 642937 w 551"/>
                <a:gd name="T23" fmla="*/ 358775 h 537"/>
                <a:gd name="T24" fmla="*/ 701675 w 551"/>
                <a:gd name="T25" fmla="*/ 404812 h 537"/>
                <a:gd name="T26" fmla="*/ 622300 w 551"/>
                <a:gd name="T27" fmla="*/ 288925 h 537"/>
                <a:gd name="T28" fmla="*/ 735012 w 551"/>
                <a:gd name="T29" fmla="*/ 392112 h 537"/>
                <a:gd name="T30" fmla="*/ 758825 w 551"/>
                <a:gd name="T31" fmla="*/ 471487 h 537"/>
                <a:gd name="T32" fmla="*/ 735012 w 551"/>
                <a:gd name="T33" fmla="*/ 587375 h 537"/>
                <a:gd name="T34" fmla="*/ 746125 w 551"/>
                <a:gd name="T35" fmla="*/ 577850 h 537"/>
                <a:gd name="T36" fmla="*/ 792162 w 551"/>
                <a:gd name="T37" fmla="*/ 495300 h 537"/>
                <a:gd name="T38" fmla="*/ 792162 w 551"/>
                <a:gd name="T39" fmla="*/ 415925 h 537"/>
                <a:gd name="T40" fmla="*/ 725487 w 551"/>
                <a:gd name="T41" fmla="*/ 263525 h 537"/>
                <a:gd name="T42" fmla="*/ 746125 w 551"/>
                <a:gd name="T43" fmla="*/ 242887 h 537"/>
                <a:gd name="T44" fmla="*/ 642937 w 551"/>
                <a:gd name="T45" fmla="*/ 160337 h 537"/>
                <a:gd name="T46" fmla="*/ 527050 w 551"/>
                <a:gd name="T47" fmla="*/ 139700 h 537"/>
                <a:gd name="T48" fmla="*/ 517525 w 551"/>
                <a:gd name="T49" fmla="*/ 127000 h 537"/>
                <a:gd name="T50" fmla="*/ 527050 w 551"/>
                <a:gd name="T51" fmla="*/ 103187 h 537"/>
                <a:gd name="T52" fmla="*/ 585787 w 551"/>
                <a:gd name="T53" fmla="*/ 80962 h 537"/>
                <a:gd name="T54" fmla="*/ 782637 w 551"/>
                <a:gd name="T55" fmla="*/ 196850 h 537"/>
                <a:gd name="T56" fmla="*/ 862012 w 551"/>
                <a:gd name="T57" fmla="*/ 334962 h 537"/>
                <a:gd name="T58" fmla="*/ 862012 w 551"/>
                <a:gd name="T59" fmla="*/ 495300 h 537"/>
                <a:gd name="T60" fmla="*/ 804862 w 551"/>
                <a:gd name="T61" fmla="*/ 669925 h 537"/>
                <a:gd name="T62" fmla="*/ 688975 w 551"/>
                <a:gd name="T63" fmla="*/ 785812 h 537"/>
                <a:gd name="T64" fmla="*/ 563562 w 551"/>
                <a:gd name="T65" fmla="*/ 842962 h 537"/>
                <a:gd name="T66" fmla="*/ 390525 w 551"/>
                <a:gd name="T67" fmla="*/ 852487 h 537"/>
                <a:gd name="T68" fmla="*/ 207962 w 551"/>
                <a:gd name="T69" fmla="*/ 793750 h 537"/>
                <a:gd name="T70" fmla="*/ 57150 w 551"/>
                <a:gd name="T71" fmla="*/ 669925 h 537"/>
                <a:gd name="T72" fmla="*/ 46037 w 551"/>
                <a:gd name="T73" fmla="*/ 611187 h 537"/>
                <a:gd name="T74" fmla="*/ 92075 w 551"/>
                <a:gd name="T75" fmla="*/ 690562 h 537"/>
                <a:gd name="T76" fmla="*/ 103187 w 551"/>
                <a:gd name="T77" fmla="*/ 681037 h 537"/>
                <a:gd name="T78" fmla="*/ 112712 w 551"/>
                <a:gd name="T79" fmla="*/ 690562 h 537"/>
                <a:gd name="T80" fmla="*/ 33337 w 551"/>
                <a:gd name="T81" fmla="*/ 528637 h 537"/>
                <a:gd name="T82" fmla="*/ 0 w 551"/>
                <a:gd name="T83" fmla="*/ 379412 h 537"/>
                <a:gd name="T84" fmla="*/ 9525 w 551"/>
                <a:gd name="T85" fmla="*/ 404812 h 537"/>
                <a:gd name="T86" fmla="*/ 46037 w 551"/>
                <a:gd name="T87" fmla="*/ 368300 h 537"/>
                <a:gd name="T88" fmla="*/ 79375 w 551"/>
                <a:gd name="T89" fmla="*/ 219075 h 537"/>
                <a:gd name="T90" fmla="*/ 182562 w 551"/>
                <a:gd name="T91" fmla="*/ 103187 h 537"/>
                <a:gd name="T92" fmla="*/ 265112 w 551"/>
                <a:gd name="T93" fmla="*/ 57150 h 537"/>
                <a:gd name="T94" fmla="*/ 311150 w 551"/>
                <a:gd name="T95" fmla="*/ 23812 h 537"/>
                <a:gd name="T96" fmla="*/ 0 1 256"/>
                <a:gd name="T97" fmla="*/ 0 1 256"/>
                <a:gd name="T98" fmla="*/ 0 1 256"/>
                <a:gd name="T99" fmla="*/ 0 1 256"/>
                <a:gd name="T100" fmla="*/ 0 1 256"/>
                <a:gd name="T101" fmla="*/ 0 1 256"/>
                <a:gd name="T102" fmla="*/ 0 1 256"/>
                <a:gd name="T103" fmla="*/ 0 1 256"/>
                <a:gd name="T104" fmla="*/ 0 1 256"/>
                <a:gd name="T105" fmla="*/ 0 1 256"/>
                <a:gd name="T106" fmla="*/ 0 1 256"/>
                <a:gd name="T107" fmla="*/ 0 1 256"/>
                <a:gd name="T108" fmla="*/ 0 1 256"/>
                <a:gd name="T109" fmla="*/ 0 1 256"/>
                <a:gd name="T110" fmla="*/ 0 1 256"/>
                <a:gd name="T111" fmla="*/ 0 1 256"/>
                <a:gd name="T112" fmla="*/ 0 1 256"/>
                <a:gd name="T113" fmla="*/ 0 1 256"/>
                <a:gd name="T114" fmla="*/ 0 1 256"/>
                <a:gd name="T115" fmla="*/ 0 1 256"/>
                <a:gd name="T116" fmla="*/ 0 1 256"/>
                <a:gd name="T117" fmla="*/ 0 1 256"/>
                <a:gd name="T118" fmla="*/ 0 1 256"/>
                <a:gd name="T119" fmla="*/ 0 1 256"/>
                <a:gd name="T120" fmla="*/ 0 1 256"/>
                <a:gd name="T121" fmla="*/ 0 1 256"/>
                <a:gd name="T122" fmla="*/ 0 1 256"/>
                <a:gd name="T123" fmla="*/ 0 1 256"/>
                <a:gd name="T124" fmla="*/ 0 1 256"/>
                <a:gd name="T125" fmla="*/ 0 1 256"/>
                <a:gd name="T126" fmla="*/ 0 1 256"/>
                <a:gd name="T127" fmla="*/ 0 1 256"/>
                <a:gd name="T128" fmla="*/ 0 1 256"/>
                <a:gd name="T129" fmla="*/ 0 1 256"/>
                <a:gd name="T130" fmla="*/ 0 1 256"/>
                <a:gd name="T131" fmla="*/ 0 1 256"/>
                <a:gd name="T132" fmla="*/ 0 1 256"/>
                <a:gd name="T133" fmla="*/ 0 1 256"/>
                <a:gd name="T134" fmla="*/ 0 1 256"/>
                <a:gd name="T135" fmla="*/ 0 1 256"/>
                <a:gd name="T136" fmla="*/ 0 1 256"/>
                <a:gd name="T137" fmla="*/ 0 1 256"/>
                <a:gd name="T138" fmla="*/ 0 1 256"/>
                <a:gd name="T139" fmla="*/ 0 1 256"/>
                <a:gd name="T140" fmla="*/ 0 1 256"/>
                <a:gd name="T141" fmla="*/ 0 1 256"/>
                <a:gd name="T142" fmla="*/ 0 1 256"/>
                <a:gd name="T143" fmla="*/ 0 1 256"/>
                <a:gd name="T144" fmla="*/ 0 w 551"/>
                <a:gd name="T145" fmla="*/ 0 h 537"/>
                <a:gd name="T146" fmla="*/ 0 w 551"/>
                <a:gd name="T147" fmla="*/ 0 h 537"/>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551" h="537">
                  <a:moveTo>
                    <a:pt x="196" y="15"/>
                  </a:moveTo>
                  <a:lnTo>
                    <a:pt x="202" y="7"/>
                  </a:lnTo>
                  <a:lnTo>
                    <a:pt x="217" y="0"/>
                  </a:lnTo>
                  <a:lnTo>
                    <a:pt x="209" y="7"/>
                  </a:lnTo>
                  <a:lnTo>
                    <a:pt x="196" y="30"/>
                  </a:lnTo>
                  <a:lnTo>
                    <a:pt x="167" y="59"/>
                  </a:lnTo>
                  <a:lnTo>
                    <a:pt x="136" y="80"/>
                  </a:lnTo>
                  <a:lnTo>
                    <a:pt x="108" y="117"/>
                  </a:lnTo>
                  <a:lnTo>
                    <a:pt x="86" y="174"/>
                  </a:lnTo>
                  <a:lnTo>
                    <a:pt x="71" y="211"/>
                  </a:lnTo>
                  <a:lnTo>
                    <a:pt x="71" y="247"/>
                  </a:lnTo>
                  <a:lnTo>
                    <a:pt x="86" y="312"/>
                  </a:lnTo>
                  <a:lnTo>
                    <a:pt x="115" y="364"/>
                  </a:lnTo>
                  <a:lnTo>
                    <a:pt x="152" y="399"/>
                  </a:lnTo>
                  <a:lnTo>
                    <a:pt x="196" y="435"/>
                  </a:lnTo>
                  <a:lnTo>
                    <a:pt x="253" y="451"/>
                  </a:lnTo>
                  <a:lnTo>
                    <a:pt x="303" y="458"/>
                  </a:lnTo>
                  <a:lnTo>
                    <a:pt x="355" y="451"/>
                  </a:lnTo>
                  <a:lnTo>
                    <a:pt x="392" y="435"/>
                  </a:lnTo>
                  <a:lnTo>
                    <a:pt x="434" y="378"/>
                  </a:lnTo>
                  <a:lnTo>
                    <a:pt x="442" y="356"/>
                  </a:lnTo>
                  <a:lnTo>
                    <a:pt x="442" y="312"/>
                  </a:lnTo>
                  <a:lnTo>
                    <a:pt x="434" y="284"/>
                  </a:lnTo>
                  <a:lnTo>
                    <a:pt x="405" y="226"/>
                  </a:lnTo>
                  <a:lnTo>
                    <a:pt x="413" y="226"/>
                  </a:lnTo>
                  <a:lnTo>
                    <a:pt x="442" y="255"/>
                  </a:lnTo>
                  <a:lnTo>
                    <a:pt x="442" y="232"/>
                  </a:lnTo>
                  <a:lnTo>
                    <a:pt x="392" y="182"/>
                  </a:lnTo>
                  <a:lnTo>
                    <a:pt x="405" y="182"/>
                  </a:lnTo>
                  <a:lnTo>
                    <a:pt x="463" y="247"/>
                  </a:lnTo>
                  <a:lnTo>
                    <a:pt x="470" y="276"/>
                  </a:lnTo>
                  <a:lnTo>
                    <a:pt x="478" y="297"/>
                  </a:lnTo>
                  <a:lnTo>
                    <a:pt x="478" y="320"/>
                  </a:lnTo>
                  <a:lnTo>
                    <a:pt x="463" y="370"/>
                  </a:lnTo>
                  <a:lnTo>
                    <a:pt x="470" y="370"/>
                  </a:lnTo>
                  <a:lnTo>
                    <a:pt x="470" y="364"/>
                  </a:lnTo>
                  <a:lnTo>
                    <a:pt x="486" y="341"/>
                  </a:lnTo>
                  <a:lnTo>
                    <a:pt x="499" y="312"/>
                  </a:lnTo>
                  <a:lnTo>
                    <a:pt x="499" y="291"/>
                  </a:lnTo>
                  <a:lnTo>
                    <a:pt x="499" y="262"/>
                  </a:lnTo>
                  <a:lnTo>
                    <a:pt x="478" y="211"/>
                  </a:lnTo>
                  <a:lnTo>
                    <a:pt x="457" y="166"/>
                  </a:lnTo>
                  <a:lnTo>
                    <a:pt x="463" y="161"/>
                  </a:lnTo>
                  <a:lnTo>
                    <a:pt x="470" y="153"/>
                  </a:lnTo>
                  <a:lnTo>
                    <a:pt x="442" y="124"/>
                  </a:lnTo>
                  <a:lnTo>
                    <a:pt x="405" y="101"/>
                  </a:lnTo>
                  <a:lnTo>
                    <a:pt x="355" y="95"/>
                  </a:lnTo>
                  <a:lnTo>
                    <a:pt x="332" y="88"/>
                  </a:lnTo>
                  <a:lnTo>
                    <a:pt x="311" y="80"/>
                  </a:lnTo>
                  <a:lnTo>
                    <a:pt x="326" y="80"/>
                  </a:lnTo>
                  <a:lnTo>
                    <a:pt x="369" y="65"/>
                  </a:lnTo>
                  <a:lnTo>
                    <a:pt x="332" y="65"/>
                  </a:lnTo>
                  <a:lnTo>
                    <a:pt x="332" y="51"/>
                  </a:lnTo>
                  <a:lnTo>
                    <a:pt x="369" y="51"/>
                  </a:lnTo>
                  <a:lnTo>
                    <a:pt x="457" y="95"/>
                  </a:lnTo>
                  <a:lnTo>
                    <a:pt x="493" y="124"/>
                  </a:lnTo>
                  <a:lnTo>
                    <a:pt x="522" y="161"/>
                  </a:lnTo>
                  <a:lnTo>
                    <a:pt x="543" y="211"/>
                  </a:lnTo>
                  <a:lnTo>
                    <a:pt x="551" y="268"/>
                  </a:lnTo>
                  <a:lnTo>
                    <a:pt x="543" y="312"/>
                  </a:lnTo>
                  <a:lnTo>
                    <a:pt x="528" y="370"/>
                  </a:lnTo>
                  <a:lnTo>
                    <a:pt x="507" y="422"/>
                  </a:lnTo>
                  <a:lnTo>
                    <a:pt x="470" y="464"/>
                  </a:lnTo>
                  <a:lnTo>
                    <a:pt x="434" y="495"/>
                  </a:lnTo>
                  <a:lnTo>
                    <a:pt x="397" y="516"/>
                  </a:lnTo>
                  <a:lnTo>
                    <a:pt x="355" y="531"/>
                  </a:lnTo>
                  <a:lnTo>
                    <a:pt x="303" y="537"/>
                  </a:lnTo>
                  <a:lnTo>
                    <a:pt x="246" y="537"/>
                  </a:lnTo>
                  <a:lnTo>
                    <a:pt x="188" y="523"/>
                  </a:lnTo>
                  <a:lnTo>
                    <a:pt x="131" y="500"/>
                  </a:lnTo>
                  <a:lnTo>
                    <a:pt x="79" y="464"/>
                  </a:lnTo>
                  <a:lnTo>
                    <a:pt x="36" y="422"/>
                  </a:lnTo>
                  <a:lnTo>
                    <a:pt x="0" y="356"/>
                  </a:lnTo>
                  <a:lnTo>
                    <a:pt x="29" y="385"/>
                  </a:lnTo>
                  <a:lnTo>
                    <a:pt x="50" y="429"/>
                  </a:lnTo>
                  <a:lnTo>
                    <a:pt x="58" y="435"/>
                  </a:lnTo>
                  <a:lnTo>
                    <a:pt x="58" y="429"/>
                  </a:lnTo>
                  <a:lnTo>
                    <a:pt x="65" y="429"/>
                  </a:lnTo>
                  <a:lnTo>
                    <a:pt x="71" y="429"/>
                  </a:lnTo>
                  <a:lnTo>
                    <a:pt x="71" y="435"/>
                  </a:lnTo>
                  <a:lnTo>
                    <a:pt x="42" y="393"/>
                  </a:lnTo>
                  <a:lnTo>
                    <a:pt x="21" y="333"/>
                  </a:lnTo>
                  <a:lnTo>
                    <a:pt x="0" y="276"/>
                  </a:lnTo>
                  <a:lnTo>
                    <a:pt x="0" y="239"/>
                  </a:lnTo>
                  <a:lnTo>
                    <a:pt x="0" y="197"/>
                  </a:lnTo>
                  <a:lnTo>
                    <a:pt x="6" y="255"/>
                  </a:lnTo>
                  <a:lnTo>
                    <a:pt x="29" y="297"/>
                  </a:lnTo>
                  <a:lnTo>
                    <a:pt x="29" y="232"/>
                  </a:lnTo>
                  <a:lnTo>
                    <a:pt x="36" y="166"/>
                  </a:lnTo>
                  <a:lnTo>
                    <a:pt x="50" y="138"/>
                  </a:lnTo>
                  <a:lnTo>
                    <a:pt x="71" y="109"/>
                  </a:lnTo>
                  <a:lnTo>
                    <a:pt x="115" y="65"/>
                  </a:lnTo>
                  <a:lnTo>
                    <a:pt x="144" y="51"/>
                  </a:lnTo>
                  <a:lnTo>
                    <a:pt x="167" y="36"/>
                  </a:lnTo>
                  <a:lnTo>
                    <a:pt x="188" y="15"/>
                  </a:lnTo>
                  <a:lnTo>
                    <a:pt x="196" y="15"/>
                  </a:lnTo>
                  <a:close/>
                </a:path>
              </a:pathLst>
            </a:custGeom>
            <a:gradFill>
              <a:gsLst>
                <a:gs pos="0">
                  <a:schemeClr val="accent1">
                    <a:alpha val="20000"/>
                  </a:schemeClr>
                </a:gs>
                <a:gs pos="100000">
                  <a:schemeClr val="accent1">
                    <a:lumMod val="20000"/>
                    <a:lumOff val="80000"/>
                  </a:schemeClr>
                </a:gs>
              </a:gsLst>
              <a:lin ang="5400000" scaled="1"/>
            </a:gradFill>
            <a:ln w="9525" cap="flat" cmpd="sng" algn="ctr">
              <a:noFill/>
              <a:prstDash val="solid"/>
              <a:miter lim="800000"/>
              <a:headEnd type="none" w="med" len="med"/>
              <a:tailEnd type="none" w="med" len="med"/>
            </a:ln>
            <a:effectLst/>
          </p:spPr>
          <p:txBody>
            <a:bodyPr/>
            <a:lstStyle/>
            <a:p>
              <a:pPr>
                <a:defRPr/>
              </a:pPr>
              <a:endParaRPr kumimoji="0" lang="ja-JP" altLang="en-US">
                <a:solidFill>
                  <a:srgbClr val="FF0000">
                    <a:alpha val="100000"/>
                  </a:srgbClr>
                </a:solidFill>
                <a:latin typeface="+mn-lt"/>
                <a:ea typeface="+mn-ea"/>
                <a:cs typeface="+mn-cs"/>
              </a:endParaRPr>
            </a:p>
          </p:txBody>
        </p:sp>
        <p:sp>
          <p:nvSpPr>
            <p:cNvPr id="16" name="フリーフォーム 15"/>
            <p:cNvSpPr>
              <a:spLocks/>
            </p:cNvSpPr>
            <p:nvPr/>
          </p:nvSpPr>
          <p:spPr bwMode="auto">
            <a:xfrm>
              <a:off x="6715140" y="5214950"/>
              <a:ext cx="431310" cy="71438"/>
            </a:xfrm>
            <a:custGeom>
              <a:avLst/>
              <a:gdLst>
                <a:gd name="T0" fmla="*/ 0 w 232"/>
                <a:gd name="T1" fmla="*/ 0 h 44"/>
                <a:gd name="T2" fmla="*/ 196850 w 232"/>
                <a:gd name="T3" fmla="*/ 12700 h 44"/>
                <a:gd name="T4" fmla="*/ 301625 w 232"/>
                <a:gd name="T5" fmla="*/ 36513 h 44"/>
                <a:gd name="T6" fmla="*/ 334963 w 232"/>
                <a:gd name="T7" fmla="*/ 46038 h 44"/>
                <a:gd name="T8" fmla="*/ 358775 w 232"/>
                <a:gd name="T9" fmla="*/ 58738 h 44"/>
                <a:gd name="T10" fmla="*/ 368300 w 232"/>
                <a:gd name="T11" fmla="*/ 69850 h 44"/>
                <a:gd name="T12" fmla="*/ 346075 w 232"/>
                <a:gd name="T13" fmla="*/ 69850 h 44"/>
                <a:gd name="T14" fmla="*/ 288925 w 232"/>
                <a:gd name="T15" fmla="*/ 46038 h 44"/>
                <a:gd name="T16" fmla="*/ 219075 w 232"/>
                <a:gd name="T17" fmla="*/ 36513 h 44"/>
                <a:gd name="T18" fmla="*/ 219075 w 232"/>
                <a:gd name="T19" fmla="*/ 46038 h 44"/>
                <a:gd name="T20" fmla="*/ 242888 w 232"/>
                <a:gd name="T21" fmla="*/ 69850 h 44"/>
                <a:gd name="T22" fmla="*/ 219075 w 232"/>
                <a:gd name="T23" fmla="*/ 69850 h 44"/>
                <a:gd name="T24" fmla="*/ 196850 w 232"/>
                <a:gd name="T25" fmla="*/ 58738 h 44"/>
                <a:gd name="T26" fmla="*/ 173038 w 232"/>
                <a:gd name="T27" fmla="*/ 46038 h 44"/>
                <a:gd name="T28" fmla="*/ 11113 w 232"/>
                <a:gd name="T29" fmla="*/ 0 h 44"/>
                <a:gd name="T30" fmla="*/ 0 w 232"/>
                <a:gd name="T31" fmla="*/ 0 h 44"/>
                <a:gd name="T32" fmla="*/ 0 1 256"/>
                <a:gd name="T33" fmla="*/ 0 1 256"/>
                <a:gd name="T34" fmla="*/ 0 1 256"/>
                <a:gd name="T35" fmla="*/ 0 1 256"/>
                <a:gd name="T36" fmla="*/ 0 1 256"/>
                <a:gd name="T37" fmla="*/ 0 1 256"/>
                <a:gd name="T38" fmla="*/ 0 1 256"/>
                <a:gd name="T39" fmla="*/ 0 1 256"/>
                <a:gd name="T40" fmla="*/ 0 1 256"/>
                <a:gd name="T41" fmla="*/ 0 1 256"/>
                <a:gd name="T42" fmla="*/ 0 1 256"/>
                <a:gd name="T43" fmla="*/ 0 1 256"/>
                <a:gd name="T44" fmla="*/ 0 1 256"/>
                <a:gd name="T45" fmla="*/ 0 1 256"/>
                <a:gd name="T46" fmla="*/ 0 1 256"/>
                <a:gd name="T47" fmla="*/ 0 1 256"/>
                <a:gd name="T48" fmla="*/ 0 w 232"/>
                <a:gd name="T49" fmla="*/ 0 h 44"/>
                <a:gd name="T50" fmla="*/ 0 w 232"/>
                <a:gd name="T51" fmla="*/ 0 h 44"/>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232" h="44">
                  <a:moveTo>
                    <a:pt x="0" y="0"/>
                  </a:moveTo>
                  <a:lnTo>
                    <a:pt x="124" y="8"/>
                  </a:lnTo>
                  <a:lnTo>
                    <a:pt x="190" y="23"/>
                  </a:lnTo>
                  <a:lnTo>
                    <a:pt x="211" y="29"/>
                  </a:lnTo>
                  <a:lnTo>
                    <a:pt x="226" y="37"/>
                  </a:lnTo>
                  <a:lnTo>
                    <a:pt x="232" y="44"/>
                  </a:lnTo>
                  <a:lnTo>
                    <a:pt x="218" y="44"/>
                  </a:lnTo>
                  <a:lnTo>
                    <a:pt x="182" y="29"/>
                  </a:lnTo>
                  <a:lnTo>
                    <a:pt x="138" y="23"/>
                  </a:lnTo>
                  <a:lnTo>
                    <a:pt x="138" y="29"/>
                  </a:lnTo>
                  <a:lnTo>
                    <a:pt x="153" y="44"/>
                  </a:lnTo>
                  <a:lnTo>
                    <a:pt x="138" y="44"/>
                  </a:lnTo>
                  <a:lnTo>
                    <a:pt x="124" y="37"/>
                  </a:lnTo>
                  <a:lnTo>
                    <a:pt x="109" y="29"/>
                  </a:lnTo>
                  <a:lnTo>
                    <a:pt x="7" y="0"/>
                  </a:lnTo>
                  <a:lnTo>
                    <a:pt x="0" y="0"/>
                  </a:lnTo>
                  <a:close/>
                </a:path>
              </a:pathLst>
            </a:custGeom>
            <a:gradFill>
              <a:gsLst>
                <a:gs pos="0">
                  <a:schemeClr val="accent1">
                    <a:alpha val="20000"/>
                  </a:schemeClr>
                </a:gs>
                <a:gs pos="100000">
                  <a:schemeClr val="accent1">
                    <a:lumMod val="20000"/>
                    <a:lumOff val="80000"/>
                  </a:schemeClr>
                </a:gs>
              </a:gsLst>
              <a:lin ang="5400000" scaled="1"/>
            </a:gradFill>
            <a:ln w="9525" cap="flat" cmpd="sng" algn="ctr">
              <a:noFill/>
              <a:prstDash val="solid"/>
              <a:miter lim="800000"/>
              <a:headEnd type="none" w="med" len="med"/>
              <a:tailEnd type="none" w="med" len="med"/>
            </a:ln>
            <a:effectLst/>
          </p:spPr>
          <p:txBody>
            <a:bodyPr/>
            <a:lstStyle/>
            <a:p>
              <a:pPr>
                <a:defRPr/>
              </a:pPr>
              <a:endParaRPr kumimoji="0" lang="ja-JP" altLang="en-US">
                <a:solidFill>
                  <a:srgbClr val="FF0000">
                    <a:alpha val="100000"/>
                  </a:srgbClr>
                </a:solidFill>
                <a:latin typeface="+mn-lt"/>
                <a:ea typeface="+mn-ea"/>
                <a:cs typeface="+mn-cs"/>
              </a:endParaRPr>
            </a:p>
          </p:txBody>
        </p:sp>
        <p:sp>
          <p:nvSpPr>
            <p:cNvPr id="17" name="フリーフォーム 16"/>
            <p:cNvSpPr>
              <a:spLocks/>
            </p:cNvSpPr>
            <p:nvPr/>
          </p:nvSpPr>
          <p:spPr bwMode="auto">
            <a:xfrm>
              <a:off x="6786578" y="5357826"/>
              <a:ext cx="232643" cy="71242"/>
            </a:xfrm>
            <a:custGeom>
              <a:avLst/>
              <a:gdLst>
                <a:gd name="T0" fmla="*/ 0 w 94"/>
                <a:gd name="T1" fmla="*/ 0 h 29"/>
                <a:gd name="T2" fmla="*/ 82550 w 94"/>
                <a:gd name="T3" fmla="*/ 12700 h 29"/>
                <a:gd name="T4" fmla="*/ 149225 w 94"/>
                <a:gd name="T5" fmla="*/ 33338 h 29"/>
                <a:gd name="T6" fmla="*/ 149225 w 94"/>
                <a:gd name="T7" fmla="*/ 46038 h 29"/>
                <a:gd name="T8" fmla="*/ 127000 w 94"/>
                <a:gd name="T9" fmla="*/ 46038 h 29"/>
                <a:gd name="T10" fmla="*/ 69850 w 94"/>
                <a:gd name="T11" fmla="*/ 25400 h 29"/>
                <a:gd name="T12" fmla="*/ 11113 w 94"/>
                <a:gd name="T13" fmla="*/ 0 h 29"/>
                <a:gd name="T14" fmla="*/ 0 w 94"/>
                <a:gd name="T15" fmla="*/ 0 h 29"/>
                <a:gd name="T16" fmla="*/ 0 1 256"/>
                <a:gd name="T17" fmla="*/ 0 1 256"/>
                <a:gd name="T18" fmla="*/ 0 1 256"/>
                <a:gd name="T19" fmla="*/ 0 1 256"/>
                <a:gd name="T20" fmla="*/ 0 1 256"/>
                <a:gd name="T21" fmla="*/ 0 1 256"/>
                <a:gd name="T22" fmla="*/ 0 1 256"/>
                <a:gd name="T23" fmla="*/ 0 1 256"/>
                <a:gd name="T24" fmla="*/ 0 w 94"/>
                <a:gd name="T25" fmla="*/ 0 h 29"/>
                <a:gd name="T26" fmla="*/ 0 w 94"/>
                <a:gd name="T27" fmla="*/ 0 h 29"/>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94" h="29">
                  <a:moveTo>
                    <a:pt x="0" y="0"/>
                  </a:moveTo>
                  <a:lnTo>
                    <a:pt x="52" y="8"/>
                  </a:lnTo>
                  <a:lnTo>
                    <a:pt x="94" y="21"/>
                  </a:lnTo>
                  <a:lnTo>
                    <a:pt x="94" y="29"/>
                  </a:lnTo>
                  <a:lnTo>
                    <a:pt x="80" y="29"/>
                  </a:lnTo>
                  <a:lnTo>
                    <a:pt x="44" y="16"/>
                  </a:lnTo>
                  <a:lnTo>
                    <a:pt x="7" y="0"/>
                  </a:lnTo>
                  <a:lnTo>
                    <a:pt x="0" y="0"/>
                  </a:lnTo>
                  <a:close/>
                </a:path>
              </a:pathLst>
            </a:custGeom>
            <a:gradFill>
              <a:gsLst>
                <a:gs pos="0">
                  <a:schemeClr val="accent1">
                    <a:alpha val="20000"/>
                  </a:schemeClr>
                </a:gs>
                <a:gs pos="100000">
                  <a:schemeClr val="accent1">
                    <a:lumMod val="20000"/>
                    <a:lumOff val="80000"/>
                  </a:schemeClr>
                </a:gs>
              </a:gsLst>
              <a:lin ang="5400000" scaled="1"/>
            </a:gradFill>
            <a:ln w="9525" cap="flat" cmpd="sng" algn="ctr">
              <a:noFill/>
              <a:prstDash val="solid"/>
              <a:miter lim="800000"/>
              <a:headEnd type="none" w="med" len="med"/>
              <a:tailEnd type="none" w="med" len="med"/>
            </a:ln>
            <a:effectLst/>
          </p:spPr>
          <p:txBody>
            <a:bodyPr/>
            <a:lstStyle/>
            <a:p>
              <a:pPr>
                <a:defRPr/>
              </a:pPr>
              <a:endParaRPr kumimoji="0" lang="ja-JP" altLang="en-US">
                <a:solidFill>
                  <a:srgbClr val="FF0000">
                    <a:alpha val="100000"/>
                  </a:srgbClr>
                </a:solidFill>
                <a:latin typeface="+mn-lt"/>
                <a:ea typeface="+mn-ea"/>
                <a:cs typeface="+mn-cs"/>
              </a:endParaRPr>
            </a:p>
          </p:txBody>
        </p:sp>
      </p:grpSp>
      <p:sp>
        <p:nvSpPr>
          <p:cNvPr id="18" name="フリーフォーム 17"/>
          <p:cNvSpPr>
            <a:spLocks/>
          </p:cNvSpPr>
          <p:nvPr/>
        </p:nvSpPr>
        <p:spPr bwMode="auto">
          <a:xfrm>
            <a:off x="5842000" y="5857875"/>
            <a:ext cx="244475" cy="231775"/>
          </a:xfrm>
          <a:custGeom>
            <a:avLst/>
            <a:gdLst>
              <a:gd name="T0" fmla="*/ 136525 w 151"/>
              <a:gd name="T1" fmla="*/ 0 h 144"/>
              <a:gd name="T2" fmla="*/ 79375 w 151"/>
              <a:gd name="T3" fmla="*/ 9525 h 144"/>
              <a:gd name="T4" fmla="*/ 44450 w 151"/>
              <a:gd name="T5" fmla="*/ 34925 h 144"/>
              <a:gd name="T6" fmla="*/ 0 w 151"/>
              <a:gd name="T7" fmla="*/ 104775 h 144"/>
              <a:gd name="T8" fmla="*/ 0 w 151"/>
              <a:gd name="T9" fmla="*/ 138113 h 144"/>
              <a:gd name="T10" fmla="*/ 57150 w 151"/>
              <a:gd name="T11" fmla="*/ 125413 h 144"/>
              <a:gd name="T12" fmla="*/ 44450 w 151"/>
              <a:gd name="T13" fmla="*/ 161925 h 144"/>
              <a:gd name="T14" fmla="*/ 20637 w 151"/>
              <a:gd name="T15" fmla="*/ 171450 h 144"/>
              <a:gd name="T16" fmla="*/ 57150 w 151"/>
              <a:gd name="T17" fmla="*/ 207963 h 144"/>
              <a:gd name="T18" fmla="*/ 103187 w 151"/>
              <a:gd name="T19" fmla="*/ 228600 h 144"/>
              <a:gd name="T20" fmla="*/ 149225 w 151"/>
              <a:gd name="T21" fmla="*/ 228600 h 144"/>
              <a:gd name="T22" fmla="*/ 182562 w 151"/>
              <a:gd name="T23" fmla="*/ 217488 h 144"/>
              <a:gd name="T24" fmla="*/ 239712 w 151"/>
              <a:gd name="T25" fmla="*/ 184150 h 144"/>
              <a:gd name="T26" fmla="*/ 239712 w 151"/>
              <a:gd name="T27" fmla="*/ 104775 h 144"/>
              <a:gd name="T28" fmla="*/ 219075 w 151"/>
              <a:gd name="T29" fmla="*/ 55563 h 144"/>
              <a:gd name="T30" fmla="*/ 182562 w 151"/>
              <a:gd name="T31" fmla="*/ 34925 h 144"/>
              <a:gd name="T32" fmla="*/ 149225 w 151"/>
              <a:gd name="T33" fmla="*/ 0 h 144"/>
              <a:gd name="T34" fmla="*/ 136525 w 151"/>
              <a:gd name="T35" fmla="*/ 0 h 144"/>
              <a:gd name="T36" fmla="*/ 136525 w 151"/>
              <a:gd name="T37" fmla="*/ 104775 h 144"/>
              <a:gd name="T38" fmla="*/ 123825 w 151"/>
              <a:gd name="T39" fmla="*/ 112713 h 144"/>
              <a:gd name="T40" fmla="*/ 79375 w 151"/>
              <a:gd name="T41" fmla="*/ 104775 h 144"/>
              <a:gd name="T42" fmla="*/ 57150 w 151"/>
              <a:gd name="T43" fmla="*/ 92075 h 144"/>
              <a:gd name="T44" fmla="*/ 66675 w 151"/>
              <a:gd name="T45" fmla="*/ 46038 h 144"/>
              <a:gd name="T46" fmla="*/ 115887 w 151"/>
              <a:gd name="T47" fmla="*/ 34925 h 144"/>
              <a:gd name="T48" fmla="*/ 136525 w 151"/>
              <a:gd name="T49" fmla="*/ 46038 h 144"/>
              <a:gd name="T50" fmla="*/ 136525 w 151"/>
              <a:gd name="T51" fmla="*/ 79375 h 144"/>
              <a:gd name="T52" fmla="*/ 136525 w 151"/>
              <a:gd name="T53" fmla="*/ 104775 h 144"/>
              <a:gd name="T54" fmla="*/ 136525 w 151"/>
              <a:gd name="T55" fmla="*/ 0 h 144"/>
              <a:gd name="T56" fmla="*/ 149225 w 151"/>
              <a:gd name="T57" fmla="*/ 195263 h 144"/>
              <a:gd name="T58" fmla="*/ 195262 w 151"/>
              <a:gd name="T59" fmla="*/ 195263 h 144"/>
              <a:gd name="T60" fmla="*/ 169862 w 151"/>
              <a:gd name="T61" fmla="*/ 207963 h 144"/>
              <a:gd name="T62" fmla="*/ 149225 w 151"/>
              <a:gd name="T63" fmla="*/ 195263 h 144"/>
              <a:gd name="T64" fmla="*/ 136525 w 151"/>
              <a:gd name="T65" fmla="*/ 0 h 144"/>
              <a:gd name="T66" fmla="*/ 0 1 256"/>
              <a:gd name="T67" fmla="*/ 0 1 256"/>
              <a:gd name="T68" fmla="*/ 0 1 256"/>
              <a:gd name="T69" fmla="*/ 0 1 256"/>
              <a:gd name="T70" fmla="*/ 0 1 256"/>
              <a:gd name="T71" fmla="*/ 0 1 256"/>
              <a:gd name="T72" fmla="*/ 0 1 256"/>
              <a:gd name="T73" fmla="*/ 0 1 256"/>
              <a:gd name="T74" fmla="*/ 0 1 256"/>
              <a:gd name="T75" fmla="*/ 0 1 256"/>
              <a:gd name="T76" fmla="*/ 0 1 256"/>
              <a:gd name="T77" fmla="*/ 0 1 256"/>
              <a:gd name="T78" fmla="*/ 0 1 256"/>
              <a:gd name="T79" fmla="*/ 0 1 256"/>
              <a:gd name="T80" fmla="*/ 0 1 256"/>
              <a:gd name="T81" fmla="*/ 0 1 256"/>
              <a:gd name="T82" fmla="*/ 0 1 256"/>
              <a:gd name="T83" fmla="*/ 0 1 256"/>
              <a:gd name="T84" fmla="*/ 0 1 256"/>
              <a:gd name="T85" fmla="*/ 0 1 256"/>
              <a:gd name="T86" fmla="*/ 0 1 256"/>
              <a:gd name="T87" fmla="*/ 0 1 256"/>
              <a:gd name="T88" fmla="*/ 0 1 256"/>
              <a:gd name="T89" fmla="*/ 0 1 256"/>
              <a:gd name="T90" fmla="*/ 0 1 256"/>
              <a:gd name="T91" fmla="*/ 0 1 256"/>
              <a:gd name="T92" fmla="*/ 0 1 256"/>
              <a:gd name="T93" fmla="*/ 0 1 256"/>
              <a:gd name="T94" fmla="*/ 0 1 256"/>
              <a:gd name="T95" fmla="*/ 0 1 256"/>
              <a:gd name="T96" fmla="*/ 0 1 256"/>
              <a:gd name="T97" fmla="*/ 0 1 256"/>
              <a:gd name="T98" fmla="*/ 0 1 256"/>
              <a:gd name="T99" fmla="*/ 0 w 151"/>
              <a:gd name="T100" fmla="*/ 0 h 144"/>
              <a:gd name="T101" fmla="*/ 0 w 151"/>
              <a:gd name="T102" fmla="*/ 0 h 144"/>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51" h="144">
                <a:moveTo>
                  <a:pt x="86" y="0"/>
                </a:moveTo>
                <a:lnTo>
                  <a:pt x="50" y="6"/>
                </a:lnTo>
                <a:lnTo>
                  <a:pt x="28" y="22"/>
                </a:lnTo>
                <a:lnTo>
                  <a:pt x="0" y="66"/>
                </a:lnTo>
                <a:lnTo>
                  <a:pt x="0" y="87"/>
                </a:lnTo>
                <a:lnTo>
                  <a:pt x="36" y="79"/>
                </a:lnTo>
                <a:lnTo>
                  <a:pt x="28" y="102"/>
                </a:lnTo>
                <a:lnTo>
                  <a:pt x="13" y="108"/>
                </a:lnTo>
                <a:lnTo>
                  <a:pt x="36" y="131"/>
                </a:lnTo>
                <a:lnTo>
                  <a:pt x="65" y="144"/>
                </a:lnTo>
                <a:lnTo>
                  <a:pt x="94" y="144"/>
                </a:lnTo>
                <a:lnTo>
                  <a:pt x="115" y="137"/>
                </a:lnTo>
                <a:lnTo>
                  <a:pt x="151" y="116"/>
                </a:lnTo>
                <a:lnTo>
                  <a:pt x="151" y="66"/>
                </a:lnTo>
                <a:lnTo>
                  <a:pt x="138" y="35"/>
                </a:lnTo>
                <a:lnTo>
                  <a:pt x="115" y="22"/>
                </a:lnTo>
                <a:lnTo>
                  <a:pt x="94" y="0"/>
                </a:lnTo>
                <a:lnTo>
                  <a:pt x="86" y="0"/>
                </a:lnTo>
                <a:lnTo>
                  <a:pt x="86" y="66"/>
                </a:lnTo>
                <a:lnTo>
                  <a:pt x="78" y="71"/>
                </a:lnTo>
                <a:lnTo>
                  <a:pt x="50" y="66"/>
                </a:lnTo>
                <a:lnTo>
                  <a:pt x="36" y="58"/>
                </a:lnTo>
                <a:lnTo>
                  <a:pt x="42" y="29"/>
                </a:lnTo>
                <a:lnTo>
                  <a:pt x="73" y="22"/>
                </a:lnTo>
                <a:lnTo>
                  <a:pt x="86" y="29"/>
                </a:lnTo>
                <a:lnTo>
                  <a:pt x="86" y="50"/>
                </a:lnTo>
                <a:lnTo>
                  <a:pt x="86" y="66"/>
                </a:lnTo>
                <a:lnTo>
                  <a:pt x="86" y="0"/>
                </a:lnTo>
                <a:lnTo>
                  <a:pt x="94" y="123"/>
                </a:lnTo>
                <a:lnTo>
                  <a:pt x="123" y="123"/>
                </a:lnTo>
                <a:lnTo>
                  <a:pt x="107" y="131"/>
                </a:lnTo>
                <a:lnTo>
                  <a:pt x="94" y="123"/>
                </a:lnTo>
                <a:lnTo>
                  <a:pt x="86" y="0"/>
                </a:lnTo>
                <a:close/>
              </a:path>
            </a:pathLst>
          </a:custGeom>
          <a:gradFill rotWithShape="1">
            <a:gsLst>
              <a:gs pos="0">
                <a:schemeClr val="accent1">
                  <a:lumMod val="20000"/>
                  <a:lumOff val="80000"/>
                </a:schemeClr>
              </a:gs>
              <a:gs pos="100000">
                <a:schemeClr val="accent1"/>
              </a:gs>
            </a:gsLst>
            <a:lin ang="5400000" scaled="1"/>
          </a:gradFill>
          <a:ln w="9525" cap="flat" cmpd="sng" algn="ctr">
            <a:noFill/>
            <a:prstDash val="solid"/>
            <a:miter lim="800000"/>
            <a:headEnd type="none" w="med" len="med"/>
            <a:tailEnd type="none" w="med" len="med"/>
          </a:ln>
          <a:effectLst/>
        </p:spPr>
        <p:txBody>
          <a:bodyPr/>
          <a:lstStyle/>
          <a:p>
            <a:pPr>
              <a:defRPr/>
            </a:pPr>
            <a:endParaRPr kumimoji="0" lang="ja-JP" altLang="en-US">
              <a:solidFill>
                <a:srgbClr val="FF0000">
                  <a:alpha val="100000"/>
                </a:srgbClr>
              </a:solidFill>
              <a:latin typeface="+mn-lt"/>
              <a:ea typeface="+mn-ea"/>
              <a:cs typeface="+mn-cs"/>
            </a:endParaRPr>
          </a:p>
        </p:txBody>
      </p:sp>
      <p:sp>
        <p:nvSpPr>
          <p:cNvPr id="19" name="フリーフォーム 18"/>
          <p:cNvSpPr>
            <a:spLocks/>
          </p:cNvSpPr>
          <p:nvPr/>
        </p:nvSpPr>
        <p:spPr bwMode="auto">
          <a:xfrm rot="5400000">
            <a:off x="7322344" y="5055394"/>
            <a:ext cx="1895475" cy="1677987"/>
          </a:xfrm>
          <a:custGeom>
            <a:avLst/>
            <a:gdLst>
              <a:gd name="T0" fmla="*/ 0 w 309"/>
              <a:gd name="T1" fmla="*/ 0 h 263"/>
              <a:gd name="T2" fmla="*/ 39 w 309"/>
              <a:gd name="T3" fmla="*/ 19 h 263"/>
              <a:gd name="T4" fmla="*/ 79 w 309"/>
              <a:gd name="T5" fmla="*/ 42 h 263"/>
              <a:gd name="T6" fmla="*/ 131 w 309"/>
              <a:gd name="T7" fmla="*/ 73 h 263"/>
              <a:gd name="T8" fmla="*/ 156 w 309"/>
              <a:gd name="T9" fmla="*/ 90 h 263"/>
              <a:gd name="T10" fmla="*/ 183 w 309"/>
              <a:gd name="T11" fmla="*/ 111 h 263"/>
              <a:gd name="T12" fmla="*/ 209 w 309"/>
              <a:gd name="T13" fmla="*/ 132 h 263"/>
              <a:gd name="T14" fmla="*/ 232 w 309"/>
              <a:gd name="T15" fmla="*/ 155 h 263"/>
              <a:gd name="T16" fmla="*/ 257 w 309"/>
              <a:gd name="T17" fmla="*/ 180 h 263"/>
              <a:gd name="T18" fmla="*/ 277 w 309"/>
              <a:gd name="T19" fmla="*/ 205 h 263"/>
              <a:gd name="T20" fmla="*/ 296 w 309"/>
              <a:gd name="T21" fmla="*/ 234 h 263"/>
              <a:gd name="T22" fmla="*/ 309 w 309"/>
              <a:gd name="T23" fmla="*/ 263 h 263"/>
              <a:gd name="T24" fmla="*/ 0 1 256"/>
              <a:gd name="T25" fmla="*/ 0 1 256"/>
              <a:gd name="T26" fmla="*/ 0 1 256"/>
              <a:gd name="T27" fmla="*/ 0 1 256"/>
              <a:gd name="T28" fmla="*/ 0 1 256"/>
              <a:gd name="T29" fmla="*/ 0 1 256"/>
              <a:gd name="T30" fmla="*/ 0 1 256"/>
              <a:gd name="T31" fmla="*/ 0 1 256"/>
              <a:gd name="T32" fmla="*/ 0 1 256"/>
              <a:gd name="T33" fmla="*/ 0 1 256"/>
              <a:gd name="T34" fmla="*/ 0 1 256"/>
              <a:gd name="T35" fmla="*/ 0 1 256"/>
              <a:gd name="T36" fmla="*/ 0 w 309"/>
              <a:gd name="T37" fmla="*/ 0 h 263"/>
              <a:gd name="T38" fmla="*/ 0 w 309"/>
              <a:gd name="T39" fmla="*/ 0 h 263"/>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309" h="263">
                <a:moveTo>
                  <a:pt x="0" y="0"/>
                </a:moveTo>
                <a:lnTo>
                  <a:pt x="39" y="19"/>
                </a:lnTo>
                <a:lnTo>
                  <a:pt x="79" y="42"/>
                </a:lnTo>
                <a:lnTo>
                  <a:pt x="131" y="73"/>
                </a:lnTo>
                <a:lnTo>
                  <a:pt x="156" y="90"/>
                </a:lnTo>
                <a:lnTo>
                  <a:pt x="183" y="111"/>
                </a:lnTo>
                <a:lnTo>
                  <a:pt x="209" y="132"/>
                </a:lnTo>
                <a:lnTo>
                  <a:pt x="232" y="155"/>
                </a:lnTo>
                <a:lnTo>
                  <a:pt x="257" y="180"/>
                </a:lnTo>
                <a:lnTo>
                  <a:pt x="277" y="205"/>
                </a:lnTo>
                <a:lnTo>
                  <a:pt x="296" y="234"/>
                </a:lnTo>
                <a:lnTo>
                  <a:pt x="309" y="263"/>
                </a:lnTo>
              </a:path>
            </a:pathLst>
          </a:custGeom>
          <a:noFill/>
          <a:ln w="12700" cap="flat" cmpd="sng" algn="ctr">
            <a:solidFill>
              <a:schemeClr val="bg1"/>
            </a:solidFill>
            <a:prstDash val="solid"/>
            <a:round/>
            <a:headEnd type="none" w="med" len="med"/>
            <a:tailEnd type="none" w="med" len="med"/>
          </a:ln>
          <a:effectLst/>
        </p:spPr>
        <p:txBody>
          <a:bodyPr/>
          <a:lstStyle/>
          <a:p>
            <a:pPr>
              <a:defRPr/>
            </a:pPr>
            <a:endParaRPr kumimoji="0" lang="ja-JP" altLang="en-US">
              <a:latin typeface="+mn-lt"/>
              <a:ea typeface="+mn-ea"/>
              <a:cs typeface="+mn-cs"/>
            </a:endParaRPr>
          </a:p>
        </p:txBody>
      </p:sp>
      <p:grpSp>
        <p:nvGrpSpPr>
          <p:cNvPr id="20" name="グループ化 19"/>
          <p:cNvGrpSpPr/>
          <p:nvPr/>
        </p:nvGrpSpPr>
        <p:grpSpPr>
          <a:xfrm>
            <a:off x="7286645" y="3871493"/>
            <a:ext cx="1541824" cy="1424221"/>
            <a:chOff x="7286645" y="3871493"/>
            <a:chExt cx="1541824" cy="1424221"/>
          </a:xfrm>
          <a:gradFill>
            <a:gsLst>
              <a:gs pos="1000">
                <a:schemeClr val="accent1">
                  <a:alpha val="20000"/>
                </a:schemeClr>
              </a:gs>
              <a:gs pos="100000">
                <a:schemeClr val="accent1"/>
              </a:gs>
            </a:gsLst>
            <a:lin ang="5400000" scaled="1"/>
          </a:gradFill>
        </p:grpSpPr>
        <p:sp>
          <p:nvSpPr>
            <p:cNvPr id="21" name="フリーフォーム 20"/>
            <p:cNvSpPr>
              <a:spLocks/>
            </p:cNvSpPr>
            <p:nvPr/>
          </p:nvSpPr>
          <p:spPr bwMode="auto">
            <a:xfrm>
              <a:off x="7286645" y="3890348"/>
              <a:ext cx="908413" cy="891012"/>
            </a:xfrm>
            <a:custGeom>
              <a:avLst/>
              <a:gdLst>
                <a:gd name="T0" fmla="*/ 530225 w 507"/>
                <a:gd name="T1" fmla="*/ 0 h 501"/>
                <a:gd name="T2" fmla="*/ 692150 w 507"/>
                <a:gd name="T3" fmla="*/ 0 h 501"/>
                <a:gd name="T4" fmla="*/ 758825 w 507"/>
                <a:gd name="T5" fmla="*/ 0 h 501"/>
                <a:gd name="T6" fmla="*/ 804863 w 507"/>
                <a:gd name="T7" fmla="*/ 20638 h 501"/>
                <a:gd name="T8" fmla="*/ 804863 w 507"/>
                <a:gd name="T9" fmla="*/ 33338 h 501"/>
                <a:gd name="T10" fmla="*/ 738188 w 507"/>
                <a:gd name="T11" fmla="*/ 11113 h 501"/>
                <a:gd name="T12" fmla="*/ 701675 w 507"/>
                <a:gd name="T13" fmla="*/ 0 h 501"/>
                <a:gd name="T14" fmla="*/ 655638 w 507"/>
                <a:gd name="T15" fmla="*/ 0 h 501"/>
                <a:gd name="T16" fmla="*/ 552450 w 507"/>
                <a:gd name="T17" fmla="*/ 33338 h 501"/>
                <a:gd name="T18" fmla="*/ 460375 w 507"/>
                <a:gd name="T19" fmla="*/ 79375 h 501"/>
                <a:gd name="T20" fmla="*/ 414338 w 507"/>
                <a:gd name="T21" fmla="*/ 115888 h 501"/>
                <a:gd name="T22" fmla="*/ 493713 w 507"/>
                <a:gd name="T23" fmla="*/ 79375 h 501"/>
                <a:gd name="T24" fmla="*/ 542925 w 507"/>
                <a:gd name="T25" fmla="*/ 66675 h 501"/>
                <a:gd name="T26" fmla="*/ 563563 w 507"/>
                <a:gd name="T27" fmla="*/ 66675 h 501"/>
                <a:gd name="T28" fmla="*/ 460375 w 507"/>
                <a:gd name="T29" fmla="*/ 115888 h 501"/>
                <a:gd name="T30" fmla="*/ 403225 w 507"/>
                <a:gd name="T31" fmla="*/ 160338 h 501"/>
                <a:gd name="T32" fmla="*/ 334963 w 507"/>
                <a:gd name="T33" fmla="*/ 206375 h 501"/>
                <a:gd name="T34" fmla="*/ 277813 w 507"/>
                <a:gd name="T35" fmla="*/ 252413 h 501"/>
                <a:gd name="T36" fmla="*/ 219075 w 507"/>
                <a:gd name="T37" fmla="*/ 309563 h 501"/>
                <a:gd name="T38" fmla="*/ 182563 w 507"/>
                <a:gd name="T39" fmla="*/ 355600 h 501"/>
                <a:gd name="T40" fmla="*/ 161925 w 507"/>
                <a:gd name="T41" fmla="*/ 425450 h 501"/>
                <a:gd name="T42" fmla="*/ 138113 w 507"/>
                <a:gd name="T43" fmla="*/ 550863 h 501"/>
                <a:gd name="T44" fmla="*/ 128588 w 507"/>
                <a:gd name="T45" fmla="*/ 769938 h 501"/>
                <a:gd name="T46" fmla="*/ 115888 w 507"/>
                <a:gd name="T47" fmla="*/ 633413 h 501"/>
                <a:gd name="T48" fmla="*/ 103188 w 507"/>
                <a:gd name="T49" fmla="*/ 530225 h 501"/>
                <a:gd name="T50" fmla="*/ 92075 w 507"/>
                <a:gd name="T51" fmla="*/ 493713 h 501"/>
                <a:gd name="T52" fmla="*/ 69850 w 507"/>
                <a:gd name="T53" fmla="*/ 541338 h 501"/>
                <a:gd name="T54" fmla="*/ 58738 w 507"/>
                <a:gd name="T55" fmla="*/ 608013 h 501"/>
                <a:gd name="T56" fmla="*/ 46038 w 507"/>
                <a:gd name="T57" fmla="*/ 795338 h 501"/>
                <a:gd name="T58" fmla="*/ 33338 w 507"/>
                <a:gd name="T59" fmla="*/ 679450 h 501"/>
                <a:gd name="T60" fmla="*/ 25400 w 507"/>
                <a:gd name="T61" fmla="*/ 620713 h 501"/>
                <a:gd name="T62" fmla="*/ 12700 w 507"/>
                <a:gd name="T63" fmla="*/ 633413 h 501"/>
                <a:gd name="T64" fmla="*/ 0 w 507"/>
                <a:gd name="T65" fmla="*/ 646113 h 501"/>
                <a:gd name="T66" fmla="*/ 0 w 507"/>
                <a:gd name="T67" fmla="*/ 574675 h 501"/>
                <a:gd name="T68" fmla="*/ 12700 w 507"/>
                <a:gd name="T69" fmla="*/ 517525 h 501"/>
                <a:gd name="T70" fmla="*/ 25400 w 507"/>
                <a:gd name="T71" fmla="*/ 458788 h 501"/>
                <a:gd name="T72" fmla="*/ 82550 w 507"/>
                <a:gd name="T73" fmla="*/ 331788 h 501"/>
                <a:gd name="T74" fmla="*/ 149225 w 507"/>
                <a:gd name="T75" fmla="*/ 219075 h 501"/>
                <a:gd name="T76" fmla="*/ 231775 w 507"/>
                <a:gd name="T77" fmla="*/ 123825 h 501"/>
                <a:gd name="T78" fmla="*/ 311150 w 507"/>
                <a:gd name="T79" fmla="*/ 57150 h 501"/>
                <a:gd name="T80" fmla="*/ 403225 w 507"/>
                <a:gd name="T81" fmla="*/ 20638 h 501"/>
                <a:gd name="T82" fmla="*/ 519113 w 507"/>
                <a:gd name="T83" fmla="*/ 0 h 501"/>
                <a:gd name="T84" fmla="*/ 530225 w 507"/>
                <a:gd name="T85" fmla="*/ 0 h 501"/>
                <a:gd name="T86" fmla="*/ 0 1 256"/>
                <a:gd name="T87" fmla="*/ 0 1 256"/>
                <a:gd name="T88" fmla="*/ 0 1 256"/>
                <a:gd name="T89" fmla="*/ 0 1 256"/>
                <a:gd name="T90" fmla="*/ 0 1 256"/>
                <a:gd name="T91" fmla="*/ 0 1 256"/>
                <a:gd name="T92" fmla="*/ 0 1 256"/>
                <a:gd name="T93" fmla="*/ 0 1 256"/>
                <a:gd name="T94" fmla="*/ 0 1 256"/>
                <a:gd name="T95" fmla="*/ 0 1 256"/>
                <a:gd name="T96" fmla="*/ 0 1 256"/>
                <a:gd name="T97" fmla="*/ 0 1 256"/>
                <a:gd name="T98" fmla="*/ 0 1 256"/>
                <a:gd name="T99" fmla="*/ 0 1 256"/>
                <a:gd name="T100" fmla="*/ 0 1 256"/>
                <a:gd name="T101" fmla="*/ 0 1 256"/>
                <a:gd name="T102" fmla="*/ 0 1 256"/>
                <a:gd name="T103" fmla="*/ 0 1 256"/>
                <a:gd name="T104" fmla="*/ 0 1 256"/>
                <a:gd name="T105" fmla="*/ 0 1 256"/>
                <a:gd name="T106" fmla="*/ 0 1 256"/>
                <a:gd name="T107" fmla="*/ 0 1 256"/>
                <a:gd name="T108" fmla="*/ 0 1 256"/>
                <a:gd name="T109" fmla="*/ 0 1 256"/>
                <a:gd name="T110" fmla="*/ 0 1 256"/>
                <a:gd name="T111" fmla="*/ 0 1 256"/>
                <a:gd name="T112" fmla="*/ 0 1 256"/>
                <a:gd name="T113" fmla="*/ 0 1 256"/>
                <a:gd name="T114" fmla="*/ 0 1 256"/>
                <a:gd name="T115" fmla="*/ 0 1 256"/>
                <a:gd name="T116" fmla="*/ 0 1 256"/>
                <a:gd name="T117" fmla="*/ 0 1 256"/>
                <a:gd name="T118" fmla="*/ 0 1 256"/>
                <a:gd name="T119" fmla="*/ 0 1 256"/>
                <a:gd name="T120" fmla="*/ 0 1 256"/>
                <a:gd name="T121" fmla="*/ 0 1 256"/>
                <a:gd name="T122" fmla="*/ 0 1 256"/>
                <a:gd name="T123" fmla="*/ 0 1 256"/>
                <a:gd name="T124" fmla="*/ 0 1 256"/>
                <a:gd name="T125" fmla="*/ 0 1 256"/>
                <a:gd name="T126" fmla="*/ 0 1 256"/>
                <a:gd name="T127" fmla="*/ 0 1 256"/>
                <a:gd name="T128" fmla="*/ 0 1 256"/>
                <a:gd name="T129" fmla="*/ 0 w 507"/>
                <a:gd name="T130" fmla="*/ 0 h 501"/>
                <a:gd name="T131" fmla="*/ 0 w 507"/>
                <a:gd name="T132" fmla="*/ 0 h 50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507" h="501">
                  <a:moveTo>
                    <a:pt x="334" y="0"/>
                  </a:moveTo>
                  <a:lnTo>
                    <a:pt x="436" y="0"/>
                  </a:lnTo>
                  <a:lnTo>
                    <a:pt x="478" y="0"/>
                  </a:lnTo>
                  <a:lnTo>
                    <a:pt x="507" y="13"/>
                  </a:lnTo>
                  <a:lnTo>
                    <a:pt x="507" y="21"/>
                  </a:lnTo>
                  <a:lnTo>
                    <a:pt x="465" y="7"/>
                  </a:lnTo>
                  <a:lnTo>
                    <a:pt x="442" y="0"/>
                  </a:lnTo>
                  <a:lnTo>
                    <a:pt x="413" y="0"/>
                  </a:lnTo>
                  <a:lnTo>
                    <a:pt x="348" y="21"/>
                  </a:lnTo>
                  <a:lnTo>
                    <a:pt x="290" y="50"/>
                  </a:lnTo>
                  <a:lnTo>
                    <a:pt x="261" y="73"/>
                  </a:lnTo>
                  <a:lnTo>
                    <a:pt x="311" y="50"/>
                  </a:lnTo>
                  <a:lnTo>
                    <a:pt x="342" y="42"/>
                  </a:lnTo>
                  <a:lnTo>
                    <a:pt x="355" y="42"/>
                  </a:lnTo>
                  <a:lnTo>
                    <a:pt x="290" y="73"/>
                  </a:lnTo>
                  <a:lnTo>
                    <a:pt x="254" y="101"/>
                  </a:lnTo>
                  <a:lnTo>
                    <a:pt x="211" y="130"/>
                  </a:lnTo>
                  <a:lnTo>
                    <a:pt x="175" y="159"/>
                  </a:lnTo>
                  <a:lnTo>
                    <a:pt x="138" y="195"/>
                  </a:lnTo>
                  <a:lnTo>
                    <a:pt x="115" y="224"/>
                  </a:lnTo>
                  <a:lnTo>
                    <a:pt x="102" y="268"/>
                  </a:lnTo>
                  <a:lnTo>
                    <a:pt x="87" y="347"/>
                  </a:lnTo>
                  <a:lnTo>
                    <a:pt x="81" y="485"/>
                  </a:lnTo>
                  <a:lnTo>
                    <a:pt x="73" y="399"/>
                  </a:lnTo>
                  <a:lnTo>
                    <a:pt x="65" y="334"/>
                  </a:lnTo>
                  <a:lnTo>
                    <a:pt x="58" y="311"/>
                  </a:lnTo>
                  <a:lnTo>
                    <a:pt x="44" y="341"/>
                  </a:lnTo>
                  <a:lnTo>
                    <a:pt x="37" y="383"/>
                  </a:lnTo>
                  <a:lnTo>
                    <a:pt x="29" y="501"/>
                  </a:lnTo>
                  <a:lnTo>
                    <a:pt x="21" y="428"/>
                  </a:lnTo>
                  <a:lnTo>
                    <a:pt x="16" y="391"/>
                  </a:lnTo>
                  <a:lnTo>
                    <a:pt x="8" y="399"/>
                  </a:lnTo>
                  <a:lnTo>
                    <a:pt x="0" y="407"/>
                  </a:lnTo>
                  <a:lnTo>
                    <a:pt x="0" y="362"/>
                  </a:lnTo>
                  <a:lnTo>
                    <a:pt x="8" y="326"/>
                  </a:lnTo>
                  <a:lnTo>
                    <a:pt x="16" y="289"/>
                  </a:lnTo>
                  <a:lnTo>
                    <a:pt x="52" y="209"/>
                  </a:lnTo>
                  <a:lnTo>
                    <a:pt x="94" y="138"/>
                  </a:lnTo>
                  <a:lnTo>
                    <a:pt x="146" y="78"/>
                  </a:lnTo>
                  <a:lnTo>
                    <a:pt x="196" y="36"/>
                  </a:lnTo>
                  <a:lnTo>
                    <a:pt x="254" y="13"/>
                  </a:lnTo>
                  <a:lnTo>
                    <a:pt x="327" y="0"/>
                  </a:lnTo>
                  <a:lnTo>
                    <a:pt x="334" y="0"/>
                  </a:lnTo>
                  <a:close/>
                </a:path>
              </a:pathLst>
            </a:custGeom>
            <a:gradFill>
              <a:gsLst>
                <a:gs pos="1000">
                  <a:schemeClr val="accent1">
                    <a:alpha val="20000"/>
                  </a:schemeClr>
                </a:gs>
                <a:gs pos="100000">
                  <a:schemeClr val="accent1"/>
                </a:gs>
              </a:gsLst>
              <a:lin ang="5400000" scaled="1"/>
            </a:gradFill>
            <a:ln w="9525" cap="flat" cmpd="sng" algn="ctr">
              <a:noFill/>
              <a:prstDash val="solid"/>
              <a:miter lim="800000"/>
              <a:headEnd type="none" w="med" len="med"/>
              <a:tailEnd type="none" w="med" len="med"/>
            </a:ln>
            <a:effectLst/>
          </p:spPr>
          <p:txBody>
            <a:bodyPr/>
            <a:lstStyle/>
            <a:p>
              <a:pPr>
                <a:defRPr/>
              </a:pPr>
              <a:endParaRPr kumimoji="0" lang="ja-JP" altLang="en-US">
                <a:solidFill>
                  <a:srgbClr val="FF0000">
                    <a:alpha val="100000"/>
                  </a:srgbClr>
                </a:solidFill>
                <a:latin typeface="+mn-lt"/>
                <a:ea typeface="+mn-ea"/>
                <a:cs typeface="+mn-cs"/>
              </a:endParaRPr>
            </a:p>
          </p:txBody>
        </p:sp>
        <p:sp>
          <p:nvSpPr>
            <p:cNvPr id="22" name="フリーフォーム 21"/>
            <p:cNvSpPr>
              <a:spLocks/>
            </p:cNvSpPr>
            <p:nvPr/>
          </p:nvSpPr>
          <p:spPr bwMode="auto">
            <a:xfrm>
              <a:off x="7421610" y="3871493"/>
              <a:ext cx="1406859" cy="1424221"/>
            </a:xfrm>
            <a:custGeom>
              <a:avLst/>
              <a:gdLst>
                <a:gd name="T0" fmla="*/ 1276350 w 804"/>
                <a:gd name="T1" fmla="*/ 795338 h 820"/>
                <a:gd name="T2" fmla="*/ 1209675 w 804"/>
                <a:gd name="T3" fmla="*/ 449263 h 820"/>
                <a:gd name="T4" fmla="*/ 1003300 w 804"/>
                <a:gd name="T5" fmla="*/ 149225 h 820"/>
                <a:gd name="T6" fmla="*/ 828675 w 804"/>
                <a:gd name="T7" fmla="*/ 46038 h 820"/>
                <a:gd name="T8" fmla="*/ 1003300 w 804"/>
                <a:gd name="T9" fmla="*/ 241300 h 820"/>
                <a:gd name="T10" fmla="*/ 758825 w 804"/>
                <a:gd name="T11" fmla="*/ 92075 h 820"/>
                <a:gd name="T12" fmla="*/ 506413 w 804"/>
                <a:gd name="T13" fmla="*/ 46038 h 820"/>
                <a:gd name="T14" fmla="*/ 401638 w 804"/>
                <a:gd name="T15" fmla="*/ 79375 h 820"/>
                <a:gd name="T16" fmla="*/ 149225 w 804"/>
                <a:gd name="T17" fmla="*/ 220663 h 820"/>
                <a:gd name="T18" fmla="*/ 33338 w 804"/>
                <a:gd name="T19" fmla="*/ 427038 h 820"/>
                <a:gd name="T20" fmla="*/ 33338 w 804"/>
                <a:gd name="T21" fmla="*/ 817563 h 820"/>
                <a:gd name="T22" fmla="*/ 241300 w 804"/>
                <a:gd name="T23" fmla="*/ 1119188 h 820"/>
                <a:gd name="T24" fmla="*/ 206375 w 804"/>
                <a:gd name="T25" fmla="*/ 1165225 h 820"/>
                <a:gd name="T26" fmla="*/ 473075 w 804"/>
                <a:gd name="T27" fmla="*/ 1243013 h 820"/>
                <a:gd name="T28" fmla="*/ 642938 w 804"/>
                <a:gd name="T29" fmla="*/ 1255713 h 820"/>
                <a:gd name="T30" fmla="*/ 252413 w 804"/>
                <a:gd name="T31" fmla="*/ 1268413 h 820"/>
                <a:gd name="T32" fmla="*/ 539750 w 804"/>
                <a:gd name="T33" fmla="*/ 1301750 h 820"/>
                <a:gd name="T34" fmla="*/ 841375 w 804"/>
                <a:gd name="T35" fmla="*/ 1255713 h 820"/>
                <a:gd name="T36" fmla="*/ 1047750 w 804"/>
                <a:gd name="T37" fmla="*/ 1139825 h 820"/>
                <a:gd name="T38" fmla="*/ 1160463 w 804"/>
                <a:gd name="T39" fmla="*/ 977900 h 820"/>
                <a:gd name="T40" fmla="*/ 1160463 w 804"/>
                <a:gd name="T41" fmla="*/ 795338 h 820"/>
                <a:gd name="T42" fmla="*/ 1173163 w 804"/>
                <a:gd name="T43" fmla="*/ 725488 h 820"/>
                <a:gd name="T44" fmla="*/ 1219200 w 804"/>
                <a:gd name="T45" fmla="*/ 784225 h 820"/>
                <a:gd name="T46" fmla="*/ 1160463 w 804"/>
                <a:gd name="T47" fmla="*/ 635000 h 820"/>
                <a:gd name="T48" fmla="*/ 1209675 w 804"/>
                <a:gd name="T49" fmla="*/ 646113 h 820"/>
                <a:gd name="T50" fmla="*/ 1255713 w 804"/>
                <a:gd name="T51" fmla="*/ 795338 h 820"/>
                <a:gd name="T52" fmla="*/ 1231900 w 804"/>
                <a:gd name="T53" fmla="*/ 1003300 h 820"/>
                <a:gd name="T54" fmla="*/ 815975 w 804"/>
                <a:gd name="T55" fmla="*/ 887413 h 820"/>
                <a:gd name="T56" fmla="*/ 633413 w 804"/>
                <a:gd name="T57" fmla="*/ 1016000 h 820"/>
                <a:gd name="T58" fmla="*/ 344488 w 804"/>
                <a:gd name="T59" fmla="*/ 920750 h 820"/>
                <a:gd name="T60" fmla="*/ 219075 w 804"/>
                <a:gd name="T61" fmla="*/ 738188 h 820"/>
                <a:gd name="T62" fmla="*/ 206375 w 804"/>
                <a:gd name="T63" fmla="*/ 530225 h 820"/>
                <a:gd name="T64" fmla="*/ 265113 w 804"/>
                <a:gd name="T65" fmla="*/ 381000 h 820"/>
                <a:gd name="T66" fmla="*/ 473075 w 804"/>
                <a:gd name="T67" fmla="*/ 254000 h 820"/>
                <a:gd name="T68" fmla="*/ 311150 w 804"/>
                <a:gd name="T69" fmla="*/ 311150 h 820"/>
                <a:gd name="T70" fmla="*/ 182563 w 804"/>
                <a:gd name="T71" fmla="*/ 439738 h 820"/>
                <a:gd name="T72" fmla="*/ 252413 w 804"/>
                <a:gd name="T73" fmla="*/ 300038 h 820"/>
                <a:gd name="T74" fmla="*/ 434975 w 804"/>
                <a:gd name="T75" fmla="*/ 195263 h 820"/>
                <a:gd name="T76" fmla="*/ 587375 w 804"/>
                <a:gd name="T77" fmla="*/ 149225 h 820"/>
                <a:gd name="T78" fmla="*/ 493713 w 804"/>
                <a:gd name="T79" fmla="*/ 115888 h 820"/>
                <a:gd name="T80" fmla="*/ 655638 w 804"/>
                <a:gd name="T81" fmla="*/ 104775 h 820"/>
                <a:gd name="T82" fmla="*/ 758825 w 804"/>
                <a:gd name="T83" fmla="*/ 231775 h 820"/>
                <a:gd name="T84" fmla="*/ 804863 w 804"/>
                <a:gd name="T85" fmla="*/ 287338 h 820"/>
                <a:gd name="T86" fmla="*/ 758825 w 804"/>
                <a:gd name="T87" fmla="*/ 381000 h 820"/>
                <a:gd name="T88" fmla="*/ 815975 w 804"/>
                <a:gd name="T89" fmla="*/ 403225 h 820"/>
                <a:gd name="T90" fmla="*/ 862013 w 804"/>
                <a:gd name="T91" fmla="*/ 427038 h 820"/>
                <a:gd name="T92" fmla="*/ 898525 w 804"/>
                <a:gd name="T93" fmla="*/ 601663 h 820"/>
                <a:gd name="T94" fmla="*/ 0 1 256"/>
                <a:gd name="T95" fmla="*/ 0 1 256"/>
                <a:gd name="T96" fmla="*/ 0 1 256"/>
                <a:gd name="T97" fmla="*/ 0 1 256"/>
                <a:gd name="T98" fmla="*/ 0 1 256"/>
                <a:gd name="T99" fmla="*/ 0 1 256"/>
                <a:gd name="T100" fmla="*/ 0 1 256"/>
                <a:gd name="T101" fmla="*/ 0 1 256"/>
                <a:gd name="T102" fmla="*/ 0 1 256"/>
                <a:gd name="T103" fmla="*/ 0 1 256"/>
                <a:gd name="T104" fmla="*/ 0 1 256"/>
                <a:gd name="T105" fmla="*/ 0 1 256"/>
                <a:gd name="T106" fmla="*/ 0 1 256"/>
                <a:gd name="T107" fmla="*/ 0 1 256"/>
                <a:gd name="T108" fmla="*/ 0 1 256"/>
                <a:gd name="T109" fmla="*/ 0 1 256"/>
                <a:gd name="T110" fmla="*/ 0 1 256"/>
                <a:gd name="T111" fmla="*/ 0 1 256"/>
                <a:gd name="T112" fmla="*/ 0 1 256"/>
                <a:gd name="T113" fmla="*/ 0 1 256"/>
                <a:gd name="T114" fmla="*/ 0 1 256"/>
                <a:gd name="T115" fmla="*/ 0 1 256"/>
                <a:gd name="T116" fmla="*/ 0 1 256"/>
                <a:gd name="T117" fmla="*/ 0 1 256"/>
                <a:gd name="T118" fmla="*/ 0 1 256"/>
                <a:gd name="T119" fmla="*/ 0 1 256"/>
                <a:gd name="T120" fmla="*/ 0 1 256"/>
                <a:gd name="T121" fmla="*/ 0 1 256"/>
                <a:gd name="T122" fmla="*/ 0 1 256"/>
                <a:gd name="T123" fmla="*/ 0 1 256"/>
                <a:gd name="T124" fmla="*/ 0 1 256"/>
                <a:gd name="T125" fmla="*/ 0 1 256"/>
                <a:gd name="T126" fmla="*/ 0 1 256"/>
                <a:gd name="T127" fmla="*/ 0 1 256"/>
                <a:gd name="T128" fmla="*/ 0 1 256"/>
                <a:gd name="T129" fmla="*/ 0 1 256"/>
                <a:gd name="T130" fmla="*/ 0 1 256"/>
                <a:gd name="T131" fmla="*/ 0 1 256"/>
                <a:gd name="T132" fmla="*/ 0 1 256"/>
                <a:gd name="T133" fmla="*/ 0 1 256"/>
                <a:gd name="T134" fmla="*/ 0 1 256"/>
                <a:gd name="T135" fmla="*/ 0 1 256"/>
                <a:gd name="T136" fmla="*/ 0 1 256"/>
                <a:gd name="T137" fmla="*/ 0 1 256"/>
                <a:gd name="T138" fmla="*/ 0 1 256"/>
                <a:gd name="T139" fmla="*/ 0 1 256"/>
                <a:gd name="T140" fmla="*/ 0 1 256"/>
                <a:gd name="T141" fmla="*/ 0 w 804"/>
                <a:gd name="T142" fmla="*/ 0 h 820"/>
                <a:gd name="T143" fmla="*/ 0 w 804"/>
                <a:gd name="T144" fmla="*/ 0 h 820"/>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804" h="820">
                  <a:moveTo>
                    <a:pt x="776" y="632"/>
                  </a:moveTo>
                  <a:lnTo>
                    <a:pt x="797" y="559"/>
                  </a:lnTo>
                  <a:lnTo>
                    <a:pt x="804" y="501"/>
                  </a:lnTo>
                  <a:lnTo>
                    <a:pt x="804" y="444"/>
                  </a:lnTo>
                  <a:lnTo>
                    <a:pt x="791" y="379"/>
                  </a:lnTo>
                  <a:lnTo>
                    <a:pt x="762" y="283"/>
                  </a:lnTo>
                  <a:lnTo>
                    <a:pt x="710" y="204"/>
                  </a:lnTo>
                  <a:lnTo>
                    <a:pt x="660" y="123"/>
                  </a:lnTo>
                  <a:lnTo>
                    <a:pt x="632" y="94"/>
                  </a:lnTo>
                  <a:lnTo>
                    <a:pt x="595" y="66"/>
                  </a:lnTo>
                  <a:lnTo>
                    <a:pt x="559" y="50"/>
                  </a:lnTo>
                  <a:lnTo>
                    <a:pt x="522" y="29"/>
                  </a:lnTo>
                  <a:lnTo>
                    <a:pt x="442" y="0"/>
                  </a:lnTo>
                  <a:lnTo>
                    <a:pt x="543" y="73"/>
                  </a:lnTo>
                  <a:lnTo>
                    <a:pt x="632" y="152"/>
                  </a:lnTo>
                  <a:lnTo>
                    <a:pt x="551" y="102"/>
                  </a:lnTo>
                  <a:lnTo>
                    <a:pt x="478" y="50"/>
                  </a:lnTo>
                  <a:lnTo>
                    <a:pt x="478" y="58"/>
                  </a:lnTo>
                  <a:lnTo>
                    <a:pt x="478" y="73"/>
                  </a:lnTo>
                  <a:lnTo>
                    <a:pt x="376" y="45"/>
                  </a:lnTo>
                  <a:lnTo>
                    <a:pt x="319" y="29"/>
                  </a:lnTo>
                  <a:lnTo>
                    <a:pt x="246" y="29"/>
                  </a:lnTo>
                  <a:lnTo>
                    <a:pt x="246" y="45"/>
                  </a:lnTo>
                  <a:lnTo>
                    <a:pt x="253" y="50"/>
                  </a:lnTo>
                  <a:lnTo>
                    <a:pt x="188" y="81"/>
                  </a:lnTo>
                  <a:lnTo>
                    <a:pt x="138" y="102"/>
                  </a:lnTo>
                  <a:lnTo>
                    <a:pt x="94" y="139"/>
                  </a:lnTo>
                  <a:lnTo>
                    <a:pt x="58" y="189"/>
                  </a:lnTo>
                  <a:lnTo>
                    <a:pt x="36" y="233"/>
                  </a:lnTo>
                  <a:lnTo>
                    <a:pt x="21" y="269"/>
                  </a:lnTo>
                  <a:lnTo>
                    <a:pt x="0" y="348"/>
                  </a:lnTo>
                  <a:lnTo>
                    <a:pt x="0" y="436"/>
                  </a:lnTo>
                  <a:lnTo>
                    <a:pt x="21" y="515"/>
                  </a:lnTo>
                  <a:lnTo>
                    <a:pt x="50" y="588"/>
                  </a:lnTo>
                  <a:lnTo>
                    <a:pt x="102" y="653"/>
                  </a:lnTo>
                  <a:lnTo>
                    <a:pt x="152" y="705"/>
                  </a:lnTo>
                  <a:lnTo>
                    <a:pt x="217" y="741"/>
                  </a:lnTo>
                  <a:lnTo>
                    <a:pt x="180" y="741"/>
                  </a:lnTo>
                  <a:lnTo>
                    <a:pt x="130" y="734"/>
                  </a:lnTo>
                  <a:lnTo>
                    <a:pt x="175" y="755"/>
                  </a:lnTo>
                  <a:lnTo>
                    <a:pt x="217" y="770"/>
                  </a:lnTo>
                  <a:lnTo>
                    <a:pt x="298" y="783"/>
                  </a:lnTo>
                  <a:lnTo>
                    <a:pt x="370" y="783"/>
                  </a:lnTo>
                  <a:lnTo>
                    <a:pt x="457" y="770"/>
                  </a:lnTo>
                  <a:lnTo>
                    <a:pt x="405" y="791"/>
                  </a:lnTo>
                  <a:lnTo>
                    <a:pt x="355" y="806"/>
                  </a:lnTo>
                  <a:lnTo>
                    <a:pt x="274" y="806"/>
                  </a:lnTo>
                  <a:lnTo>
                    <a:pt x="159" y="799"/>
                  </a:lnTo>
                  <a:lnTo>
                    <a:pt x="196" y="814"/>
                  </a:lnTo>
                  <a:lnTo>
                    <a:pt x="240" y="820"/>
                  </a:lnTo>
                  <a:lnTo>
                    <a:pt x="340" y="820"/>
                  </a:lnTo>
                  <a:lnTo>
                    <a:pt x="405" y="820"/>
                  </a:lnTo>
                  <a:lnTo>
                    <a:pt x="470" y="806"/>
                  </a:lnTo>
                  <a:lnTo>
                    <a:pt x="530" y="791"/>
                  </a:lnTo>
                  <a:lnTo>
                    <a:pt x="572" y="770"/>
                  </a:lnTo>
                  <a:lnTo>
                    <a:pt x="624" y="755"/>
                  </a:lnTo>
                  <a:lnTo>
                    <a:pt x="660" y="718"/>
                  </a:lnTo>
                  <a:lnTo>
                    <a:pt x="697" y="682"/>
                  </a:lnTo>
                  <a:lnTo>
                    <a:pt x="726" y="640"/>
                  </a:lnTo>
                  <a:lnTo>
                    <a:pt x="731" y="616"/>
                  </a:lnTo>
                  <a:lnTo>
                    <a:pt x="739" y="574"/>
                  </a:lnTo>
                  <a:lnTo>
                    <a:pt x="739" y="522"/>
                  </a:lnTo>
                  <a:lnTo>
                    <a:pt x="731" y="501"/>
                  </a:lnTo>
                  <a:lnTo>
                    <a:pt x="726" y="480"/>
                  </a:lnTo>
                  <a:lnTo>
                    <a:pt x="726" y="450"/>
                  </a:lnTo>
                  <a:lnTo>
                    <a:pt x="739" y="457"/>
                  </a:lnTo>
                  <a:lnTo>
                    <a:pt x="747" y="465"/>
                  </a:lnTo>
                  <a:lnTo>
                    <a:pt x="762" y="538"/>
                  </a:lnTo>
                  <a:lnTo>
                    <a:pt x="768" y="494"/>
                  </a:lnTo>
                  <a:lnTo>
                    <a:pt x="762" y="450"/>
                  </a:lnTo>
                  <a:lnTo>
                    <a:pt x="747" y="421"/>
                  </a:lnTo>
                  <a:lnTo>
                    <a:pt x="731" y="400"/>
                  </a:lnTo>
                  <a:lnTo>
                    <a:pt x="731" y="392"/>
                  </a:lnTo>
                  <a:lnTo>
                    <a:pt x="739" y="400"/>
                  </a:lnTo>
                  <a:lnTo>
                    <a:pt x="762" y="407"/>
                  </a:lnTo>
                  <a:lnTo>
                    <a:pt x="768" y="421"/>
                  </a:lnTo>
                  <a:lnTo>
                    <a:pt x="783" y="457"/>
                  </a:lnTo>
                  <a:lnTo>
                    <a:pt x="791" y="501"/>
                  </a:lnTo>
                  <a:lnTo>
                    <a:pt x="783" y="545"/>
                  </a:lnTo>
                  <a:lnTo>
                    <a:pt x="783" y="632"/>
                  </a:lnTo>
                  <a:lnTo>
                    <a:pt x="776" y="632"/>
                  </a:lnTo>
                  <a:lnTo>
                    <a:pt x="559" y="421"/>
                  </a:lnTo>
                  <a:lnTo>
                    <a:pt x="543" y="501"/>
                  </a:lnTo>
                  <a:lnTo>
                    <a:pt x="514" y="559"/>
                  </a:lnTo>
                  <a:lnTo>
                    <a:pt x="501" y="580"/>
                  </a:lnTo>
                  <a:lnTo>
                    <a:pt x="470" y="603"/>
                  </a:lnTo>
                  <a:lnTo>
                    <a:pt x="399" y="640"/>
                  </a:lnTo>
                  <a:lnTo>
                    <a:pt x="334" y="632"/>
                  </a:lnTo>
                  <a:lnTo>
                    <a:pt x="269" y="611"/>
                  </a:lnTo>
                  <a:lnTo>
                    <a:pt x="217" y="580"/>
                  </a:lnTo>
                  <a:lnTo>
                    <a:pt x="180" y="545"/>
                  </a:lnTo>
                  <a:lnTo>
                    <a:pt x="159" y="501"/>
                  </a:lnTo>
                  <a:lnTo>
                    <a:pt x="138" y="465"/>
                  </a:lnTo>
                  <a:lnTo>
                    <a:pt x="130" y="428"/>
                  </a:lnTo>
                  <a:lnTo>
                    <a:pt x="130" y="392"/>
                  </a:lnTo>
                  <a:lnTo>
                    <a:pt x="130" y="334"/>
                  </a:lnTo>
                  <a:lnTo>
                    <a:pt x="138" y="298"/>
                  </a:lnTo>
                  <a:lnTo>
                    <a:pt x="152" y="261"/>
                  </a:lnTo>
                  <a:lnTo>
                    <a:pt x="167" y="240"/>
                  </a:lnTo>
                  <a:lnTo>
                    <a:pt x="217" y="204"/>
                  </a:lnTo>
                  <a:lnTo>
                    <a:pt x="282" y="160"/>
                  </a:lnTo>
                  <a:lnTo>
                    <a:pt x="298" y="160"/>
                  </a:lnTo>
                  <a:lnTo>
                    <a:pt x="298" y="152"/>
                  </a:lnTo>
                  <a:lnTo>
                    <a:pt x="240" y="167"/>
                  </a:lnTo>
                  <a:lnTo>
                    <a:pt x="196" y="196"/>
                  </a:lnTo>
                  <a:lnTo>
                    <a:pt x="152" y="233"/>
                  </a:lnTo>
                  <a:lnTo>
                    <a:pt x="115" y="269"/>
                  </a:lnTo>
                  <a:lnTo>
                    <a:pt x="115" y="277"/>
                  </a:lnTo>
                  <a:lnTo>
                    <a:pt x="109" y="277"/>
                  </a:lnTo>
                  <a:lnTo>
                    <a:pt x="130" y="233"/>
                  </a:lnTo>
                  <a:lnTo>
                    <a:pt x="159" y="189"/>
                  </a:lnTo>
                  <a:lnTo>
                    <a:pt x="196" y="160"/>
                  </a:lnTo>
                  <a:lnTo>
                    <a:pt x="240" y="139"/>
                  </a:lnTo>
                  <a:lnTo>
                    <a:pt x="274" y="123"/>
                  </a:lnTo>
                  <a:lnTo>
                    <a:pt x="319" y="110"/>
                  </a:lnTo>
                  <a:lnTo>
                    <a:pt x="376" y="102"/>
                  </a:lnTo>
                  <a:lnTo>
                    <a:pt x="370" y="94"/>
                  </a:lnTo>
                  <a:lnTo>
                    <a:pt x="347" y="87"/>
                  </a:lnTo>
                  <a:lnTo>
                    <a:pt x="326" y="81"/>
                  </a:lnTo>
                  <a:lnTo>
                    <a:pt x="311" y="73"/>
                  </a:lnTo>
                  <a:lnTo>
                    <a:pt x="340" y="66"/>
                  </a:lnTo>
                  <a:lnTo>
                    <a:pt x="370" y="58"/>
                  </a:lnTo>
                  <a:lnTo>
                    <a:pt x="413" y="66"/>
                  </a:lnTo>
                  <a:lnTo>
                    <a:pt x="493" y="94"/>
                  </a:lnTo>
                  <a:lnTo>
                    <a:pt x="486" y="123"/>
                  </a:lnTo>
                  <a:lnTo>
                    <a:pt x="478" y="146"/>
                  </a:lnTo>
                  <a:lnTo>
                    <a:pt x="478" y="181"/>
                  </a:lnTo>
                  <a:lnTo>
                    <a:pt x="501" y="175"/>
                  </a:lnTo>
                  <a:lnTo>
                    <a:pt x="507" y="181"/>
                  </a:lnTo>
                  <a:lnTo>
                    <a:pt x="478" y="212"/>
                  </a:lnTo>
                  <a:lnTo>
                    <a:pt x="449" y="233"/>
                  </a:lnTo>
                  <a:lnTo>
                    <a:pt x="478" y="240"/>
                  </a:lnTo>
                  <a:lnTo>
                    <a:pt x="501" y="240"/>
                  </a:lnTo>
                  <a:lnTo>
                    <a:pt x="514" y="248"/>
                  </a:lnTo>
                  <a:lnTo>
                    <a:pt x="514" y="254"/>
                  </a:lnTo>
                  <a:lnTo>
                    <a:pt x="522" y="261"/>
                  </a:lnTo>
                  <a:lnTo>
                    <a:pt x="530" y="261"/>
                  </a:lnTo>
                  <a:lnTo>
                    <a:pt x="543" y="269"/>
                  </a:lnTo>
                  <a:lnTo>
                    <a:pt x="551" y="290"/>
                  </a:lnTo>
                  <a:lnTo>
                    <a:pt x="566" y="327"/>
                  </a:lnTo>
                  <a:lnTo>
                    <a:pt x="566" y="379"/>
                  </a:lnTo>
                  <a:lnTo>
                    <a:pt x="559" y="421"/>
                  </a:lnTo>
                  <a:lnTo>
                    <a:pt x="776" y="632"/>
                  </a:lnTo>
                  <a:close/>
                </a:path>
              </a:pathLst>
            </a:custGeom>
            <a:gradFill>
              <a:gsLst>
                <a:gs pos="1000">
                  <a:schemeClr val="accent1">
                    <a:alpha val="20000"/>
                  </a:schemeClr>
                </a:gs>
                <a:gs pos="100000">
                  <a:schemeClr val="accent1"/>
                </a:gs>
              </a:gsLst>
              <a:lin ang="5400000" scaled="1"/>
            </a:gradFill>
            <a:ln w="9525" cap="flat" cmpd="sng" algn="ctr">
              <a:noFill/>
              <a:prstDash val="solid"/>
              <a:miter lim="800000"/>
              <a:headEnd type="none" w="med" len="med"/>
              <a:tailEnd type="none" w="med" len="med"/>
            </a:ln>
            <a:effectLst/>
          </p:spPr>
          <p:txBody>
            <a:bodyPr/>
            <a:lstStyle/>
            <a:p>
              <a:pPr>
                <a:defRPr/>
              </a:pPr>
              <a:endParaRPr kumimoji="0" lang="ja-JP" altLang="en-US">
                <a:solidFill>
                  <a:srgbClr val="FF0000">
                    <a:alpha val="100000"/>
                  </a:srgbClr>
                </a:solidFill>
                <a:latin typeface="+mn-lt"/>
                <a:ea typeface="+mn-ea"/>
                <a:cs typeface="+mn-cs"/>
              </a:endParaRPr>
            </a:p>
          </p:txBody>
        </p:sp>
        <p:sp>
          <p:nvSpPr>
            <p:cNvPr id="23" name="フリーフォーム 22"/>
            <p:cNvSpPr>
              <a:spLocks/>
            </p:cNvSpPr>
            <p:nvPr/>
          </p:nvSpPr>
          <p:spPr bwMode="auto">
            <a:xfrm>
              <a:off x="7358082" y="4714884"/>
              <a:ext cx="251974" cy="453319"/>
            </a:xfrm>
            <a:custGeom>
              <a:avLst/>
              <a:gdLst>
                <a:gd name="T0" fmla="*/ 0 w 144"/>
                <a:gd name="T1" fmla="*/ 0 h 261"/>
                <a:gd name="T2" fmla="*/ 66675 w 144"/>
                <a:gd name="T3" fmla="*/ 149225 h 261"/>
                <a:gd name="T4" fmla="*/ 138113 w 144"/>
                <a:gd name="T5" fmla="*/ 274638 h 261"/>
                <a:gd name="T6" fmla="*/ 207963 w 144"/>
                <a:gd name="T7" fmla="*/ 357188 h 261"/>
                <a:gd name="T8" fmla="*/ 228600 w 144"/>
                <a:gd name="T9" fmla="*/ 414338 h 261"/>
                <a:gd name="T10" fmla="*/ 125413 w 144"/>
                <a:gd name="T11" fmla="*/ 331788 h 261"/>
                <a:gd name="T12" fmla="*/ 92075 w 144"/>
                <a:gd name="T13" fmla="*/ 274638 h 261"/>
                <a:gd name="T14" fmla="*/ 46038 w 144"/>
                <a:gd name="T15" fmla="*/ 195263 h 261"/>
                <a:gd name="T16" fmla="*/ 12700 w 144"/>
                <a:gd name="T17" fmla="*/ 103188 h 261"/>
                <a:gd name="T18" fmla="*/ 12700 w 144"/>
                <a:gd name="T19" fmla="*/ 0 h 261"/>
                <a:gd name="T20" fmla="*/ 0 w 144"/>
                <a:gd name="T21" fmla="*/ 0 h 261"/>
                <a:gd name="T22" fmla="*/ 0 1 256"/>
                <a:gd name="T23" fmla="*/ 0 1 256"/>
                <a:gd name="T24" fmla="*/ 0 1 256"/>
                <a:gd name="T25" fmla="*/ 0 1 256"/>
                <a:gd name="T26" fmla="*/ 0 1 256"/>
                <a:gd name="T27" fmla="*/ 0 1 256"/>
                <a:gd name="T28" fmla="*/ 0 1 256"/>
                <a:gd name="T29" fmla="*/ 0 1 256"/>
                <a:gd name="T30" fmla="*/ 0 1 256"/>
                <a:gd name="T31" fmla="*/ 0 1 256"/>
                <a:gd name="T32" fmla="*/ 0 1 256"/>
                <a:gd name="T33" fmla="*/ 0 w 144"/>
                <a:gd name="T34" fmla="*/ 0 h 261"/>
                <a:gd name="T35" fmla="*/ 0 w 144"/>
                <a:gd name="T36" fmla="*/ 0 h 261"/>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44" h="261">
                  <a:moveTo>
                    <a:pt x="0" y="0"/>
                  </a:moveTo>
                  <a:lnTo>
                    <a:pt x="42" y="94"/>
                  </a:lnTo>
                  <a:lnTo>
                    <a:pt x="87" y="173"/>
                  </a:lnTo>
                  <a:lnTo>
                    <a:pt x="131" y="225"/>
                  </a:lnTo>
                  <a:lnTo>
                    <a:pt x="144" y="261"/>
                  </a:lnTo>
                  <a:lnTo>
                    <a:pt x="79" y="209"/>
                  </a:lnTo>
                  <a:lnTo>
                    <a:pt x="58" y="173"/>
                  </a:lnTo>
                  <a:lnTo>
                    <a:pt x="29" y="123"/>
                  </a:lnTo>
                  <a:lnTo>
                    <a:pt x="8" y="65"/>
                  </a:lnTo>
                  <a:lnTo>
                    <a:pt x="8" y="0"/>
                  </a:lnTo>
                  <a:lnTo>
                    <a:pt x="0" y="0"/>
                  </a:lnTo>
                  <a:close/>
                </a:path>
              </a:pathLst>
            </a:custGeom>
            <a:gradFill>
              <a:gsLst>
                <a:gs pos="1000">
                  <a:schemeClr val="accent1">
                    <a:alpha val="20000"/>
                  </a:schemeClr>
                </a:gs>
                <a:gs pos="100000">
                  <a:schemeClr val="accent1"/>
                </a:gs>
              </a:gsLst>
              <a:lin ang="5400000" scaled="1"/>
            </a:gradFill>
            <a:ln w="9525" cap="flat" cmpd="sng" algn="ctr">
              <a:noFill/>
              <a:prstDash val="solid"/>
              <a:miter lim="800000"/>
              <a:headEnd type="none" w="med" len="med"/>
              <a:tailEnd type="none" w="med" len="med"/>
            </a:ln>
            <a:effectLst/>
          </p:spPr>
          <p:txBody>
            <a:bodyPr/>
            <a:lstStyle/>
            <a:p>
              <a:pPr>
                <a:defRPr/>
              </a:pPr>
              <a:endParaRPr kumimoji="0" lang="ja-JP" altLang="en-US">
                <a:solidFill>
                  <a:srgbClr val="FF0000">
                    <a:alpha val="100000"/>
                  </a:srgbClr>
                </a:solidFill>
                <a:latin typeface="+mn-lt"/>
                <a:ea typeface="+mn-ea"/>
                <a:cs typeface="+mn-cs"/>
              </a:endParaRPr>
            </a:p>
          </p:txBody>
        </p:sp>
      </p:grpSp>
      <p:grpSp>
        <p:nvGrpSpPr>
          <p:cNvPr id="24" name="グループ化 23"/>
          <p:cNvGrpSpPr/>
          <p:nvPr/>
        </p:nvGrpSpPr>
        <p:grpSpPr>
          <a:xfrm>
            <a:off x="6357950" y="5000636"/>
            <a:ext cx="1071570" cy="1036602"/>
            <a:chOff x="6357950" y="5000636"/>
            <a:chExt cx="1071570" cy="1036602"/>
          </a:xfrm>
          <a:gradFill>
            <a:gsLst>
              <a:gs pos="0">
                <a:schemeClr val="accent1">
                  <a:alpha val="20000"/>
                </a:schemeClr>
              </a:gs>
              <a:gs pos="100000">
                <a:schemeClr val="accent1"/>
              </a:gs>
            </a:gsLst>
            <a:lin ang="5400000" scaled="1"/>
          </a:gradFill>
        </p:grpSpPr>
        <p:sp>
          <p:nvSpPr>
            <p:cNvPr id="25" name="フリーフォーム 24"/>
            <p:cNvSpPr>
              <a:spLocks/>
            </p:cNvSpPr>
            <p:nvPr/>
          </p:nvSpPr>
          <p:spPr bwMode="auto">
            <a:xfrm rot="21162566">
              <a:off x="6357950" y="5000636"/>
              <a:ext cx="1071570" cy="1036602"/>
            </a:xfrm>
            <a:custGeom>
              <a:avLst/>
              <a:gdLst>
                <a:gd name="T0" fmla="*/ 320675 w 551"/>
                <a:gd name="T1" fmla="*/ 11112 h 537"/>
                <a:gd name="T2" fmla="*/ 331787 w 551"/>
                <a:gd name="T3" fmla="*/ 11112 h 537"/>
                <a:gd name="T4" fmla="*/ 265112 w 551"/>
                <a:gd name="T5" fmla="*/ 93662 h 537"/>
                <a:gd name="T6" fmla="*/ 171450 w 551"/>
                <a:gd name="T7" fmla="*/ 185737 h 537"/>
                <a:gd name="T8" fmla="*/ 112712 w 551"/>
                <a:gd name="T9" fmla="*/ 334962 h 537"/>
                <a:gd name="T10" fmla="*/ 136525 w 551"/>
                <a:gd name="T11" fmla="*/ 495300 h 537"/>
                <a:gd name="T12" fmla="*/ 241300 w 551"/>
                <a:gd name="T13" fmla="*/ 633412 h 537"/>
                <a:gd name="T14" fmla="*/ 401637 w 551"/>
                <a:gd name="T15" fmla="*/ 715962 h 537"/>
                <a:gd name="T16" fmla="*/ 563562 w 551"/>
                <a:gd name="T17" fmla="*/ 715962 h 537"/>
                <a:gd name="T18" fmla="*/ 688975 w 551"/>
                <a:gd name="T19" fmla="*/ 600075 h 537"/>
                <a:gd name="T20" fmla="*/ 701675 w 551"/>
                <a:gd name="T21" fmla="*/ 495300 h 537"/>
                <a:gd name="T22" fmla="*/ 642937 w 551"/>
                <a:gd name="T23" fmla="*/ 358775 h 537"/>
                <a:gd name="T24" fmla="*/ 701675 w 551"/>
                <a:gd name="T25" fmla="*/ 404812 h 537"/>
                <a:gd name="T26" fmla="*/ 622300 w 551"/>
                <a:gd name="T27" fmla="*/ 288925 h 537"/>
                <a:gd name="T28" fmla="*/ 735012 w 551"/>
                <a:gd name="T29" fmla="*/ 392112 h 537"/>
                <a:gd name="T30" fmla="*/ 758825 w 551"/>
                <a:gd name="T31" fmla="*/ 471487 h 537"/>
                <a:gd name="T32" fmla="*/ 735012 w 551"/>
                <a:gd name="T33" fmla="*/ 587375 h 537"/>
                <a:gd name="T34" fmla="*/ 746125 w 551"/>
                <a:gd name="T35" fmla="*/ 577850 h 537"/>
                <a:gd name="T36" fmla="*/ 792162 w 551"/>
                <a:gd name="T37" fmla="*/ 495300 h 537"/>
                <a:gd name="T38" fmla="*/ 792162 w 551"/>
                <a:gd name="T39" fmla="*/ 415925 h 537"/>
                <a:gd name="T40" fmla="*/ 725487 w 551"/>
                <a:gd name="T41" fmla="*/ 263525 h 537"/>
                <a:gd name="T42" fmla="*/ 746125 w 551"/>
                <a:gd name="T43" fmla="*/ 242887 h 537"/>
                <a:gd name="T44" fmla="*/ 642937 w 551"/>
                <a:gd name="T45" fmla="*/ 160337 h 537"/>
                <a:gd name="T46" fmla="*/ 527050 w 551"/>
                <a:gd name="T47" fmla="*/ 139700 h 537"/>
                <a:gd name="T48" fmla="*/ 517525 w 551"/>
                <a:gd name="T49" fmla="*/ 127000 h 537"/>
                <a:gd name="T50" fmla="*/ 527050 w 551"/>
                <a:gd name="T51" fmla="*/ 103187 h 537"/>
                <a:gd name="T52" fmla="*/ 585787 w 551"/>
                <a:gd name="T53" fmla="*/ 80962 h 537"/>
                <a:gd name="T54" fmla="*/ 782637 w 551"/>
                <a:gd name="T55" fmla="*/ 196850 h 537"/>
                <a:gd name="T56" fmla="*/ 862012 w 551"/>
                <a:gd name="T57" fmla="*/ 334962 h 537"/>
                <a:gd name="T58" fmla="*/ 862012 w 551"/>
                <a:gd name="T59" fmla="*/ 495300 h 537"/>
                <a:gd name="T60" fmla="*/ 804862 w 551"/>
                <a:gd name="T61" fmla="*/ 669925 h 537"/>
                <a:gd name="T62" fmla="*/ 688975 w 551"/>
                <a:gd name="T63" fmla="*/ 785812 h 537"/>
                <a:gd name="T64" fmla="*/ 563562 w 551"/>
                <a:gd name="T65" fmla="*/ 842962 h 537"/>
                <a:gd name="T66" fmla="*/ 390525 w 551"/>
                <a:gd name="T67" fmla="*/ 852487 h 537"/>
                <a:gd name="T68" fmla="*/ 207962 w 551"/>
                <a:gd name="T69" fmla="*/ 793750 h 537"/>
                <a:gd name="T70" fmla="*/ 57150 w 551"/>
                <a:gd name="T71" fmla="*/ 669925 h 537"/>
                <a:gd name="T72" fmla="*/ 46037 w 551"/>
                <a:gd name="T73" fmla="*/ 611187 h 537"/>
                <a:gd name="T74" fmla="*/ 92075 w 551"/>
                <a:gd name="T75" fmla="*/ 690562 h 537"/>
                <a:gd name="T76" fmla="*/ 103187 w 551"/>
                <a:gd name="T77" fmla="*/ 681037 h 537"/>
                <a:gd name="T78" fmla="*/ 112712 w 551"/>
                <a:gd name="T79" fmla="*/ 690562 h 537"/>
                <a:gd name="T80" fmla="*/ 33337 w 551"/>
                <a:gd name="T81" fmla="*/ 528637 h 537"/>
                <a:gd name="T82" fmla="*/ 0 w 551"/>
                <a:gd name="T83" fmla="*/ 379412 h 537"/>
                <a:gd name="T84" fmla="*/ 9525 w 551"/>
                <a:gd name="T85" fmla="*/ 404812 h 537"/>
                <a:gd name="T86" fmla="*/ 46037 w 551"/>
                <a:gd name="T87" fmla="*/ 368300 h 537"/>
                <a:gd name="T88" fmla="*/ 79375 w 551"/>
                <a:gd name="T89" fmla="*/ 219075 h 537"/>
                <a:gd name="T90" fmla="*/ 182562 w 551"/>
                <a:gd name="T91" fmla="*/ 103187 h 537"/>
                <a:gd name="T92" fmla="*/ 265112 w 551"/>
                <a:gd name="T93" fmla="*/ 57150 h 537"/>
                <a:gd name="T94" fmla="*/ 311150 w 551"/>
                <a:gd name="T95" fmla="*/ 23812 h 537"/>
                <a:gd name="T96" fmla="*/ 0 1 256"/>
                <a:gd name="T97" fmla="*/ 0 1 256"/>
                <a:gd name="T98" fmla="*/ 0 1 256"/>
                <a:gd name="T99" fmla="*/ 0 1 256"/>
                <a:gd name="T100" fmla="*/ 0 1 256"/>
                <a:gd name="T101" fmla="*/ 0 1 256"/>
                <a:gd name="T102" fmla="*/ 0 1 256"/>
                <a:gd name="T103" fmla="*/ 0 1 256"/>
                <a:gd name="T104" fmla="*/ 0 1 256"/>
                <a:gd name="T105" fmla="*/ 0 1 256"/>
                <a:gd name="T106" fmla="*/ 0 1 256"/>
                <a:gd name="T107" fmla="*/ 0 1 256"/>
                <a:gd name="T108" fmla="*/ 0 1 256"/>
                <a:gd name="T109" fmla="*/ 0 1 256"/>
                <a:gd name="T110" fmla="*/ 0 1 256"/>
                <a:gd name="T111" fmla="*/ 0 1 256"/>
                <a:gd name="T112" fmla="*/ 0 1 256"/>
                <a:gd name="T113" fmla="*/ 0 1 256"/>
                <a:gd name="T114" fmla="*/ 0 1 256"/>
                <a:gd name="T115" fmla="*/ 0 1 256"/>
                <a:gd name="T116" fmla="*/ 0 1 256"/>
                <a:gd name="T117" fmla="*/ 0 1 256"/>
                <a:gd name="T118" fmla="*/ 0 1 256"/>
                <a:gd name="T119" fmla="*/ 0 1 256"/>
                <a:gd name="T120" fmla="*/ 0 1 256"/>
                <a:gd name="T121" fmla="*/ 0 1 256"/>
                <a:gd name="T122" fmla="*/ 0 1 256"/>
                <a:gd name="T123" fmla="*/ 0 1 256"/>
                <a:gd name="T124" fmla="*/ 0 1 256"/>
                <a:gd name="T125" fmla="*/ 0 1 256"/>
                <a:gd name="T126" fmla="*/ 0 1 256"/>
                <a:gd name="T127" fmla="*/ 0 1 256"/>
                <a:gd name="T128" fmla="*/ 0 1 256"/>
                <a:gd name="T129" fmla="*/ 0 1 256"/>
                <a:gd name="T130" fmla="*/ 0 1 256"/>
                <a:gd name="T131" fmla="*/ 0 1 256"/>
                <a:gd name="T132" fmla="*/ 0 1 256"/>
                <a:gd name="T133" fmla="*/ 0 1 256"/>
                <a:gd name="T134" fmla="*/ 0 1 256"/>
                <a:gd name="T135" fmla="*/ 0 1 256"/>
                <a:gd name="T136" fmla="*/ 0 1 256"/>
                <a:gd name="T137" fmla="*/ 0 1 256"/>
                <a:gd name="T138" fmla="*/ 0 1 256"/>
                <a:gd name="T139" fmla="*/ 0 1 256"/>
                <a:gd name="T140" fmla="*/ 0 1 256"/>
                <a:gd name="T141" fmla="*/ 0 1 256"/>
                <a:gd name="T142" fmla="*/ 0 1 256"/>
                <a:gd name="T143" fmla="*/ 0 1 256"/>
                <a:gd name="T144" fmla="*/ 0 w 551"/>
                <a:gd name="T145" fmla="*/ 0 h 537"/>
                <a:gd name="T146" fmla="*/ 0 w 551"/>
                <a:gd name="T147" fmla="*/ 0 h 537"/>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551" h="537">
                  <a:moveTo>
                    <a:pt x="196" y="15"/>
                  </a:moveTo>
                  <a:lnTo>
                    <a:pt x="202" y="7"/>
                  </a:lnTo>
                  <a:lnTo>
                    <a:pt x="217" y="0"/>
                  </a:lnTo>
                  <a:lnTo>
                    <a:pt x="209" y="7"/>
                  </a:lnTo>
                  <a:lnTo>
                    <a:pt x="196" y="30"/>
                  </a:lnTo>
                  <a:lnTo>
                    <a:pt x="167" y="59"/>
                  </a:lnTo>
                  <a:lnTo>
                    <a:pt x="136" y="80"/>
                  </a:lnTo>
                  <a:lnTo>
                    <a:pt x="108" y="117"/>
                  </a:lnTo>
                  <a:lnTo>
                    <a:pt x="86" y="174"/>
                  </a:lnTo>
                  <a:lnTo>
                    <a:pt x="71" y="211"/>
                  </a:lnTo>
                  <a:lnTo>
                    <a:pt x="71" y="247"/>
                  </a:lnTo>
                  <a:lnTo>
                    <a:pt x="86" y="312"/>
                  </a:lnTo>
                  <a:lnTo>
                    <a:pt x="115" y="364"/>
                  </a:lnTo>
                  <a:lnTo>
                    <a:pt x="152" y="399"/>
                  </a:lnTo>
                  <a:lnTo>
                    <a:pt x="196" y="435"/>
                  </a:lnTo>
                  <a:lnTo>
                    <a:pt x="253" y="451"/>
                  </a:lnTo>
                  <a:lnTo>
                    <a:pt x="303" y="458"/>
                  </a:lnTo>
                  <a:lnTo>
                    <a:pt x="355" y="451"/>
                  </a:lnTo>
                  <a:lnTo>
                    <a:pt x="392" y="435"/>
                  </a:lnTo>
                  <a:lnTo>
                    <a:pt x="434" y="378"/>
                  </a:lnTo>
                  <a:lnTo>
                    <a:pt x="442" y="356"/>
                  </a:lnTo>
                  <a:lnTo>
                    <a:pt x="442" y="312"/>
                  </a:lnTo>
                  <a:lnTo>
                    <a:pt x="434" y="284"/>
                  </a:lnTo>
                  <a:lnTo>
                    <a:pt x="405" y="226"/>
                  </a:lnTo>
                  <a:lnTo>
                    <a:pt x="413" y="226"/>
                  </a:lnTo>
                  <a:lnTo>
                    <a:pt x="442" y="255"/>
                  </a:lnTo>
                  <a:lnTo>
                    <a:pt x="442" y="232"/>
                  </a:lnTo>
                  <a:lnTo>
                    <a:pt x="392" y="182"/>
                  </a:lnTo>
                  <a:lnTo>
                    <a:pt x="405" y="182"/>
                  </a:lnTo>
                  <a:lnTo>
                    <a:pt x="463" y="247"/>
                  </a:lnTo>
                  <a:lnTo>
                    <a:pt x="470" y="276"/>
                  </a:lnTo>
                  <a:lnTo>
                    <a:pt x="478" y="297"/>
                  </a:lnTo>
                  <a:lnTo>
                    <a:pt x="478" y="320"/>
                  </a:lnTo>
                  <a:lnTo>
                    <a:pt x="463" y="370"/>
                  </a:lnTo>
                  <a:lnTo>
                    <a:pt x="470" y="370"/>
                  </a:lnTo>
                  <a:lnTo>
                    <a:pt x="470" y="364"/>
                  </a:lnTo>
                  <a:lnTo>
                    <a:pt x="486" y="341"/>
                  </a:lnTo>
                  <a:lnTo>
                    <a:pt x="499" y="312"/>
                  </a:lnTo>
                  <a:lnTo>
                    <a:pt x="499" y="291"/>
                  </a:lnTo>
                  <a:lnTo>
                    <a:pt x="499" y="262"/>
                  </a:lnTo>
                  <a:lnTo>
                    <a:pt x="478" y="211"/>
                  </a:lnTo>
                  <a:lnTo>
                    <a:pt x="457" y="166"/>
                  </a:lnTo>
                  <a:lnTo>
                    <a:pt x="463" y="161"/>
                  </a:lnTo>
                  <a:lnTo>
                    <a:pt x="470" y="153"/>
                  </a:lnTo>
                  <a:lnTo>
                    <a:pt x="442" y="124"/>
                  </a:lnTo>
                  <a:lnTo>
                    <a:pt x="405" y="101"/>
                  </a:lnTo>
                  <a:lnTo>
                    <a:pt x="355" y="95"/>
                  </a:lnTo>
                  <a:lnTo>
                    <a:pt x="332" y="88"/>
                  </a:lnTo>
                  <a:lnTo>
                    <a:pt x="311" y="80"/>
                  </a:lnTo>
                  <a:lnTo>
                    <a:pt x="326" y="80"/>
                  </a:lnTo>
                  <a:lnTo>
                    <a:pt x="369" y="65"/>
                  </a:lnTo>
                  <a:lnTo>
                    <a:pt x="332" y="65"/>
                  </a:lnTo>
                  <a:lnTo>
                    <a:pt x="332" y="51"/>
                  </a:lnTo>
                  <a:lnTo>
                    <a:pt x="369" y="51"/>
                  </a:lnTo>
                  <a:lnTo>
                    <a:pt x="457" y="95"/>
                  </a:lnTo>
                  <a:lnTo>
                    <a:pt x="493" y="124"/>
                  </a:lnTo>
                  <a:lnTo>
                    <a:pt x="522" y="161"/>
                  </a:lnTo>
                  <a:lnTo>
                    <a:pt x="543" y="211"/>
                  </a:lnTo>
                  <a:lnTo>
                    <a:pt x="551" y="268"/>
                  </a:lnTo>
                  <a:lnTo>
                    <a:pt x="543" y="312"/>
                  </a:lnTo>
                  <a:lnTo>
                    <a:pt x="528" y="370"/>
                  </a:lnTo>
                  <a:lnTo>
                    <a:pt x="507" y="422"/>
                  </a:lnTo>
                  <a:lnTo>
                    <a:pt x="470" y="464"/>
                  </a:lnTo>
                  <a:lnTo>
                    <a:pt x="434" y="495"/>
                  </a:lnTo>
                  <a:lnTo>
                    <a:pt x="397" y="516"/>
                  </a:lnTo>
                  <a:lnTo>
                    <a:pt x="355" y="531"/>
                  </a:lnTo>
                  <a:lnTo>
                    <a:pt x="303" y="537"/>
                  </a:lnTo>
                  <a:lnTo>
                    <a:pt x="246" y="537"/>
                  </a:lnTo>
                  <a:lnTo>
                    <a:pt x="188" y="523"/>
                  </a:lnTo>
                  <a:lnTo>
                    <a:pt x="131" y="500"/>
                  </a:lnTo>
                  <a:lnTo>
                    <a:pt x="79" y="464"/>
                  </a:lnTo>
                  <a:lnTo>
                    <a:pt x="36" y="422"/>
                  </a:lnTo>
                  <a:lnTo>
                    <a:pt x="0" y="356"/>
                  </a:lnTo>
                  <a:lnTo>
                    <a:pt x="29" y="385"/>
                  </a:lnTo>
                  <a:lnTo>
                    <a:pt x="50" y="429"/>
                  </a:lnTo>
                  <a:lnTo>
                    <a:pt x="58" y="435"/>
                  </a:lnTo>
                  <a:lnTo>
                    <a:pt x="58" y="429"/>
                  </a:lnTo>
                  <a:lnTo>
                    <a:pt x="65" y="429"/>
                  </a:lnTo>
                  <a:lnTo>
                    <a:pt x="71" y="429"/>
                  </a:lnTo>
                  <a:lnTo>
                    <a:pt x="71" y="435"/>
                  </a:lnTo>
                  <a:lnTo>
                    <a:pt x="42" y="393"/>
                  </a:lnTo>
                  <a:lnTo>
                    <a:pt x="21" y="333"/>
                  </a:lnTo>
                  <a:lnTo>
                    <a:pt x="0" y="276"/>
                  </a:lnTo>
                  <a:lnTo>
                    <a:pt x="0" y="239"/>
                  </a:lnTo>
                  <a:lnTo>
                    <a:pt x="0" y="197"/>
                  </a:lnTo>
                  <a:lnTo>
                    <a:pt x="6" y="255"/>
                  </a:lnTo>
                  <a:lnTo>
                    <a:pt x="29" y="297"/>
                  </a:lnTo>
                  <a:lnTo>
                    <a:pt x="29" y="232"/>
                  </a:lnTo>
                  <a:lnTo>
                    <a:pt x="36" y="166"/>
                  </a:lnTo>
                  <a:lnTo>
                    <a:pt x="50" y="138"/>
                  </a:lnTo>
                  <a:lnTo>
                    <a:pt x="71" y="109"/>
                  </a:lnTo>
                  <a:lnTo>
                    <a:pt x="115" y="65"/>
                  </a:lnTo>
                  <a:lnTo>
                    <a:pt x="144" y="51"/>
                  </a:lnTo>
                  <a:lnTo>
                    <a:pt x="167" y="36"/>
                  </a:lnTo>
                  <a:lnTo>
                    <a:pt x="188" y="15"/>
                  </a:lnTo>
                  <a:lnTo>
                    <a:pt x="196" y="15"/>
                  </a:lnTo>
                  <a:close/>
                </a:path>
              </a:pathLst>
            </a:custGeom>
            <a:gradFill>
              <a:gsLst>
                <a:gs pos="0">
                  <a:schemeClr val="accent1">
                    <a:alpha val="20000"/>
                  </a:schemeClr>
                </a:gs>
                <a:gs pos="100000">
                  <a:schemeClr val="accent1"/>
                </a:gs>
              </a:gsLst>
              <a:lin ang="5400000" scaled="1"/>
            </a:gradFill>
            <a:ln w="9525" cap="flat" cmpd="sng" algn="ctr">
              <a:noFill/>
              <a:prstDash val="solid"/>
              <a:miter lim="800000"/>
              <a:headEnd type="none" w="med" len="med"/>
              <a:tailEnd type="none" w="med" len="med"/>
            </a:ln>
            <a:effectLst/>
          </p:spPr>
          <p:txBody>
            <a:bodyPr/>
            <a:lstStyle/>
            <a:p>
              <a:pPr>
                <a:defRPr/>
              </a:pPr>
              <a:endParaRPr kumimoji="0" lang="ja-JP" altLang="en-US">
                <a:solidFill>
                  <a:srgbClr val="FF0000">
                    <a:alpha val="100000"/>
                  </a:srgbClr>
                </a:solidFill>
                <a:latin typeface="+mn-lt"/>
                <a:ea typeface="+mn-ea"/>
                <a:cs typeface="+mn-cs"/>
              </a:endParaRPr>
            </a:p>
          </p:txBody>
        </p:sp>
        <p:sp>
          <p:nvSpPr>
            <p:cNvPr id="26" name="フリーフォーム 25"/>
            <p:cNvSpPr>
              <a:spLocks/>
            </p:cNvSpPr>
            <p:nvPr/>
          </p:nvSpPr>
          <p:spPr bwMode="auto">
            <a:xfrm>
              <a:off x="6715140" y="5214950"/>
              <a:ext cx="431310" cy="71438"/>
            </a:xfrm>
            <a:custGeom>
              <a:avLst/>
              <a:gdLst>
                <a:gd name="T0" fmla="*/ 0 w 232"/>
                <a:gd name="T1" fmla="*/ 0 h 44"/>
                <a:gd name="T2" fmla="*/ 196850 w 232"/>
                <a:gd name="T3" fmla="*/ 12700 h 44"/>
                <a:gd name="T4" fmla="*/ 301625 w 232"/>
                <a:gd name="T5" fmla="*/ 36513 h 44"/>
                <a:gd name="T6" fmla="*/ 334963 w 232"/>
                <a:gd name="T7" fmla="*/ 46038 h 44"/>
                <a:gd name="T8" fmla="*/ 358775 w 232"/>
                <a:gd name="T9" fmla="*/ 58738 h 44"/>
                <a:gd name="T10" fmla="*/ 368300 w 232"/>
                <a:gd name="T11" fmla="*/ 69850 h 44"/>
                <a:gd name="T12" fmla="*/ 346075 w 232"/>
                <a:gd name="T13" fmla="*/ 69850 h 44"/>
                <a:gd name="T14" fmla="*/ 288925 w 232"/>
                <a:gd name="T15" fmla="*/ 46038 h 44"/>
                <a:gd name="T16" fmla="*/ 219075 w 232"/>
                <a:gd name="T17" fmla="*/ 36513 h 44"/>
                <a:gd name="T18" fmla="*/ 219075 w 232"/>
                <a:gd name="T19" fmla="*/ 46038 h 44"/>
                <a:gd name="T20" fmla="*/ 242888 w 232"/>
                <a:gd name="T21" fmla="*/ 69850 h 44"/>
                <a:gd name="T22" fmla="*/ 219075 w 232"/>
                <a:gd name="T23" fmla="*/ 69850 h 44"/>
                <a:gd name="T24" fmla="*/ 196850 w 232"/>
                <a:gd name="T25" fmla="*/ 58738 h 44"/>
                <a:gd name="T26" fmla="*/ 173038 w 232"/>
                <a:gd name="T27" fmla="*/ 46038 h 44"/>
                <a:gd name="T28" fmla="*/ 11113 w 232"/>
                <a:gd name="T29" fmla="*/ 0 h 44"/>
                <a:gd name="T30" fmla="*/ 0 w 232"/>
                <a:gd name="T31" fmla="*/ 0 h 44"/>
                <a:gd name="T32" fmla="*/ 0 1 256"/>
                <a:gd name="T33" fmla="*/ 0 1 256"/>
                <a:gd name="T34" fmla="*/ 0 1 256"/>
                <a:gd name="T35" fmla="*/ 0 1 256"/>
                <a:gd name="T36" fmla="*/ 0 1 256"/>
                <a:gd name="T37" fmla="*/ 0 1 256"/>
                <a:gd name="T38" fmla="*/ 0 1 256"/>
                <a:gd name="T39" fmla="*/ 0 1 256"/>
                <a:gd name="T40" fmla="*/ 0 1 256"/>
                <a:gd name="T41" fmla="*/ 0 1 256"/>
                <a:gd name="T42" fmla="*/ 0 1 256"/>
                <a:gd name="T43" fmla="*/ 0 1 256"/>
                <a:gd name="T44" fmla="*/ 0 1 256"/>
                <a:gd name="T45" fmla="*/ 0 1 256"/>
                <a:gd name="T46" fmla="*/ 0 1 256"/>
                <a:gd name="T47" fmla="*/ 0 1 256"/>
                <a:gd name="T48" fmla="*/ 0 w 232"/>
                <a:gd name="T49" fmla="*/ 0 h 44"/>
                <a:gd name="T50" fmla="*/ 0 w 232"/>
                <a:gd name="T51" fmla="*/ 0 h 44"/>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232" h="44">
                  <a:moveTo>
                    <a:pt x="0" y="0"/>
                  </a:moveTo>
                  <a:lnTo>
                    <a:pt x="124" y="8"/>
                  </a:lnTo>
                  <a:lnTo>
                    <a:pt x="190" y="23"/>
                  </a:lnTo>
                  <a:lnTo>
                    <a:pt x="211" y="29"/>
                  </a:lnTo>
                  <a:lnTo>
                    <a:pt x="226" y="37"/>
                  </a:lnTo>
                  <a:lnTo>
                    <a:pt x="232" y="44"/>
                  </a:lnTo>
                  <a:lnTo>
                    <a:pt x="218" y="44"/>
                  </a:lnTo>
                  <a:lnTo>
                    <a:pt x="182" y="29"/>
                  </a:lnTo>
                  <a:lnTo>
                    <a:pt x="138" y="23"/>
                  </a:lnTo>
                  <a:lnTo>
                    <a:pt x="138" y="29"/>
                  </a:lnTo>
                  <a:lnTo>
                    <a:pt x="153" y="44"/>
                  </a:lnTo>
                  <a:lnTo>
                    <a:pt x="138" y="44"/>
                  </a:lnTo>
                  <a:lnTo>
                    <a:pt x="124" y="37"/>
                  </a:lnTo>
                  <a:lnTo>
                    <a:pt x="109" y="29"/>
                  </a:lnTo>
                  <a:lnTo>
                    <a:pt x="7" y="0"/>
                  </a:lnTo>
                  <a:lnTo>
                    <a:pt x="0" y="0"/>
                  </a:lnTo>
                  <a:close/>
                </a:path>
              </a:pathLst>
            </a:custGeom>
            <a:gradFill>
              <a:gsLst>
                <a:gs pos="0">
                  <a:schemeClr val="accent1">
                    <a:alpha val="20000"/>
                  </a:schemeClr>
                </a:gs>
                <a:gs pos="100000">
                  <a:schemeClr val="accent1"/>
                </a:gs>
              </a:gsLst>
              <a:lin ang="5400000" scaled="1"/>
            </a:gradFill>
            <a:ln w="9525" cap="flat" cmpd="sng" algn="ctr">
              <a:noFill/>
              <a:prstDash val="solid"/>
              <a:miter lim="800000"/>
              <a:headEnd type="none" w="med" len="med"/>
              <a:tailEnd type="none" w="med" len="med"/>
            </a:ln>
            <a:effectLst/>
          </p:spPr>
          <p:txBody>
            <a:bodyPr/>
            <a:lstStyle/>
            <a:p>
              <a:pPr>
                <a:defRPr/>
              </a:pPr>
              <a:endParaRPr kumimoji="0" lang="ja-JP" altLang="en-US">
                <a:solidFill>
                  <a:srgbClr val="FF0000">
                    <a:alpha val="100000"/>
                  </a:srgbClr>
                </a:solidFill>
                <a:latin typeface="+mn-lt"/>
                <a:ea typeface="+mn-ea"/>
                <a:cs typeface="+mn-cs"/>
              </a:endParaRPr>
            </a:p>
          </p:txBody>
        </p:sp>
        <p:sp>
          <p:nvSpPr>
            <p:cNvPr id="27" name="フリーフォーム 26"/>
            <p:cNvSpPr>
              <a:spLocks/>
            </p:cNvSpPr>
            <p:nvPr/>
          </p:nvSpPr>
          <p:spPr bwMode="auto">
            <a:xfrm>
              <a:off x="6786578" y="5357826"/>
              <a:ext cx="232643" cy="71242"/>
            </a:xfrm>
            <a:custGeom>
              <a:avLst/>
              <a:gdLst>
                <a:gd name="T0" fmla="*/ 0 w 94"/>
                <a:gd name="T1" fmla="*/ 0 h 29"/>
                <a:gd name="T2" fmla="*/ 82550 w 94"/>
                <a:gd name="T3" fmla="*/ 12700 h 29"/>
                <a:gd name="T4" fmla="*/ 149225 w 94"/>
                <a:gd name="T5" fmla="*/ 33338 h 29"/>
                <a:gd name="T6" fmla="*/ 149225 w 94"/>
                <a:gd name="T7" fmla="*/ 46038 h 29"/>
                <a:gd name="T8" fmla="*/ 127000 w 94"/>
                <a:gd name="T9" fmla="*/ 46038 h 29"/>
                <a:gd name="T10" fmla="*/ 69850 w 94"/>
                <a:gd name="T11" fmla="*/ 25400 h 29"/>
                <a:gd name="T12" fmla="*/ 11113 w 94"/>
                <a:gd name="T13" fmla="*/ 0 h 29"/>
                <a:gd name="T14" fmla="*/ 0 w 94"/>
                <a:gd name="T15" fmla="*/ 0 h 29"/>
                <a:gd name="T16" fmla="*/ 0 1 256"/>
                <a:gd name="T17" fmla="*/ 0 1 256"/>
                <a:gd name="T18" fmla="*/ 0 1 256"/>
                <a:gd name="T19" fmla="*/ 0 1 256"/>
                <a:gd name="T20" fmla="*/ 0 1 256"/>
                <a:gd name="T21" fmla="*/ 0 1 256"/>
                <a:gd name="T22" fmla="*/ 0 1 256"/>
                <a:gd name="T23" fmla="*/ 0 1 256"/>
                <a:gd name="T24" fmla="*/ 0 w 94"/>
                <a:gd name="T25" fmla="*/ 0 h 29"/>
                <a:gd name="T26" fmla="*/ 0 w 94"/>
                <a:gd name="T27" fmla="*/ 0 h 29"/>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94" h="29">
                  <a:moveTo>
                    <a:pt x="0" y="0"/>
                  </a:moveTo>
                  <a:lnTo>
                    <a:pt x="52" y="8"/>
                  </a:lnTo>
                  <a:lnTo>
                    <a:pt x="94" y="21"/>
                  </a:lnTo>
                  <a:lnTo>
                    <a:pt x="94" y="29"/>
                  </a:lnTo>
                  <a:lnTo>
                    <a:pt x="80" y="29"/>
                  </a:lnTo>
                  <a:lnTo>
                    <a:pt x="44" y="16"/>
                  </a:lnTo>
                  <a:lnTo>
                    <a:pt x="7" y="0"/>
                  </a:lnTo>
                  <a:lnTo>
                    <a:pt x="0" y="0"/>
                  </a:lnTo>
                  <a:close/>
                </a:path>
              </a:pathLst>
            </a:custGeom>
            <a:gradFill>
              <a:gsLst>
                <a:gs pos="0">
                  <a:schemeClr val="accent1">
                    <a:alpha val="20000"/>
                  </a:schemeClr>
                </a:gs>
                <a:gs pos="100000">
                  <a:schemeClr val="accent1"/>
                </a:gs>
              </a:gsLst>
              <a:lin ang="5400000" scaled="1"/>
            </a:gradFill>
            <a:ln w="9525" cap="flat" cmpd="sng" algn="ctr">
              <a:noFill/>
              <a:prstDash val="solid"/>
              <a:miter lim="800000"/>
              <a:headEnd type="none" w="med" len="med"/>
              <a:tailEnd type="none" w="med" len="med"/>
            </a:ln>
            <a:effectLst/>
          </p:spPr>
          <p:txBody>
            <a:bodyPr/>
            <a:lstStyle/>
            <a:p>
              <a:pPr>
                <a:defRPr/>
              </a:pPr>
              <a:endParaRPr kumimoji="0" lang="ja-JP" altLang="en-US">
                <a:solidFill>
                  <a:srgbClr val="FF0000">
                    <a:alpha val="100000"/>
                  </a:srgbClr>
                </a:solidFill>
                <a:latin typeface="+mn-lt"/>
                <a:ea typeface="+mn-ea"/>
                <a:cs typeface="+mn-cs"/>
              </a:endParaRPr>
            </a:p>
          </p:txBody>
        </p:sp>
      </p:grpSp>
      <p:sp>
        <p:nvSpPr>
          <p:cNvPr id="28" name="フリーフォーム 27"/>
          <p:cNvSpPr>
            <a:spLocks/>
          </p:cNvSpPr>
          <p:nvPr/>
        </p:nvSpPr>
        <p:spPr bwMode="auto">
          <a:xfrm>
            <a:off x="5857875" y="5857875"/>
            <a:ext cx="244475" cy="231775"/>
          </a:xfrm>
          <a:custGeom>
            <a:avLst/>
            <a:gdLst>
              <a:gd name="T0" fmla="*/ 136525 w 151"/>
              <a:gd name="T1" fmla="*/ 0 h 144"/>
              <a:gd name="T2" fmla="*/ 79375 w 151"/>
              <a:gd name="T3" fmla="*/ 9525 h 144"/>
              <a:gd name="T4" fmla="*/ 44450 w 151"/>
              <a:gd name="T5" fmla="*/ 34925 h 144"/>
              <a:gd name="T6" fmla="*/ 0 w 151"/>
              <a:gd name="T7" fmla="*/ 104775 h 144"/>
              <a:gd name="T8" fmla="*/ 0 w 151"/>
              <a:gd name="T9" fmla="*/ 138113 h 144"/>
              <a:gd name="T10" fmla="*/ 57150 w 151"/>
              <a:gd name="T11" fmla="*/ 125413 h 144"/>
              <a:gd name="T12" fmla="*/ 44450 w 151"/>
              <a:gd name="T13" fmla="*/ 161925 h 144"/>
              <a:gd name="T14" fmla="*/ 20637 w 151"/>
              <a:gd name="T15" fmla="*/ 171450 h 144"/>
              <a:gd name="T16" fmla="*/ 57150 w 151"/>
              <a:gd name="T17" fmla="*/ 207963 h 144"/>
              <a:gd name="T18" fmla="*/ 103187 w 151"/>
              <a:gd name="T19" fmla="*/ 228600 h 144"/>
              <a:gd name="T20" fmla="*/ 149225 w 151"/>
              <a:gd name="T21" fmla="*/ 228600 h 144"/>
              <a:gd name="T22" fmla="*/ 182562 w 151"/>
              <a:gd name="T23" fmla="*/ 217488 h 144"/>
              <a:gd name="T24" fmla="*/ 239712 w 151"/>
              <a:gd name="T25" fmla="*/ 184150 h 144"/>
              <a:gd name="T26" fmla="*/ 239712 w 151"/>
              <a:gd name="T27" fmla="*/ 104775 h 144"/>
              <a:gd name="T28" fmla="*/ 219075 w 151"/>
              <a:gd name="T29" fmla="*/ 55563 h 144"/>
              <a:gd name="T30" fmla="*/ 182562 w 151"/>
              <a:gd name="T31" fmla="*/ 34925 h 144"/>
              <a:gd name="T32" fmla="*/ 149225 w 151"/>
              <a:gd name="T33" fmla="*/ 0 h 144"/>
              <a:gd name="T34" fmla="*/ 136525 w 151"/>
              <a:gd name="T35" fmla="*/ 0 h 144"/>
              <a:gd name="T36" fmla="*/ 136525 w 151"/>
              <a:gd name="T37" fmla="*/ 104775 h 144"/>
              <a:gd name="T38" fmla="*/ 123825 w 151"/>
              <a:gd name="T39" fmla="*/ 112713 h 144"/>
              <a:gd name="T40" fmla="*/ 79375 w 151"/>
              <a:gd name="T41" fmla="*/ 104775 h 144"/>
              <a:gd name="T42" fmla="*/ 57150 w 151"/>
              <a:gd name="T43" fmla="*/ 92075 h 144"/>
              <a:gd name="T44" fmla="*/ 66675 w 151"/>
              <a:gd name="T45" fmla="*/ 46038 h 144"/>
              <a:gd name="T46" fmla="*/ 115887 w 151"/>
              <a:gd name="T47" fmla="*/ 34925 h 144"/>
              <a:gd name="T48" fmla="*/ 136525 w 151"/>
              <a:gd name="T49" fmla="*/ 46038 h 144"/>
              <a:gd name="T50" fmla="*/ 136525 w 151"/>
              <a:gd name="T51" fmla="*/ 79375 h 144"/>
              <a:gd name="T52" fmla="*/ 136525 w 151"/>
              <a:gd name="T53" fmla="*/ 104775 h 144"/>
              <a:gd name="T54" fmla="*/ 136525 w 151"/>
              <a:gd name="T55" fmla="*/ 0 h 144"/>
              <a:gd name="T56" fmla="*/ 149225 w 151"/>
              <a:gd name="T57" fmla="*/ 195263 h 144"/>
              <a:gd name="T58" fmla="*/ 195262 w 151"/>
              <a:gd name="T59" fmla="*/ 195263 h 144"/>
              <a:gd name="T60" fmla="*/ 169862 w 151"/>
              <a:gd name="T61" fmla="*/ 207963 h 144"/>
              <a:gd name="T62" fmla="*/ 149225 w 151"/>
              <a:gd name="T63" fmla="*/ 195263 h 144"/>
              <a:gd name="T64" fmla="*/ 136525 w 151"/>
              <a:gd name="T65" fmla="*/ 0 h 144"/>
              <a:gd name="T66" fmla="*/ 0 1 256"/>
              <a:gd name="T67" fmla="*/ 0 1 256"/>
              <a:gd name="T68" fmla="*/ 0 1 256"/>
              <a:gd name="T69" fmla="*/ 0 1 256"/>
              <a:gd name="T70" fmla="*/ 0 1 256"/>
              <a:gd name="T71" fmla="*/ 0 1 256"/>
              <a:gd name="T72" fmla="*/ 0 1 256"/>
              <a:gd name="T73" fmla="*/ 0 1 256"/>
              <a:gd name="T74" fmla="*/ 0 1 256"/>
              <a:gd name="T75" fmla="*/ 0 1 256"/>
              <a:gd name="T76" fmla="*/ 0 1 256"/>
              <a:gd name="T77" fmla="*/ 0 1 256"/>
              <a:gd name="T78" fmla="*/ 0 1 256"/>
              <a:gd name="T79" fmla="*/ 0 1 256"/>
              <a:gd name="T80" fmla="*/ 0 1 256"/>
              <a:gd name="T81" fmla="*/ 0 1 256"/>
              <a:gd name="T82" fmla="*/ 0 1 256"/>
              <a:gd name="T83" fmla="*/ 0 1 256"/>
              <a:gd name="T84" fmla="*/ 0 1 256"/>
              <a:gd name="T85" fmla="*/ 0 1 256"/>
              <a:gd name="T86" fmla="*/ 0 1 256"/>
              <a:gd name="T87" fmla="*/ 0 1 256"/>
              <a:gd name="T88" fmla="*/ 0 1 256"/>
              <a:gd name="T89" fmla="*/ 0 1 256"/>
              <a:gd name="T90" fmla="*/ 0 1 256"/>
              <a:gd name="T91" fmla="*/ 0 1 256"/>
              <a:gd name="T92" fmla="*/ 0 1 256"/>
              <a:gd name="T93" fmla="*/ 0 1 256"/>
              <a:gd name="T94" fmla="*/ 0 1 256"/>
              <a:gd name="T95" fmla="*/ 0 1 256"/>
              <a:gd name="T96" fmla="*/ 0 1 256"/>
              <a:gd name="T97" fmla="*/ 0 1 256"/>
              <a:gd name="T98" fmla="*/ 0 1 256"/>
              <a:gd name="T99" fmla="*/ 0 w 151"/>
              <a:gd name="T100" fmla="*/ 0 h 144"/>
              <a:gd name="T101" fmla="*/ 0 w 151"/>
              <a:gd name="T102" fmla="*/ 0 h 144"/>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51" h="144">
                <a:moveTo>
                  <a:pt x="86" y="0"/>
                </a:moveTo>
                <a:lnTo>
                  <a:pt x="50" y="6"/>
                </a:lnTo>
                <a:lnTo>
                  <a:pt x="28" y="22"/>
                </a:lnTo>
                <a:lnTo>
                  <a:pt x="0" y="66"/>
                </a:lnTo>
                <a:lnTo>
                  <a:pt x="0" y="87"/>
                </a:lnTo>
                <a:lnTo>
                  <a:pt x="36" y="79"/>
                </a:lnTo>
                <a:lnTo>
                  <a:pt x="28" y="102"/>
                </a:lnTo>
                <a:lnTo>
                  <a:pt x="13" y="108"/>
                </a:lnTo>
                <a:lnTo>
                  <a:pt x="36" y="131"/>
                </a:lnTo>
                <a:lnTo>
                  <a:pt x="65" y="144"/>
                </a:lnTo>
                <a:lnTo>
                  <a:pt x="94" y="144"/>
                </a:lnTo>
                <a:lnTo>
                  <a:pt x="115" y="137"/>
                </a:lnTo>
                <a:lnTo>
                  <a:pt x="151" y="116"/>
                </a:lnTo>
                <a:lnTo>
                  <a:pt x="151" y="66"/>
                </a:lnTo>
                <a:lnTo>
                  <a:pt x="138" y="35"/>
                </a:lnTo>
                <a:lnTo>
                  <a:pt x="115" y="22"/>
                </a:lnTo>
                <a:lnTo>
                  <a:pt x="94" y="0"/>
                </a:lnTo>
                <a:lnTo>
                  <a:pt x="86" y="0"/>
                </a:lnTo>
                <a:lnTo>
                  <a:pt x="86" y="66"/>
                </a:lnTo>
                <a:lnTo>
                  <a:pt x="78" y="71"/>
                </a:lnTo>
                <a:lnTo>
                  <a:pt x="50" y="66"/>
                </a:lnTo>
                <a:lnTo>
                  <a:pt x="36" y="58"/>
                </a:lnTo>
                <a:lnTo>
                  <a:pt x="42" y="29"/>
                </a:lnTo>
                <a:lnTo>
                  <a:pt x="73" y="22"/>
                </a:lnTo>
                <a:lnTo>
                  <a:pt x="86" y="29"/>
                </a:lnTo>
                <a:lnTo>
                  <a:pt x="86" y="50"/>
                </a:lnTo>
                <a:lnTo>
                  <a:pt x="86" y="66"/>
                </a:lnTo>
                <a:lnTo>
                  <a:pt x="86" y="0"/>
                </a:lnTo>
                <a:lnTo>
                  <a:pt x="94" y="123"/>
                </a:lnTo>
                <a:lnTo>
                  <a:pt x="123" y="123"/>
                </a:lnTo>
                <a:lnTo>
                  <a:pt x="107" y="131"/>
                </a:lnTo>
                <a:lnTo>
                  <a:pt x="94" y="123"/>
                </a:lnTo>
                <a:lnTo>
                  <a:pt x="86" y="0"/>
                </a:lnTo>
                <a:close/>
              </a:path>
            </a:pathLst>
          </a:custGeom>
          <a:gradFill rotWithShape="1">
            <a:gsLst>
              <a:gs pos="0">
                <a:schemeClr val="accent1">
                  <a:lumMod val="20000"/>
                  <a:lumOff val="80000"/>
                </a:schemeClr>
              </a:gs>
              <a:gs pos="100000">
                <a:schemeClr val="accent1"/>
              </a:gs>
            </a:gsLst>
            <a:lin ang="5400000" scaled="1"/>
          </a:gradFill>
          <a:ln w="9525" cap="flat" cmpd="sng" algn="ctr">
            <a:noFill/>
            <a:prstDash val="solid"/>
            <a:miter lim="800000"/>
            <a:headEnd type="none" w="med" len="med"/>
            <a:tailEnd type="none" w="med" len="med"/>
          </a:ln>
          <a:effectLst/>
        </p:spPr>
        <p:txBody>
          <a:bodyPr/>
          <a:lstStyle/>
          <a:p>
            <a:pPr>
              <a:defRPr/>
            </a:pPr>
            <a:endParaRPr kumimoji="0" lang="ja-JP" altLang="en-US">
              <a:solidFill>
                <a:srgbClr val="FF0000">
                  <a:alpha val="100000"/>
                </a:srgbClr>
              </a:solidFill>
              <a:latin typeface="+mn-lt"/>
              <a:ea typeface="+mn-ea"/>
              <a:cs typeface="+mn-cs"/>
            </a:endParaRPr>
          </a:p>
        </p:txBody>
      </p:sp>
      <p:sp>
        <p:nvSpPr>
          <p:cNvPr id="2" name="タイトル 1"/>
          <p:cNvSpPr>
            <a:spLocks noGrp="1"/>
          </p:cNvSpPr>
          <p:nvPr>
            <p:ph type="title"/>
          </p:nvPr>
        </p:nvSpPr>
        <p:spPr>
          <a:xfrm>
            <a:off x="482544" y="2698740"/>
            <a:ext cx="7772400" cy="1362075"/>
          </a:xfrm>
        </p:spPr>
        <p:txBody>
          <a:bodyPr anchor="t"/>
          <a:lstStyle>
            <a:lvl1pPr algn="l">
              <a:defRPr sz="4000" b="1" cap="all"/>
            </a:lvl1pPr>
          </a:lstStyle>
          <a:p>
            <a:r>
              <a:rPr lang="ja-JP" altLang="en-US" smtClean="0"/>
              <a:t>マスタ タイトルの書式設定</a:t>
            </a:r>
            <a:endParaRPr lang="en-US"/>
          </a:p>
        </p:txBody>
      </p:sp>
      <p:sp>
        <p:nvSpPr>
          <p:cNvPr id="3" name="テキスト プレースホルダ 2"/>
          <p:cNvSpPr>
            <a:spLocks noGrp="1"/>
          </p:cNvSpPr>
          <p:nvPr>
            <p:ph type="body" idx="1"/>
          </p:nvPr>
        </p:nvSpPr>
        <p:spPr>
          <a:xfrm>
            <a:off x="482544" y="1176322"/>
            <a:ext cx="7772400" cy="1500187"/>
          </a:xfrm>
        </p:spPr>
        <p:txBody>
          <a:bodyPr anchor="b"/>
          <a:lstStyle>
            <a:lvl1pPr marL="0" indent="0">
              <a:buNone/>
              <a:defRPr sz="2000" baseline="0">
                <a:solidFill>
                  <a:schemeClr val="tx2"/>
                </a:solidFill>
              </a:defRPr>
            </a:lvl1pPr>
            <a:lvl2pPr marL="457200" indent="0">
              <a:buNone/>
              <a:defRPr sz="1800">
                <a:solidFill>
                  <a:schemeClr val="tx2"/>
                </a:solidFill>
              </a:defRPr>
            </a:lvl2pPr>
            <a:lvl3pPr marL="914400" indent="0">
              <a:buNone/>
              <a:defRPr sz="1600">
                <a:solidFill>
                  <a:schemeClr val="tx2"/>
                </a:solidFill>
              </a:defRPr>
            </a:lvl3pPr>
            <a:lvl4pPr marL="1371600" indent="0">
              <a:buNone/>
              <a:defRPr sz="1400">
                <a:solidFill>
                  <a:schemeClr val="tx2"/>
                </a:solidFill>
              </a:defRPr>
            </a:lvl4pPr>
            <a:lvl5pPr marL="1828800" indent="0">
              <a:buNone/>
              <a:defRPr sz="1400">
                <a:solidFill>
                  <a:schemeClr val="tx2"/>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29" name="日付プレースホルダ 3"/>
          <p:cNvSpPr>
            <a:spLocks noGrp="1"/>
          </p:cNvSpPr>
          <p:nvPr>
            <p:ph type="dt" sz="half" idx="10"/>
          </p:nvPr>
        </p:nvSpPr>
        <p:spPr/>
        <p:txBody>
          <a:bodyPr/>
          <a:lstStyle>
            <a:lvl1pPr>
              <a:defRPr/>
            </a:lvl1pPr>
          </a:lstStyle>
          <a:p>
            <a:pPr>
              <a:defRPr/>
            </a:pPr>
            <a:endParaRPr lang="en-US" altLang="ja-JP"/>
          </a:p>
        </p:txBody>
      </p:sp>
      <p:sp>
        <p:nvSpPr>
          <p:cNvPr id="30"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31" name="スライド番号プレースホルダ 5"/>
          <p:cNvSpPr>
            <a:spLocks noGrp="1"/>
          </p:cNvSpPr>
          <p:nvPr>
            <p:ph type="sldNum" sz="quarter" idx="12"/>
          </p:nvPr>
        </p:nvSpPr>
        <p:spPr/>
        <p:txBody>
          <a:bodyPr/>
          <a:lstStyle>
            <a:lvl1pPr algn="ctr">
              <a:defRPr/>
            </a:lvl1pPr>
          </a:lstStyle>
          <a:p>
            <a:pPr>
              <a:defRPr/>
            </a:pPr>
            <a:fld id="{33F79059-BC96-45BF-9C29-89C364AE2A71}" type="slidenum">
              <a:rPr lang="en-US" altLang="ja-JP"/>
              <a:pPr>
                <a:defRPr/>
              </a:pPr>
              <a:t>&lt;#&gt;</a:t>
            </a:fld>
            <a:endParaRPr lang="en-US" altLang="ja-JP"/>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4" name="タイトル プレースホルダ 13"/>
          <p:cNvSpPr>
            <a:spLocks noGrp="1"/>
          </p:cNvSpPr>
          <p:nvPr>
            <p:ph type="title"/>
          </p:nvPr>
        </p:nvSpPr>
        <p:spPr>
          <a:xfrm>
            <a:off x="457200" y="428625"/>
            <a:ext cx="8229600" cy="1143000"/>
          </a:xfrm>
          <a:prstGeom prst="rect">
            <a:avLst/>
          </a:prstGeom>
          <a:effectLst>
            <a:softEdge rad="12700"/>
          </a:effectLst>
        </p:spPr>
        <p:txBody>
          <a:bodyPr vert="horz" rtlCol="0" anchor="ctr">
            <a:normAutofit/>
          </a:bodyPr>
          <a:lstStyle/>
          <a:p>
            <a:r>
              <a:rPr lang="ja-JP" altLang="en-US" smtClean="0"/>
              <a:t>マスタ タイトルの書式設定</a:t>
            </a:r>
            <a:endParaRPr lang="en-US"/>
          </a:p>
        </p:txBody>
      </p:sp>
      <p:sp>
        <p:nvSpPr>
          <p:cNvPr id="1027" name="テキスト プレースホルダ 12"/>
          <p:cNvSpPr>
            <a:spLocks noGrp="1"/>
          </p:cNvSpPr>
          <p:nvPr>
            <p:ph type="body" idx="1"/>
          </p:nvPr>
        </p:nvSpPr>
        <p:spPr bwMode="auto">
          <a:xfrm>
            <a:off x="457200" y="1601788"/>
            <a:ext cx="8229600" cy="468471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19" name="日付プレースホルダ 3"/>
          <p:cNvSpPr>
            <a:spLocks noGrp="1"/>
          </p:cNvSpPr>
          <p:nvPr>
            <p:ph type="dt" sz="half" idx="2"/>
          </p:nvPr>
        </p:nvSpPr>
        <p:spPr>
          <a:xfrm>
            <a:off x="0" y="0"/>
            <a:ext cx="2133600" cy="360363"/>
          </a:xfrm>
          <a:prstGeom prst="rect">
            <a:avLst/>
          </a:prstGeom>
        </p:spPr>
        <p:txBody>
          <a:bodyPr vert="horz" rtlCol="0" anchor="ctr"/>
          <a:lstStyle>
            <a:lvl1pPr>
              <a:defRPr kumimoji="0" sz="1200">
                <a:solidFill>
                  <a:schemeClr val="tx2">
                    <a:shade val="50000"/>
                  </a:schemeClr>
                </a:solidFill>
                <a:latin typeface="Helvetica" charset="0"/>
                <a:ea typeface="Osaka" charset="-128"/>
                <a:cs typeface="+mn-cs"/>
              </a:defRPr>
            </a:lvl1pPr>
          </a:lstStyle>
          <a:p>
            <a:pPr>
              <a:defRPr/>
            </a:pPr>
            <a:endParaRPr lang="en-US" altLang="ja-JP"/>
          </a:p>
        </p:txBody>
      </p:sp>
      <p:sp>
        <p:nvSpPr>
          <p:cNvPr id="120" name="フッター プレースホルダ 4"/>
          <p:cNvSpPr>
            <a:spLocks noGrp="1"/>
          </p:cNvSpPr>
          <p:nvPr>
            <p:ph type="ftr" sz="quarter" idx="3"/>
          </p:nvPr>
        </p:nvSpPr>
        <p:spPr>
          <a:xfrm>
            <a:off x="2200275" y="0"/>
            <a:ext cx="4498975" cy="360363"/>
          </a:xfrm>
          <a:prstGeom prst="rect">
            <a:avLst/>
          </a:prstGeom>
        </p:spPr>
        <p:txBody>
          <a:bodyPr vert="horz" rtlCol="0" anchor="ctr"/>
          <a:lstStyle>
            <a:lvl1pPr algn="ctr">
              <a:defRPr kumimoji="0" sz="1200">
                <a:solidFill>
                  <a:schemeClr val="tx2">
                    <a:shade val="50000"/>
                  </a:schemeClr>
                </a:solidFill>
                <a:latin typeface="Helvetica" charset="0"/>
                <a:ea typeface="Osaka" charset="-128"/>
                <a:cs typeface="+mn-cs"/>
              </a:defRPr>
            </a:lvl1pPr>
          </a:lstStyle>
          <a:p>
            <a:pPr>
              <a:defRPr/>
            </a:pPr>
            <a:endParaRPr lang="ja-JP" altLang="en-US"/>
          </a:p>
        </p:txBody>
      </p:sp>
      <p:sp>
        <p:nvSpPr>
          <p:cNvPr id="121" name="スライド番号プレースホルダ 5"/>
          <p:cNvSpPr>
            <a:spLocks noGrp="1"/>
          </p:cNvSpPr>
          <p:nvPr>
            <p:ph type="sldNum" sz="quarter" idx="4"/>
          </p:nvPr>
        </p:nvSpPr>
        <p:spPr>
          <a:xfrm>
            <a:off x="7715250" y="0"/>
            <a:ext cx="1428750" cy="360363"/>
          </a:xfrm>
          <a:prstGeom prst="rect">
            <a:avLst/>
          </a:prstGeom>
        </p:spPr>
        <p:txBody>
          <a:bodyPr vert="horz" rtlCol="0" anchor="ctr"/>
          <a:lstStyle>
            <a:lvl1pPr algn="ctr">
              <a:defRPr kumimoji="0" sz="1200">
                <a:solidFill>
                  <a:schemeClr val="tx2">
                    <a:shade val="50000"/>
                  </a:schemeClr>
                </a:solidFill>
                <a:latin typeface="Helvetica" charset="0"/>
                <a:ea typeface="Osaka" charset="-128"/>
                <a:cs typeface="+mn-cs"/>
              </a:defRPr>
            </a:lvl1pPr>
          </a:lstStyle>
          <a:p>
            <a:pPr>
              <a:defRPr/>
            </a:pPr>
            <a:fld id="{9BD05FA3-04EA-47A6-BC7E-1429A012B484}" type="slidenum">
              <a:rPr lang="en-US" altLang="ja-JP"/>
              <a:pPr>
                <a:defRPr/>
              </a:pPr>
              <a:t>&lt;#&gt;</a:t>
            </a:fld>
            <a:endParaRPr lang="en-US" altLang="ja-JP"/>
          </a:p>
        </p:txBody>
      </p:sp>
    </p:spTree>
  </p:cSld>
  <p:clrMap bg1="lt1" tx1="dk1" bg2="lt2" tx2="dk2" accent1="accent1" accent2="accent2" accent3="accent3" accent4="accent4" accent5="accent5" accent6="accent6" hlink="hlink" folHlink="folHlink"/>
  <p:sldLayoutIdLst>
    <p:sldLayoutId id="2147484055" r:id="rId1"/>
  </p:sldLayoutIdLst>
  <p:txStyles>
    <p:titleStyle>
      <a:lvl1pPr algn="ctr" rtl="0" eaLnBrk="0" fontAlgn="base" hangingPunct="0">
        <a:spcBef>
          <a:spcPct val="0"/>
        </a:spcBef>
        <a:spcAft>
          <a:spcPct val="0"/>
        </a:spcAft>
        <a:defRPr kumimoji="1" sz="4400">
          <a:solidFill>
            <a:schemeClr val="tx2"/>
          </a:solidFill>
          <a:effectLst>
            <a:glow rad="101600">
              <a:schemeClr val="bg2">
                <a:tint val="20000"/>
                <a:alpha val="60000"/>
              </a:schemeClr>
            </a:glow>
            <a:outerShdw blurRad="50800" dist="50800" dir="2700000" algn="tl" rotWithShape="0">
              <a:srgbClr val="000000">
                <a:alpha val="43137"/>
              </a:srgbClr>
            </a:outerShdw>
          </a:effectLst>
          <a:latin typeface="Arial" pitchFamily="34" charset="0"/>
          <a:ea typeface="+mj-ea"/>
          <a:cs typeface="+mj-cs"/>
        </a:defRPr>
      </a:lvl1pPr>
      <a:lvl2pPr algn="ctr" rtl="0" eaLnBrk="0" fontAlgn="base" hangingPunct="0">
        <a:spcBef>
          <a:spcPct val="0"/>
        </a:spcBef>
        <a:spcAft>
          <a:spcPct val="0"/>
        </a:spcAft>
        <a:defRPr kumimoji="1" sz="4400">
          <a:solidFill>
            <a:schemeClr val="tx2"/>
          </a:solidFill>
          <a:latin typeface="Arial" pitchFamily="34" charset="0"/>
        </a:defRPr>
      </a:lvl2pPr>
      <a:lvl3pPr algn="ctr" rtl="0" eaLnBrk="0" fontAlgn="base" hangingPunct="0">
        <a:spcBef>
          <a:spcPct val="0"/>
        </a:spcBef>
        <a:spcAft>
          <a:spcPct val="0"/>
        </a:spcAft>
        <a:defRPr kumimoji="1" sz="4400">
          <a:solidFill>
            <a:schemeClr val="tx2"/>
          </a:solidFill>
          <a:latin typeface="Arial" pitchFamily="34" charset="0"/>
        </a:defRPr>
      </a:lvl3pPr>
      <a:lvl4pPr algn="ctr" rtl="0" eaLnBrk="0" fontAlgn="base" hangingPunct="0">
        <a:spcBef>
          <a:spcPct val="0"/>
        </a:spcBef>
        <a:spcAft>
          <a:spcPct val="0"/>
        </a:spcAft>
        <a:defRPr kumimoji="1" sz="4400">
          <a:solidFill>
            <a:schemeClr val="tx2"/>
          </a:solidFill>
          <a:latin typeface="Arial" pitchFamily="34" charset="0"/>
        </a:defRPr>
      </a:lvl4pPr>
      <a:lvl5pPr algn="ctr" rtl="0" eaLnBrk="0" fontAlgn="base" hangingPunct="0">
        <a:spcBef>
          <a:spcPct val="0"/>
        </a:spcBef>
        <a:spcAft>
          <a:spcPct val="0"/>
        </a:spcAft>
        <a:defRPr kumimoji="1" sz="4400">
          <a:solidFill>
            <a:schemeClr val="tx2"/>
          </a:solidFill>
          <a:latin typeface="Arial" pitchFamily="34" charset="0"/>
        </a:defRPr>
      </a:lvl5pPr>
      <a:lvl6pPr marL="457200" algn="ctr" rtl="0" fontAlgn="base">
        <a:spcBef>
          <a:spcPct val="0"/>
        </a:spcBef>
        <a:spcAft>
          <a:spcPct val="0"/>
        </a:spcAft>
        <a:defRPr kumimoji="1" sz="4400">
          <a:solidFill>
            <a:schemeClr val="tx2"/>
          </a:solidFill>
          <a:latin typeface="Calibri" pitchFamily="34" charset="0"/>
        </a:defRPr>
      </a:lvl6pPr>
      <a:lvl7pPr marL="914400" algn="ctr" rtl="0" fontAlgn="base">
        <a:spcBef>
          <a:spcPct val="0"/>
        </a:spcBef>
        <a:spcAft>
          <a:spcPct val="0"/>
        </a:spcAft>
        <a:defRPr kumimoji="1" sz="4400">
          <a:solidFill>
            <a:schemeClr val="tx2"/>
          </a:solidFill>
          <a:latin typeface="Calibri" pitchFamily="34" charset="0"/>
        </a:defRPr>
      </a:lvl7pPr>
      <a:lvl8pPr marL="1371600" algn="ctr" rtl="0" fontAlgn="base">
        <a:spcBef>
          <a:spcPct val="0"/>
        </a:spcBef>
        <a:spcAft>
          <a:spcPct val="0"/>
        </a:spcAft>
        <a:defRPr kumimoji="1" sz="4400">
          <a:solidFill>
            <a:schemeClr val="tx2"/>
          </a:solidFill>
          <a:latin typeface="Calibri" pitchFamily="34" charset="0"/>
        </a:defRPr>
      </a:lvl8pPr>
      <a:lvl9pPr marL="1828800" algn="ctr" rtl="0" fontAlgn="base">
        <a:spcBef>
          <a:spcPct val="0"/>
        </a:spcBef>
        <a:spcAft>
          <a:spcPct val="0"/>
        </a:spcAft>
        <a:defRPr kumimoji="1" sz="4400">
          <a:solidFill>
            <a:schemeClr val="tx2"/>
          </a:solidFill>
          <a:latin typeface="Calibri" pitchFamily="34" charset="0"/>
        </a:defRPr>
      </a:lvl9pPr>
    </p:titleStyle>
    <p:bodyStyle>
      <a:lvl1pPr marL="342900" indent="-342900" algn="l" rtl="0" eaLnBrk="0" fontAlgn="base" hangingPunct="0">
        <a:spcBef>
          <a:spcPct val="20000"/>
        </a:spcBef>
        <a:spcAft>
          <a:spcPct val="0"/>
        </a:spcAft>
        <a:buClr>
          <a:srgbClr val="C00000"/>
        </a:buClr>
        <a:buSzPct val="80000"/>
        <a:buFont typeface="Wingdings" pitchFamily="2" charset="2"/>
        <a:buChar char="l"/>
        <a:defRPr kumimoji="1" sz="3200">
          <a:solidFill>
            <a:schemeClr val="tx2"/>
          </a:solidFill>
          <a:latin typeface="Arial" pitchFamily="34" charset="0"/>
          <a:ea typeface="+mn-ea"/>
          <a:cs typeface="+mn-cs"/>
        </a:defRPr>
      </a:lvl1pPr>
      <a:lvl2pPr marL="742950" indent="-285750" algn="l" rtl="0" eaLnBrk="0" fontAlgn="base" hangingPunct="0">
        <a:spcBef>
          <a:spcPct val="20000"/>
        </a:spcBef>
        <a:spcAft>
          <a:spcPct val="0"/>
        </a:spcAft>
        <a:buClr>
          <a:srgbClr val="C00000"/>
        </a:buClr>
        <a:buSzPct val="65000"/>
        <a:buFont typeface="Wingdings" pitchFamily="2" charset="2"/>
        <a:buChar char="l"/>
        <a:defRPr kumimoji="1" sz="2800">
          <a:solidFill>
            <a:schemeClr val="tx2"/>
          </a:solidFill>
          <a:latin typeface="Arial" pitchFamily="34" charset="0"/>
          <a:ea typeface="+mn-ea"/>
          <a:cs typeface="+mn-cs"/>
        </a:defRPr>
      </a:lvl2pPr>
      <a:lvl3pPr marL="1143000" indent="-228600" algn="l" rtl="0" eaLnBrk="0" fontAlgn="base" hangingPunct="0">
        <a:spcBef>
          <a:spcPct val="20000"/>
        </a:spcBef>
        <a:spcAft>
          <a:spcPct val="0"/>
        </a:spcAft>
        <a:buClr>
          <a:srgbClr val="C00000"/>
        </a:buClr>
        <a:buSzPct val="60000"/>
        <a:buFont typeface="Wingdings" pitchFamily="2" charset="2"/>
        <a:buChar char="l"/>
        <a:defRPr kumimoji="1" sz="2400">
          <a:solidFill>
            <a:schemeClr val="tx2"/>
          </a:solidFill>
          <a:latin typeface="Arial" pitchFamily="34" charset="0"/>
          <a:ea typeface="+mn-ea"/>
          <a:cs typeface="+mn-cs"/>
        </a:defRPr>
      </a:lvl3pPr>
      <a:lvl4pPr marL="1600200" indent="-228600" algn="l" rtl="0" eaLnBrk="0" fontAlgn="base" hangingPunct="0">
        <a:spcBef>
          <a:spcPct val="20000"/>
        </a:spcBef>
        <a:spcAft>
          <a:spcPct val="0"/>
        </a:spcAft>
        <a:buClr>
          <a:schemeClr val="accent1"/>
        </a:buClr>
        <a:buSzPct val="60000"/>
        <a:buFont typeface="Wingdings" pitchFamily="2" charset="2"/>
        <a:buChar char="l"/>
        <a:defRPr kumimoji="1" sz="2000">
          <a:solidFill>
            <a:schemeClr val="tx2"/>
          </a:solidFill>
          <a:latin typeface="Arial" pitchFamily="34" charset="0"/>
          <a:ea typeface="+mn-ea"/>
          <a:cs typeface="+mn-cs"/>
        </a:defRPr>
      </a:lvl4pPr>
      <a:lvl5pPr marL="2057400" indent="-228600" algn="l" rtl="0" eaLnBrk="0" fontAlgn="base" hangingPunct="0">
        <a:spcBef>
          <a:spcPct val="20000"/>
        </a:spcBef>
        <a:spcAft>
          <a:spcPct val="0"/>
        </a:spcAft>
        <a:buClr>
          <a:schemeClr val="accent1"/>
        </a:buClr>
        <a:buSzPct val="55000"/>
        <a:buFont typeface="Wingdings" pitchFamily="2" charset="2"/>
        <a:buChar char="l"/>
        <a:defRPr kumimoji="1" sz="2000">
          <a:solidFill>
            <a:schemeClr val="tx2"/>
          </a:solidFill>
          <a:latin typeface="Arial" pitchFamily="34" charset="0"/>
          <a:ea typeface="+mn-ea"/>
          <a:cs typeface="+mn-cs"/>
        </a:defRPr>
      </a:lvl5pPr>
      <a:lvl6pPr marL="2514600" indent="-228600" algn="l" rtl="0" eaLnBrk="1" latinLnBrk="0" hangingPunct="1">
        <a:spcBef>
          <a:spcPct val="20000"/>
        </a:spcBef>
        <a:buClr>
          <a:schemeClr val="accent1"/>
        </a:buClr>
        <a:buSzPct val="50000"/>
        <a:buFont typeface="Wingdings"/>
        <a:buChar char="l"/>
        <a:defRPr kumimoji="1" sz="1900">
          <a:solidFill>
            <a:schemeClr val="accent1">
              <a:shade val="50000"/>
            </a:schemeClr>
          </a:solidFill>
          <a:latin typeface="+mn-lt"/>
          <a:ea typeface="+mn-ea"/>
          <a:cs typeface="+mn-cs"/>
        </a:defRPr>
      </a:lvl6pPr>
      <a:lvl7pPr marL="2971800" indent="-228600" algn="l" rtl="0" eaLnBrk="1" latinLnBrk="0" hangingPunct="1">
        <a:spcBef>
          <a:spcPct val="20000"/>
        </a:spcBef>
        <a:buClr>
          <a:schemeClr val="tx2"/>
        </a:buClr>
        <a:buSzPct val="50000"/>
        <a:buFont typeface="Wingdings"/>
        <a:buChar char="l"/>
        <a:defRPr kumimoji="1" lang="ja-JP" altLang="en-US" sz="1600" smtClean="0">
          <a:solidFill>
            <a:schemeClr val="accent1">
              <a:shade val="50000"/>
            </a:schemeClr>
          </a:solidFill>
          <a:latin typeface="+mn-lt"/>
          <a:ea typeface="+mn-ea"/>
          <a:cs typeface="+mn-cs"/>
        </a:defRPr>
      </a:lvl7pPr>
      <a:lvl8pPr marL="3429000" indent="-228600" algn="l" rtl="0" eaLnBrk="1" latinLnBrk="0" hangingPunct="1">
        <a:spcBef>
          <a:spcPct val="20000"/>
        </a:spcBef>
        <a:buClr>
          <a:schemeClr val="tx2"/>
        </a:buClr>
        <a:buSzPct val="50000"/>
        <a:buFont typeface="Wingdings"/>
        <a:buChar char="l"/>
        <a:defRPr kumimoji="1" lang="ja-JP" altLang="en-US" sz="1600" smtClean="0">
          <a:solidFill>
            <a:schemeClr val="accent1">
              <a:shade val="50000"/>
            </a:schemeClr>
          </a:solidFill>
          <a:latin typeface="+mn-lt"/>
          <a:ea typeface="+mn-ea"/>
          <a:cs typeface="+mn-cs"/>
        </a:defRPr>
      </a:lvl8pPr>
      <a:lvl9pPr marL="3886200" indent="-228600" algn="l" rtl="0" eaLnBrk="1" latinLnBrk="0" hangingPunct="1">
        <a:spcBef>
          <a:spcPct val="20000"/>
        </a:spcBef>
        <a:buClr>
          <a:schemeClr val="tx2"/>
        </a:buClr>
        <a:buSzPct val="50000"/>
        <a:buFont typeface="Wingdings"/>
        <a:buChar char="l"/>
        <a:defRPr kumimoji="1" lang="ja-JP" altLang="en-US" sz="1600" smtClean="0">
          <a:solidFill>
            <a:schemeClr val="accent1">
              <a:shade val="50000"/>
            </a:schemeClr>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txBox="1">
            <a:spLocks noChangeArrowheads="1"/>
          </p:cNvSpPr>
          <p:nvPr/>
        </p:nvSpPr>
        <p:spPr bwMode="auto">
          <a:xfrm>
            <a:off x="1763713" y="3933825"/>
            <a:ext cx="6624637" cy="1655763"/>
          </a:xfrm>
          <a:prstGeom prst="rect">
            <a:avLst/>
          </a:prstGeom>
          <a:noFill/>
          <a:ln w="9525">
            <a:noFill/>
            <a:miter lim="800000"/>
            <a:headEnd/>
            <a:tailEnd/>
          </a:ln>
        </p:spPr>
        <p:txBody>
          <a:bodyPr anchor="ctr"/>
          <a:lstStyle/>
          <a:p>
            <a:pPr algn="ctr"/>
            <a:r>
              <a:rPr lang="en-US" altLang="ja-JP" b="1">
                <a:solidFill>
                  <a:srgbClr val="000000"/>
                </a:solidFill>
                <a:latin typeface="Franklin Gothic Book" pitchFamily="34" charset="0"/>
              </a:rPr>
              <a:t>Naotsugu HAYASHI </a:t>
            </a:r>
            <a:r>
              <a:rPr lang="ja-JP" altLang="en-US" b="1">
                <a:solidFill>
                  <a:srgbClr val="000000"/>
                </a:solidFill>
                <a:latin typeface="Franklin Gothic Book" pitchFamily="34" charset="0"/>
              </a:rPr>
              <a:t>林 直嗣</a:t>
            </a:r>
          </a:p>
          <a:p>
            <a:pPr algn="ctr"/>
            <a:r>
              <a:rPr lang="en-US" altLang="ja-JP" b="1">
                <a:solidFill>
                  <a:srgbClr val="000000"/>
                </a:solidFill>
                <a:latin typeface="Franklin Gothic Book" pitchFamily="34" charset="0"/>
              </a:rPr>
              <a:t>Professor of Economics </a:t>
            </a:r>
            <a:r>
              <a:rPr lang="ja-JP" altLang="en-US" b="1">
                <a:solidFill>
                  <a:srgbClr val="000000"/>
                </a:solidFill>
                <a:latin typeface="Franklin Gothic Book" pitchFamily="34" charset="0"/>
              </a:rPr>
              <a:t>経済学教授</a:t>
            </a:r>
          </a:p>
          <a:p>
            <a:pPr algn="ctr"/>
            <a:r>
              <a:rPr lang="en-US" altLang="ja-JP" b="1">
                <a:solidFill>
                  <a:srgbClr val="000000"/>
                </a:solidFill>
                <a:latin typeface="Franklin Gothic Book" pitchFamily="34" charset="0"/>
              </a:rPr>
              <a:t>Faculty of Business Administration </a:t>
            </a:r>
            <a:r>
              <a:rPr lang="ja-JP" altLang="en-US" b="1">
                <a:solidFill>
                  <a:srgbClr val="000000"/>
                </a:solidFill>
                <a:latin typeface="Franklin Gothic Book" pitchFamily="34" charset="0"/>
              </a:rPr>
              <a:t>経営学部</a:t>
            </a:r>
          </a:p>
          <a:p>
            <a:pPr algn="ctr"/>
            <a:r>
              <a:rPr lang="en-US" altLang="ja-JP" b="1">
                <a:solidFill>
                  <a:srgbClr val="000000"/>
                </a:solidFill>
                <a:latin typeface="Franklin Gothic Book" pitchFamily="34" charset="0"/>
              </a:rPr>
              <a:t>Hosei University </a:t>
            </a:r>
            <a:r>
              <a:rPr lang="ja-JP" altLang="en-US" b="1">
                <a:solidFill>
                  <a:srgbClr val="000000"/>
                </a:solidFill>
                <a:latin typeface="Franklin Gothic Book" pitchFamily="34" charset="0"/>
              </a:rPr>
              <a:t>法政大学</a:t>
            </a:r>
            <a:endParaRPr kumimoji="0" lang="ja-JP" altLang="en-US" b="1">
              <a:solidFill>
                <a:srgbClr val="000000"/>
              </a:solidFill>
              <a:latin typeface="Franklin Gothic Book" pitchFamily="34" charset="0"/>
              <a:ea typeface="ＭＳ ゴシック" pitchFamily="49" charset="-128"/>
            </a:endParaRPr>
          </a:p>
        </p:txBody>
      </p:sp>
      <p:sp>
        <p:nvSpPr>
          <p:cNvPr id="3075" name="Rectangle 6"/>
          <p:cNvSpPr>
            <a:spLocks noGrp="1" noChangeArrowheads="1"/>
          </p:cNvSpPr>
          <p:nvPr>
            <p:ph type="ctrTitle" idx="4294967295"/>
          </p:nvPr>
        </p:nvSpPr>
        <p:spPr>
          <a:xfrm>
            <a:off x="179388" y="214290"/>
            <a:ext cx="8208962" cy="1785949"/>
          </a:xfrm>
        </p:spPr>
        <p:txBody>
          <a:bodyPr>
            <a:normAutofit fontScale="90000"/>
          </a:bodyPr>
          <a:lstStyle/>
          <a:p>
            <a:pPr eaLnBrk="1" fontAlgn="auto" hangingPunct="1">
              <a:spcAft>
                <a:spcPts val="0"/>
              </a:spcAft>
              <a:defRPr/>
            </a:pPr>
            <a:r>
              <a:rPr lang="en-US" altLang="ja-JP" sz="2800" dirty="0" smtClean="0">
                <a:solidFill>
                  <a:schemeClr val="tx1"/>
                </a:solidFill>
                <a:latin typeface="+mj-lt"/>
              </a:rPr>
              <a:t>Part 1 Money and Finance</a:t>
            </a:r>
            <a:r>
              <a:rPr lang="ja-JP" altLang="en-US" sz="2800" dirty="0" smtClean="0">
                <a:solidFill>
                  <a:schemeClr val="tx1"/>
                </a:solidFill>
                <a:latin typeface="+mj-lt"/>
              </a:rPr>
              <a:t> </a:t>
            </a:r>
            <a:r>
              <a:rPr lang="en-US" altLang="ja-JP" sz="2800" dirty="0" smtClean="0">
                <a:solidFill>
                  <a:schemeClr val="tx1"/>
                </a:solidFill>
                <a:latin typeface="+mj-lt"/>
              </a:rPr>
              <a:t/>
            </a:r>
            <a:br>
              <a:rPr lang="en-US" altLang="ja-JP" sz="2800" dirty="0" smtClean="0">
                <a:solidFill>
                  <a:schemeClr val="tx1"/>
                </a:solidFill>
                <a:latin typeface="+mj-lt"/>
              </a:rPr>
            </a:br>
            <a:r>
              <a:rPr lang="ja-JP" altLang="en-US" sz="2800" dirty="0" smtClean="0">
                <a:solidFill>
                  <a:schemeClr val="tx1"/>
                </a:solidFill>
                <a:latin typeface="+mj-lt"/>
              </a:rPr>
              <a:t>貨幣と金融</a:t>
            </a:r>
            <a:br>
              <a:rPr lang="ja-JP" altLang="en-US" sz="2800" dirty="0" smtClean="0">
                <a:solidFill>
                  <a:schemeClr val="tx1"/>
                </a:solidFill>
                <a:latin typeface="+mj-lt"/>
              </a:rPr>
            </a:br>
            <a:r>
              <a:rPr lang="en-US" altLang="ja-JP" sz="2800" dirty="0" smtClean="0">
                <a:solidFill>
                  <a:schemeClr val="tx1"/>
                </a:solidFill>
                <a:latin typeface="+mj-lt"/>
              </a:rPr>
              <a:t>Chapter 2 Financial Markets and Financial Organizations</a:t>
            </a:r>
            <a:r>
              <a:rPr lang="ja-JP" altLang="en-US" sz="2400" dirty="0" smtClean="0">
                <a:solidFill>
                  <a:schemeClr val="tx1"/>
                </a:solidFill>
                <a:latin typeface="+mj-lt"/>
              </a:rPr>
              <a:t> </a:t>
            </a:r>
            <a:r>
              <a:rPr lang="en-US" altLang="ja-JP" sz="2400" dirty="0" smtClean="0">
                <a:solidFill>
                  <a:schemeClr val="tx1"/>
                </a:solidFill>
                <a:latin typeface="+mj-lt"/>
              </a:rPr>
              <a:t/>
            </a:r>
            <a:br>
              <a:rPr lang="en-US" altLang="ja-JP" sz="2400" dirty="0" smtClean="0">
                <a:solidFill>
                  <a:schemeClr val="tx1"/>
                </a:solidFill>
                <a:latin typeface="+mj-lt"/>
              </a:rPr>
            </a:br>
            <a:r>
              <a:rPr lang="ja-JP" altLang="en-US" sz="2400" dirty="0" smtClean="0">
                <a:solidFill>
                  <a:schemeClr val="tx1"/>
                </a:solidFill>
                <a:latin typeface="+mj-lt"/>
              </a:rPr>
              <a:t>金融市場と金融機関</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304800" y="285728"/>
            <a:ext cx="8686800" cy="785818"/>
          </a:xfrm>
        </p:spPr>
        <p:txBody>
          <a:bodyPr anchor="ctr">
            <a:normAutofit fontScale="90000"/>
          </a:bodyPr>
          <a:lstStyle/>
          <a:p>
            <a:pPr algn="ctr" eaLnBrk="1" fontAlgn="auto" hangingPunct="1">
              <a:spcAft>
                <a:spcPts val="0"/>
              </a:spcAft>
              <a:defRPr/>
            </a:pPr>
            <a:r>
              <a:rPr lang="en-US" altLang="ja-JP" sz="2400" b="0" cap="none" dirty="0" smtClean="0">
                <a:solidFill>
                  <a:srgbClr val="000000"/>
                </a:solidFill>
                <a:latin typeface="+mj-lt"/>
              </a:rPr>
              <a:t>8</a:t>
            </a:r>
            <a:r>
              <a:rPr lang="ja-JP" altLang="ja-JP" sz="2400" b="0" cap="none" dirty="0" err="1" smtClean="0">
                <a:solidFill>
                  <a:srgbClr val="000000"/>
                </a:solidFill>
                <a:latin typeface="+mj-lt"/>
              </a:rPr>
              <a:t>.</a:t>
            </a:r>
            <a:r>
              <a:rPr lang="ja-JP" altLang="ja-JP" sz="2400" b="0" cap="none" dirty="0" smtClean="0">
                <a:solidFill>
                  <a:srgbClr val="000000"/>
                </a:solidFill>
                <a:latin typeface="+mj-lt"/>
              </a:rPr>
              <a:t> </a:t>
            </a:r>
            <a:r>
              <a:rPr lang="en-US" altLang="ja-JP" sz="2400" b="0" cap="none" dirty="0" smtClean="0">
                <a:latin typeface="+mj-lt"/>
              </a:rPr>
              <a:t>DEPOSIT Market and LOAN Market </a:t>
            </a:r>
            <a:br>
              <a:rPr lang="en-US" altLang="ja-JP" sz="2400" b="0" cap="none" dirty="0" smtClean="0">
                <a:latin typeface="+mj-lt"/>
              </a:rPr>
            </a:br>
            <a:r>
              <a:rPr lang="ja-JP" altLang="en-US" sz="2400" b="0" cap="none" dirty="0" smtClean="0">
                <a:latin typeface="+mj-lt"/>
              </a:rPr>
              <a:t>　　</a:t>
            </a:r>
            <a:r>
              <a:rPr lang="ja-JP" altLang="en-US" sz="2400" b="0" cap="none" dirty="0" smtClean="0">
                <a:solidFill>
                  <a:srgbClr val="000000"/>
                </a:solidFill>
                <a:latin typeface="+mj-lt"/>
              </a:rPr>
              <a:t>預金市場と貸出市場</a:t>
            </a:r>
          </a:p>
        </p:txBody>
      </p:sp>
      <p:sp>
        <p:nvSpPr>
          <p:cNvPr id="12291" name="Rectangle 3"/>
          <p:cNvSpPr>
            <a:spLocks noGrp="1" noChangeArrowheads="1"/>
          </p:cNvSpPr>
          <p:nvPr>
            <p:ph idx="1"/>
          </p:nvPr>
        </p:nvSpPr>
        <p:spPr>
          <a:xfrm>
            <a:off x="304800" y="1214438"/>
            <a:ext cx="8686800" cy="4865687"/>
          </a:xfrm>
        </p:spPr>
        <p:txBody>
          <a:bodyPr>
            <a:normAutofit/>
          </a:bodyPr>
          <a:lstStyle/>
          <a:p>
            <a:pPr marL="342900" indent="-342900" eaLnBrk="1" hangingPunct="1">
              <a:lnSpc>
                <a:spcPct val="80000"/>
              </a:lnSpc>
            </a:pPr>
            <a:r>
              <a:rPr lang="en-US" altLang="ja-JP" sz="2200" smtClean="0">
                <a:solidFill>
                  <a:schemeClr val="hlink"/>
                </a:solidFill>
                <a:ea typeface="ＭＳ Ｐゴシック" pitchFamily="50" charset="-128"/>
              </a:rPr>
              <a:t>Deposits Market </a:t>
            </a:r>
            <a:r>
              <a:rPr lang="ja-JP" altLang="en-US" sz="2200" smtClean="0">
                <a:solidFill>
                  <a:schemeClr val="hlink"/>
                </a:solidFill>
                <a:ea typeface="ＭＳ Ｐゴシック" pitchFamily="50" charset="-128"/>
              </a:rPr>
              <a:t>預金市場</a:t>
            </a:r>
          </a:p>
          <a:p>
            <a:pPr marL="342900" indent="-342900" eaLnBrk="1" hangingPunct="1">
              <a:lnSpc>
                <a:spcPct val="80000"/>
              </a:lnSpc>
            </a:pPr>
            <a:r>
              <a:rPr lang="ja-JP" altLang="en-US" sz="2200" smtClean="0">
                <a:solidFill>
                  <a:schemeClr val="hlink"/>
                </a:solidFill>
                <a:ea typeface="ＭＳ Ｐゴシック" pitchFamily="50" charset="-128"/>
              </a:rPr>
              <a:t> </a:t>
            </a:r>
            <a:r>
              <a:rPr lang="ja-JP" altLang="en-US" sz="2200" smtClean="0">
                <a:solidFill>
                  <a:schemeClr val="tx1"/>
                </a:solidFill>
                <a:ea typeface="ＭＳ Ｐゴシック" pitchFamily="50" charset="-128"/>
              </a:rPr>
              <a:t>＝</a:t>
            </a:r>
            <a:r>
              <a:rPr lang="en-US" altLang="ja-JP" sz="2200" smtClean="0">
                <a:solidFill>
                  <a:schemeClr val="tx1"/>
                </a:solidFill>
                <a:ea typeface="ＭＳ Ｐゴシック" pitchFamily="50" charset="-128"/>
              </a:rPr>
              <a:t>Individuals and firms deposit their surplus money to banks and Post Bank</a:t>
            </a:r>
          </a:p>
          <a:p>
            <a:pPr marL="342900" indent="-342900" eaLnBrk="1" hangingPunct="1">
              <a:lnSpc>
                <a:spcPct val="80000"/>
              </a:lnSpc>
            </a:pPr>
            <a:r>
              <a:rPr lang="ja-JP" altLang="en-US" sz="2200" smtClean="0">
                <a:solidFill>
                  <a:schemeClr val="tx1"/>
                </a:solidFill>
                <a:ea typeface="ＭＳ Ｐゴシック" pitchFamily="50" charset="-128"/>
              </a:rPr>
              <a:t>   個人や企業などが銀行や郵便局などに預金する市場</a:t>
            </a:r>
            <a:endParaRPr lang="ja-JP" altLang="ja-JP" sz="2200" smtClean="0">
              <a:solidFill>
                <a:schemeClr val="tx1"/>
              </a:solidFill>
              <a:ea typeface="ＭＳ Ｐゴシック" pitchFamily="50" charset="-128"/>
            </a:endParaRPr>
          </a:p>
          <a:p>
            <a:pPr marL="342900" indent="-342900" eaLnBrk="1" hangingPunct="1">
              <a:lnSpc>
                <a:spcPct val="80000"/>
              </a:lnSpc>
            </a:pPr>
            <a:endParaRPr lang="ja-JP" altLang="en-US" sz="2200" smtClean="0">
              <a:solidFill>
                <a:schemeClr val="hlink"/>
              </a:solidFill>
              <a:ea typeface="ＭＳ Ｐゴシック" pitchFamily="50" charset="-128"/>
            </a:endParaRPr>
          </a:p>
          <a:p>
            <a:pPr marL="342900" indent="-342900" eaLnBrk="1" hangingPunct="1">
              <a:lnSpc>
                <a:spcPct val="80000"/>
              </a:lnSpc>
            </a:pPr>
            <a:r>
              <a:rPr lang="en-US" altLang="ja-JP" sz="2200" smtClean="0">
                <a:solidFill>
                  <a:schemeClr val="hlink"/>
                </a:solidFill>
                <a:ea typeface="ＭＳ Ｐゴシック" pitchFamily="50" charset="-128"/>
              </a:rPr>
              <a:t>Loan Market  </a:t>
            </a:r>
            <a:r>
              <a:rPr lang="ja-JP" altLang="en-US" sz="2200" smtClean="0">
                <a:solidFill>
                  <a:schemeClr val="hlink"/>
                </a:solidFill>
                <a:ea typeface="ＭＳ Ｐゴシック" pitchFamily="50" charset="-128"/>
              </a:rPr>
              <a:t>貸出市場</a:t>
            </a:r>
          </a:p>
          <a:p>
            <a:pPr marL="342900" indent="-342900" eaLnBrk="1" hangingPunct="1">
              <a:lnSpc>
                <a:spcPct val="80000"/>
              </a:lnSpc>
            </a:pPr>
            <a:r>
              <a:rPr lang="ja-JP" altLang="en-US" sz="2200" smtClean="0">
                <a:solidFill>
                  <a:srgbClr val="000000"/>
                </a:solidFill>
                <a:ea typeface="ＭＳ Ｐゴシック" pitchFamily="50" charset="-128"/>
              </a:rPr>
              <a:t> </a:t>
            </a:r>
            <a:r>
              <a:rPr lang="ja-JP" altLang="en-US" sz="2200" smtClean="0">
                <a:solidFill>
                  <a:schemeClr val="tx1"/>
                </a:solidFill>
                <a:ea typeface="ＭＳ Ｐゴシック" pitchFamily="50" charset="-128"/>
              </a:rPr>
              <a:t>＝</a:t>
            </a:r>
            <a:r>
              <a:rPr lang="en-US" altLang="ja-JP" sz="2200" smtClean="0">
                <a:solidFill>
                  <a:schemeClr val="tx1"/>
                </a:solidFill>
                <a:ea typeface="ＭＳ Ｐゴシック" pitchFamily="50" charset="-128"/>
              </a:rPr>
              <a:t>banks lend this money to firms and individuals</a:t>
            </a:r>
          </a:p>
          <a:p>
            <a:pPr marL="342900" indent="-342900" eaLnBrk="1" hangingPunct="1">
              <a:lnSpc>
                <a:spcPct val="80000"/>
              </a:lnSpc>
            </a:pPr>
            <a:r>
              <a:rPr lang="ja-JP" altLang="en-US" sz="2200" smtClean="0">
                <a:solidFill>
                  <a:schemeClr val="tx1"/>
                </a:solidFill>
                <a:ea typeface="ＭＳ Ｐゴシック" pitchFamily="50" charset="-128"/>
              </a:rPr>
              <a:t>   預金を主な原資として企業などに貸し付ける市場</a:t>
            </a:r>
          </a:p>
          <a:p>
            <a:pPr marL="342900" indent="-342900" eaLnBrk="1" hangingPunct="1">
              <a:lnSpc>
                <a:spcPct val="80000"/>
              </a:lnSpc>
            </a:pPr>
            <a:endParaRPr lang="ja-JP" altLang="en-US" sz="2200" smtClean="0">
              <a:solidFill>
                <a:srgbClr val="000000"/>
              </a:solidFill>
              <a:ea typeface="ＭＳ Ｐゴシック" pitchFamily="50" charset="-128"/>
            </a:endParaRPr>
          </a:p>
          <a:p>
            <a:pPr marL="342900" indent="-342900" eaLnBrk="1" hangingPunct="1">
              <a:lnSpc>
                <a:spcPct val="80000"/>
              </a:lnSpc>
            </a:pPr>
            <a:r>
              <a:rPr lang="en-US" altLang="ja-JP" sz="2200" smtClean="0">
                <a:solidFill>
                  <a:srgbClr val="C00000"/>
                </a:solidFill>
                <a:ea typeface="ＭＳ Ｐゴシック" pitchFamily="50" charset="-128"/>
              </a:rPr>
              <a:t>Demand Deposits and Time Deposits </a:t>
            </a:r>
            <a:r>
              <a:rPr lang="en-US" altLang="ja-JP" sz="2200" smtClean="0">
                <a:ea typeface="ＭＳ Ｐゴシック" pitchFamily="50" charset="-128"/>
              </a:rPr>
              <a:t> </a:t>
            </a:r>
            <a:r>
              <a:rPr lang="ja-JP" altLang="en-US" sz="2200" smtClean="0">
                <a:solidFill>
                  <a:srgbClr val="C00000"/>
                </a:solidFill>
                <a:ea typeface="ＭＳ Ｐゴシック" pitchFamily="50" charset="-128"/>
              </a:rPr>
              <a:t>要求払預金と定期預金</a:t>
            </a:r>
          </a:p>
          <a:p>
            <a:pPr marL="342900" indent="-342900" eaLnBrk="1" hangingPunct="1">
              <a:lnSpc>
                <a:spcPct val="80000"/>
              </a:lnSpc>
            </a:pPr>
            <a:r>
              <a:rPr lang="en-US" altLang="ja-JP" sz="2200" smtClean="0">
                <a:solidFill>
                  <a:schemeClr val="tx1"/>
                </a:solidFill>
                <a:ea typeface="ＭＳ Ｐゴシック" pitchFamily="50" charset="-128"/>
              </a:rPr>
              <a:t> = You can withdraw demand deposits by demanding withdraw but cannot withdraw time deposits even by demanding withdraw until the maturity date </a:t>
            </a:r>
            <a:r>
              <a:rPr lang="ja-JP" altLang="en-US" sz="2200" smtClean="0">
                <a:solidFill>
                  <a:schemeClr val="tx1"/>
                </a:solidFill>
                <a:ea typeface="ＭＳ Ｐゴシック" pitchFamily="50" charset="-128"/>
              </a:rPr>
              <a:t>要求払預金は引き出しの要求をすれば引き出しができる。定期預金は引き出しの要求をしても満期日がくるまでは引き出しができない。</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304800" y="214290"/>
            <a:ext cx="8686800" cy="785818"/>
          </a:xfrm>
        </p:spPr>
        <p:txBody>
          <a:bodyPr anchor="ctr">
            <a:normAutofit fontScale="90000"/>
          </a:bodyPr>
          <a:lstStyle/>
          <a:p>
            <a:pPr algn="ctr" eaLnBrk="1" fontAlgn="auto" hangingPunct="1">
              <a:spcAft>
                <a:spcPts val="0"/>
              </a:spcAft>
              <a:defRPr/>
            </a:pPr>
            <a:r>
              <a:rPr lang="ja-JP" altLang="ja-JP" sz="2400" b="0" cap="none" dirty="0" smtClean="0">
                <a:solidFill>
                  <a:srgbClr val="000000"/>
                </a:solidFill>
                <a:latin typeface="+mj-lt"/>
              </a:rPr>
              <a:t>9. </a:t>
            </a:r>
            <a:r>
              <a:rPr lang="en-US" altLang="ja-JP" sz="2400" b="0" cap="none" dirty="0" smtClean="0">
                <a:latin typeface="+mj-lt"/>
              </a:rPr>
              <a:t>Type of Long-term Financial Market</a:t>
            </a:r>
            <a:r>
              <a:rPr lang="ja-JP" altLang="en-US" sz="2400" b="0" cap="none" dirty="0" smtClean="0">
                <a:latin typeface="+mj-lt"/>
              </a:rPr>
              <a:t>　</a:t>
            </a:r>
            <a:r>
              <a:rPr lang="en-US" altLang="ja-JP" sz="2400" b="0" cap="none" dirty="0" smtClean="0">
                <a:latin typeface="+mj-lt"/>
              </a:rPr>
              <a:t/>
            </a:r>
            <a:br>
              <a:rPr lang="en-US" altLang="ja-JP" sz="2400" b="0" cap="none" dirty="0" smtClean="0">
                <a:latin typeface="+mj-lt"/>
              </a:rPr>
            </a:br>
            <a:r>
              <a:rPr lang="ja-JP" altLang="en-US" sz="2400" b="0" cap="none" dirty="0" smtClean="0">
                <a:solidFill>
                  <a:srgbClr val="000000"/>
                </a:solidFill>
                <a:latin typeface="+mj-lt"/>
              </a:rPr>
              <a:t>長期金融市場の種類</a:t>
            </a:r>
          </a:p>
        </p:txBody>
      </p:sp>
      <p:sp>
        <p:nvSpPr>
          <p:cNvPr id="13317" name="Rectangle 3"/>
          <p:cNvSpPr>
            <a:spLocks noGrp="1" noChangeArrowheads="1"/>
          </p:cNvSpPr>
          <p:nvPr>
            <p:ph idx="1"/>
          </p:nvPr>
        </p:nvSpPr>
        <p:spPr>
          <a:xfrm>
            <a:off x="179388" y="1071563"/>
            <a:ext cx="8964612" cy="5643562"/>
          </a:xfrm>
        </p:spPr>
        <p:txBody>
          <a:bodyPr anchor="t"/>
          <a:lstStyle/>
          <a:p>
            <a:pPr marL="342900" indent="-342900" eaLnBrk="1" hangingPunct="1">
              <a:lnSpc>
                <a:spcPct val="80000"/>
              </a:lnSpc>
            </a:pPr>
            <a:r>
              <a:rPr lang="en-US" altLang="ja-JP" sz="1800" smtClean="0">
                <a:solidFill>
                  <a:srgbClr val="C00000"/>
                </a:solidFill>
                <a:ea typeface="ＭＳ Ｐゴシック" pitchFamily="50" charset="-128"/>
              </a:rPr>
              <a:t>Capital Market  </a:t>
            </a:r>
            <a:r>
              <a:rPr lang="ja-JP" altLang="en-US" sz="1800" smtClean="0">
                <a:solidFill>
                  <a:srgbClr val="C00000"/>
                </a:solidFill>
                <a:ea typeface="ＭＳ Ｐゴシック" pitchFamily="50" charset="-128"/>
              </a:rPr>
              <a:t>資本市場 </a:t>
            </a:r>
          </a:p>
          <a:p>
            <a:pPr marL="342900" indent="-342900" eaLnBrk="1" hangingPunct="1">
              <a:lnSpc>
                <a:spcPct val="80000"/>
              </a:lnSpc>
            </a:pPr>
            <a:r>
              <a:rPr lang="ja-JP" altLang="en-US" sz="1800" smtClean="0">
                <a:solidFill>
                  <a:schemeClr val="tx1"/>
                </a:solidFill>
                <a:ea typeface="ＭＳ Ｐゴシック" pitchFamily="50" charset="-128"/>
              </a:rPr>
              <a:t>  </a:t>
            </a:r>
            <a:r>
              <a:rPr lang="en-US" altLang="ja-JP" sz="1800" smtClean="0">
                <a:solidFill>
                  <a:schemeClr val="tx1"/>
                </a:solidFill>
                <a:ea typeface="ＭＳ Ｐゴシック" pitchFamily="50" charset="-128"/>
              </a:rPr>
              <a:t>Long-term financial markets mainly deal with long-term funds for investment and therefore are called capital market </a:t>
            </a:r>
            <a:endParaRPr lang="ja-JP" altLang="ja-JP" sz="1800" smtClean="0">
              <a:solidFill>
                <a:schemeClr val="tx1"/>
              </a:solidFill>
              <a:ea typeface="ＭＳ Ｐゴシック" pitchFamily="50" charset="-128"/>
            </a:endParaRPr>
          </a:p>
          <a:p>
            <a:pPr marL="342900" indent="-342900" eaLnBrk="1" hangingPunct="1">
              <a:lnSpc>
                <a:spcPct val="80000"/>
              </a:lnSpc>
            </a:pPr>
            <a:r>
              <a:rPr lang="ja-JP" altLang="ja-JP" sz="1800" smtClean="0">
                <a:solidFill>
                  <a:srgbClr val="000000"/>
                </a:solidFill>
                <a:ea typeface="ＭＳ Ｐゴシック" pitchFamily="50" charset="-128"/>
              </a:rPr>
              <a:t>①</a:t>
            </a:r>
            <a:r>
              <a:rPr lang="ja-JP" altLang="en-US" sz="1800" smtClean="0">
                <a:solidFill>
                  <a:srgbClr val="000000"/>
                </a:solidFill>
                <a:ea typeface="ＭＳ Ｐゴシック" pitchFamily="50" charset="-128"/>
              </a:rPr>
              <a:t> </a:t>
            </a:r>
            <a:r>
              <a:rPr lang="en-US" altLang="ja-JP" sz="1800" smtClean="0">
                <a:solidFill>
                  <a:srgbClr val="C00000"/>
                </a:solidFill>
                <a:ea typeface="ＭＳ Ｐゴシック" pitchFamily="50" charset="-128"/>
              </a:rPr>
              <a:t>Long-term Loan Market </a:t>
            </a:r>
            <a:r>
              <a:rPr lang="ja-JP" sz="1800" smtClean="0">
                <a:solidFill>
                  <a:srgbClr val="C00000"/>
                </a:solidFill>
                <a:ea typeface="ＭＳ Ｐゴシック" pitchFamily="50" charset="-128"/>
              </a:rPr>
              <a:t>長期貸出市場</a:t>
            </a:r>
            <a:endParaRPr lang="ja-JP" altLang="en-US" sz="1800" smtClean="0">
              <a:solidFill>
                <a:srgbClr val="C00000"/>
              </a:solidFill>
              <a:ea typeface="ＭＳ Ｐゴシック" pitchFamily="50" charset="-128"/>
            </a:endParaRPr>
          </a:p>
          <a:p>
            <a:pPr marL="342900" indent="-342900" eaLnBrk="1" hangingPunct="1">
              <a:lnSpc>
                <a:spcPct val="80000"/>
              </a:lnSpc>
            </a:pPr>
            <a:r>
              <a:rPr lang="en-US" altLang="ja-JP" sz="1800" smtClean="0">
                <a:solidFill>
                  <a:srgbClr val="000000"/>
                </a:solidFill>
                <a:ea typeface="ＭＳ Ｐゴシック" pitchFamily="50" charset="-128"/>
              </a:rPr>
              <a:t>   …long-term loan for equipment investment</a:t>
            </a:r>
          </a:p>
          <a:p>
            <a:pPr marL="342900" indent="-342900" eaLnBrk="1" hangingPunct="1">
              <a:lnSpc>
                <a:spcPct val="80000"/>
              </a:lnSpc>
            </a:pPr>
            <a:r>
              <a:rPr lang="en-US" altLang="ja-JP" sz="1800" smtClean="0">
                <a:solidFill>
                  <a:srgbClr val="000000"/>
                </a:solidFill>
                <a:ea typeface="ＭＳ Ｐゴシック" pitchFamily="50" charset="-128"/>
              </a:rPr>
              <a:t>  </a:t>
            </a:r>
            <a:r>
              <a:rPr lang="ja-JP" altLang="en-US" sz="1800" smtClean="0">
                <a:solidFill>
                  <a:srgbClr val="000000"/>
                </a:solidFill>
                <a:ea typeface="ＭＳ Ｐゴシック" pitchFamily="50" charset="-128"/>
              </a:rPr>
              <a:t>設備投資資金など長期の貸出</a:t>
            </a:r>
            <a:endParaRPr lang="ja-JP" altLang="ja-JP" sz="1800" smtClean="0">
              <a:ea typeface="ＭＳ Ｐゴシック" pitchFamily="50" charset="-128"/>
            </a:endParaRPr>
          </a:p>
          <a:p>
            <a:pPr marL="342900" indent="-342900" eaLnBrk="1" hangingPunct="1">
              <a:lnSpc>
                <a:spcPct val="80000"/>
              </a:lnSpc>
            </a:pPr>
            <a:r>
              <a:rPr lang="ja-JP" sz="1800" smtClean="0">
                <a:solidFill>
                  <a:srgbClr val="000000"/>
                </a:solidFill>
                <a:ea typeface="ＭＳ Ｐゴシック" pitchFamily="50" charset="-128"/>
              </a:rPr>
              <a:t>②</a:t>
            </a:r>
            <a:r>
              <a:rPr lang="ja-JP" altLang="en-US" sz="1800" smtClean="0">
                <a:solidFill>
                  <a:srgbClr val="000000"/>
                </a:solidFill>
                <a:ea typeface="ＭＳ Ｐゴシック" pitchFamily="50" charset="-128"/>
              </a:rPr>
              <a:t> </a:t>
            </a:r>
            <a:r>
              <a:rPr lang="en-US" altLang="ja-JP" sz="1800" smtClean="0">
                <a:solidFill>
                  <a:srgbClr val="C00000"/>
                </a:solidFill>
                <a:ea typeface="ＭＳ Ｐゴシック" pitchFamily="50" charset="-128"/>
              </a:rPr>
              <a:t>Securities Markets  </a:t>
            </a:r>
            <a:r>
              <a:rPr lang="ja-JP" sz="1800" smtClean="0">
                <a:solidFill>
                  <a:srgbClr val="C00000"/>
                </a:solidFill>
                <a:ea typeface="ＭＳ Ｐゴシック" pitchFamily="50" charset="-128"/>
              </a:rPr>
              <a:t>証券市場</a:t>
            </a:r>
            <a:endParaRPr lang="ja-JP" altLang="en-US" sz="1800" smtClean="0">
              <a:solidFill>
                <a:srgbClr val="C00000"/>
              </a:solidFill>
              <a:ea typeface="ＭＳ Ｐゴシック" pitchFamily="50" charset="-128"/>
            </a:endParaRPr>
          </a:p>
          <a:p>
            <a:pPr marL="342900" indent="-342900" eaLnBrk="1" hangingPunct="1">
              <a:lnSpc>
                <a:spcPct val="80000"/>
              </a:lnSpc>
            </a:pPr>
            <a:r>
              <a:rPr lang="en-US" altLang="ja-JP" sz="1800" smtClean="0">
                <a:solidFill>
                  <a:srgbClr val="C00000"/>
                </a:solidFill>
                <a:ea typeface="ＭＳ Ｐゴシック" pitchFamily="50" charset="-128"/>
              </a:rPr>
              <a:t>    Bond Market  </a:t>
            </a:r>
            <a:r>
              <a:rPr lang="ja-JP" sz="1800" smtClean="0">
                <a:solidFill>
                  <a:srgbClr val="C00000"/>
                </a:solidFill>
                <a:ea typeface="ＭＳ Ｐゴシック" pitchFamily="50" charset="-128"/>
              </a:rPr>
              <a:t>公社債市場</a:t>
            </a:r>
            <a:r>
              <a:rPr lang="en-US" altLang="ja-JP" sz="1800" smtClean="0">
                <a:solidFill>
                  <a:srgbClr val="000000"/>
                </a:solidFill>
                <a:ea typeface="ＭＳ Ｐゴシック" pitchFamily="50" charset="-128"/>
              </a:rPr>
              <a:t>…</a:t>
            </a:r>
          </a:p>
          <a:p>
            <a:pPr marL="742950" lvl="1" indent="-285750" eaLnBrk="1" hangingPunct="1">
              <a:lnSpc>
                <a:spcPct val="80000"/>
              </a:lnSpc>
            </a:pPr>
            <a:r>
              <a:rPr lang="en-US" altLang="ja-JP" smtClean="0">
                <a:solidFill>
                  <a:srgbClr val="000000"/>
                </a:solidFill>
                <a:ea typeface="ＭＳ Ｐゴシック" pitchFamily="50" charset="-128"/>
              </a:rPr>
              <a:t>National Bonds issued by the government</a:t>
            </a:r>
            <a:r>
              <a:rPr lang="ja-JP" altLang="en-US" smtClean="0">
                <a:solidFill>
                  <a:srgbClr val="000000"/>
                </a:solidFill>
                <a:ea typeface="ＭＳ Ｐゴシック" pitchFamily="50" charset="-128"/>
              </a:rPr>
              <a:t>国債＝国が発行する</a:t>
            </a:r>
          </a:p>
          <a:p>
            <a:pPr marL="742950" lvl="1" indent="-285750" eaLnBrk="1" hangingPunct="1">
              <a:lnSpc>
                <a:spcPct val="80000"/>
              </a:lnSpc>
            </a:pPr>
            <a:r>
              <a:rPr lang="en-US" altLang="ja-JP" smtClean="0">
                <a:solidFill>
                  <a:srgbClr val="000000"/>
                </a:solidFill>
                <a:ea typeface="ＭＳ Ｐゴシック" pitchFamily="50" charset="-128"/>
              </a:rPr>
              <a:t>Municipal Bonds issued by local governments </a:t>
            </a:r>
            <a:r>
              <a:rPr lang="ja-JP" altLang="en-US" smtClean="0">
                <a:solidFill>
                  <a:srgbClr val="000000"/>
                </a:solidFill>
                <a:ea typeface="ＭＳ Ｐゴシック" pitchFamily="50" charset="-128"/>
              </a:rPr>
              <a:t>地方債＝地方公共団体が発行</a:t>
            </a:r>
          </a:p>
          <a:p>
            <a:pPr marL="742950" lvl="1" indent="-285750" eaLnBrk="1" hangingPunct="1">
              <a:lnSpc>
                <a:spcPct val="80000"/>
              </a:lnSpc>
            </a:pPr>
            <a:r>
              <a:rPr lang="en-US" altLang="ja-JP" smtClean="0">
                <a:solidFill>
                  <a:srgbClr val="000000"/>
                </a:solidFill>
                <a:ea typeface="ＭＳ Ｐゴシック" pitchFamily="50" charset="-128"/>
              </a:rPr>
              <a:t>Corporate Bonds issued by corporations  </a:t>
            </a:r>
            <a:r>
              <a:rPr lang="ja-JP" altLang="en-US" smtClean="0">
                <a:solidFill>
                  <a:srgbClr val="000000"/>
                </a:solidFill>
                <a:ea typeface="ＭＳ Ｐゴシック" pitchFamily="50" charset="-128"/>
              </a:rPr>
              <a:t>事業債＝事業法人が発行</a:t>
            </a:r>
          </a:p>
          <a:p>
            <a:pPr marL="742950" lvl="1" indent="-285750" eaLnBrk="1" hangingPunct="1">
              <a:lnSpc>
                <a:spcPct val="80000"/>
              </a:lnSpc>
            </a:pPr>
            <a:r>
              <a:rPr lang="en-US" altLang="ja-JP" smtClean="0">
                <a:solidFill>
                  <a:srgbClr val="000000"/>
                </a:solidFill>
                <a:ea typeface="ＭＳ Ｐゴシック" pitchFamily="50" charset="-128"/>
              </a:rPr>
              <a:t>Financial Debenture issued by financial institutions </a:t>
            </a:r>
            <a:r>
              <a:rPr lang="ja-JP" altLang="en-US" smtClean="0">
                <a:solidFill>
                  <a:srgbClr val="000000"/>
                </a:solidFill>
                <a:ea typeface="ＭＳ Ｐゴシック" pitchFamily="50" charset="-128"/>
              </a:rPr>
              <a:t>金融債＝金融機関が発行</a:t>
            </a:r>
          </a:p>
          <a:p>
            <a:pPr marL="742950" lvl="1" indent="-285750" eaLnBrk="1" hangingPunct="1">
              <a:lnSpc>
                <a:spcPct val="80000"/>
              </a:lnSpc>
            </a:pPr>
            <a:r>
              <a:rPr lang="en-US" altLang="ja-JP" smtClean="0">
                <a:solidFill>
                  <a:srgbClr val="C00000"/>
                </a:solidFill>
                <a:ea typeface="ＭＳ Ｐゴシック" pitchFamily="50" charset="-128"/>
              </a:rPr>
              <a:t>Stock Market  </a:t>
            </a:r>
            <a:r>
              <a:rPr lang="ja-JP" altLang="en-US" smtClean="0">
                <a:solidFill>
                  <a:srgbClr val="C00000"/>
                </a:solidFill>
                <a:ea typeface="ＭＳ Ｐゴシック" pitchFamily="50" charset="-128"/>
              </a:rPr>
              <a:t>株式市場</a:t>
            </a:r>
            <a:r>
              <a:rPr lang="en-US" altLang="ja-JP" smtClean="0">
                <a:solidFill>
                  <a:srgbClr val="C00000"/>
                </a:solidFill>
                <a:ea typeface="ＭＳ Ｐゴシック" pitchFamily="50" charset="-128"/>
              </a:rPr>
              <a:t>…</a:t>
            </a:r>
          </a:p>
          <a:p>
            <a:pPr marL="742950" lvl="1" indent="-285750" eaLnBrk="1" hangingPunct="1">
              <a:lnSpc>
                <a:spcPct val="80000"/>
              </a:lnSpc>
            </a:pPr>
            <a:r>
              <a:rPr lang="ja-JP" altLang="en-US" smtClean="0">
                <a:solidFill>
                  <a:srgbClr val="000000"/>
                </a:solidFill>
                <a:ea typeface="ＭＳ Ｐゴシック" pitchFamily="50" charset="-128"/>
              </a:rPr>
              <a:t>　</a:t>
            </a:r>
            <a:r>
              <a:rPr lang="en-US" altLang="ja-JP" smtClean="0">
                <a:solidFill>
                  <a:srgbClr val="000000"/>
                </a:solidFill>
                <a:ea typeface="ＭＳ Ｐゴシック" pitchFamily="50" charset="-128"/>
              </a:rPr>
              <a:t>stocks, convertible bonds, warrant bonds </a:t>
            </a:r>
            <a:r>
              <a:rPr lang="ja-JP" altLang="en-US" smtClean="0">
                <a:solidFill>
                  <a:srgbClr val="000000"/>
                </a:solidFill>
                <a:ea typeface="ＭＳ Ｐゴシック" pitchFamily="50" charset="-128"/>
              </a:rPr>
              <a:t>株式、転換社債、ワラント債</a:t>
            </a:r>
            <a:endParaRPr lang="ja-JP" altLang="ja-JP" smtClean="0">
              <a:ea typeface="ＭＳ Ｐゴシック" pitchFamily="50" charset="-128"/>
            </a:endParaRPr>
          </a:p>
          <a:p>
            <a:pPr marL="742950" lvl="1" indent="-285750" eaLnBrk="1" hangingPunct="1">
              <a:lnSpc>
                <a:spcPct val="80000"/>
              </a:lnSpc>
            </a:pPr>
            <a:r>
              <a:rPr lang="en-US" altLang="ja-JP" smtClean="0">
                <a:solidFill>
                  <a:srgbClr val="C00000"/>
                </a:solidFill>
                <a:ea typeface="ＭＳ Ｐゴシック" pitchFamily="50" charset="-128"/>
              </a:rPr>
              <a:t>Issuing Market  </a:t>
            </a:r>
            <a:r>
              <a:rPr lang="ja-JP" altLang="en-US" smtClean="0">
                <a:solidFill>
                  <a:srgbClr val="C00000"/>
                </a:solidFill>
                <a:ea typeface="ＭＳ Ｐゴシック" pitchFamily="50" charset="-128"/>
              </a:rPr>
              <a:t>発行市場</a:t>
            </a:r>
          </a:p>
          <a:p>
            <a:pPr marL="742950" lvl="1" indent="-285750" eaLnBrk="1" hangingPunct="1">
              <a:lnSpc>
                <a:spcPct val="80000"/>
              </a:lnSpc>
            </a:pPr>
            <a:r>
              <a:rPr lang="ja-JP" altLang="en-US" smtClean="0">
                <a:solidFill>
                  <a:srgbClr val="000000"/>
                </a:solidFill>
                <a:ea typeface="ＭＳ Ｐゴシック" pitchFamily="50" charset="-128"/>
              </a:rPr>
              <a:t> ＝</a:t>
            </a:r>
            <a:r>
              <a:rPr lang="en-US" altLang="ja-JP" smtClean="0">
                <a:solidFill>
                  <a:srgbClr val="000000"/>
                </a:solidFill>
                <a:ea typeface="ＭＳ Ｐゴシック" pitchFamily="50" charset="-128"/>
              </a:rPr>
              <a:t>a market where securities are issued newly</a:t>
            </a:r>
          </a:p>
          <a:p>
            <a:pPr marL="742950" lvl="1" indent="-285750" eaLnBrk="1" hangingPunct="1">
              <a:lnSpc>
                <a:spcPct val="80000"/>
              </a:lnSpc>
            </a:pPr>
            <a:r>
              <a:rPr lang="ja-JP" altLang="en-US" smtClean="0">
                <a:solidFill>
                  <a:srgbClr val="000000"/>
                </a:solidFill>
                <a:ea typeface="ＭＳ Ｐゴシック" pitchFamily="50" charset="-128"/>
              </a:rPr>
              <a:t>    新規に証券が売り出される市場</a:t>
            </a:r>
            <a:endParaRPr lang="ja-JP" altLang="ja-JP" smtClean="0">
              <a:ea typeface="ＭＳ Ｐゴシック" pitchFamily="50" charset="-128"/>
            </a:endParaRPr>
          </a:p>
          <a:p>
            <a:pPr marL="742950" lvl="1" indent="-285750" eaLnBrk="1" hangingPunct="1">
              <a:lnSpc>
                <a:spcPct val="80000"/>
              </a:lnSpc>
            </a:pPr>
            <a:r>
              <a:rPr lang="en-US" altLang="ja-JP" smtClean="0">
                <a:solidFill>
                  <a:srgbClr val="C00000"/>
                </a:solidFill>
                <a:ea typeface="ＭＳ Ｐゴシック" pitchFamily="50" charset="-128"/>
              </a:rPr>
              <a:t>Circulating (Secondary) Market  </a:t>
            </a:r>
            <a:r>
              <a:rPr lang="ja-JP" altLang="en-US" smtClean="0">
                <a:solidFill>
                  <a:srgbClr val="C00000"/>
                </a:solidFill>
                <a:ea typeface="ＭＳ Ｐゴシック" pitchFamily="50" charset="-128"/>
              </a:rPr>
              <a:t>流通市場</a:t>
            </a:r>
          </a:p>
          <a:p>
            <a:pPr marL="742950" lvl="1" indent="-285750" eaLnBrk="1" hangingPunct="1">
              <a:lnSpc>
                <a:spcPct val="80000"/>
              </a:lnSpc>
            </a:pPr>
            <a:r>
              <a:rPr lang="ja-JP" altLang="en-US" smtClean="0">
                <a:solidFill>
                  <a:srgbClr val="000000"/>
                </a:solidFill>
                <a:ea typeface="ＭＳ Ｐゴシック" pitchFamily="50" charset="-128"/>
              </a:rPr>
              <a:t> ＝</a:t>
            </a:r>
            <a:r>
              <a:rPr lang="en-US" altLang="ja-JP" smtClean="0">
                <a:solidFill>
                  <a:srgbClr val="000000"/>
                </a:solidFill>
                <a:ea typeface="ＭＳ Ｐゴシック" pitchFamily="50" charset="-128"/>
              </a:rPr>
              <a:t>a market where issued securities are traded before the maturity date</a:t>
            </a:r>
          </a:p>
          <a:p>
            <a:pPr marL="742950" lvl="1" indent="-285750" eaLnBrk="1" hangingPunct="1">
              <a:lnSpc>
                <a:spcPct val="80000"/>
              </a:lnSpc>
            </a:pPr>
            <a:r>
              <a:rPr lang="ja-JP" altLang="en-US" smtClean="0">
                <a:solidFill>
                  <a:srgbClr val="000000"/>
                </a:solidFill>
                <a:ea typeface="ＭＳ Ｐゴシック" pitchFamily="50" charset="-128"/>
              </a:rPr>
              <a:t>   既発の証券が満期前に売買される市場</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304800" y="0"/>
            <a:ext cx="8686800" cy="928670"/>
          </a:xfrm>
        </p:spPr>
        <p:txBody>
          <a:bodyPr anchor="ctr"/>
          <a:lstStyle/>
          <a:p>
            <a:pPr algn="ctr" eaLnBrk="1" fontAlgn="auto" hangingPunct="1">
              <a:spcAft>
                <a:spcPts val="0"/>
              </a:spcAft>
              <a:defRPr/>
            </a:pPr>
            <a:r>
              <a:rPr lang="en-US" altLang="ja-JP" sz="2400" b="0" cap="none" dirty="0" smtClean="0">
                <a:solidFill>
                  <a:srgbClr val="000000"/>
                </a:solidFill>
                <a:latin typeface="+mj-lt"/>
              </a:rPr>
              <a:t>10-1. </a:t>
            </a:r>
            <a:r>
              <a:rPr lang="en-US" altLang="ja-JP" sz="2400" b="0" cap="none" dirty="0" smtClean="0">
                <a:latin typeface="+mj-lt"/>
              </a:rPr>
              <a:t>Nature and Function of Interest </a:t>
            </a:r>
            <a:br>
              <a:rPr lang="en-US" altLang="ja-JP" sz="2400" b="0" cap="none" dirty="0" smtClean="0">
                <a:latin typeface="+mj-lt"/>
              </a:rPr>
            </a:br>
            <a:r>
              <a:rPr lang="en-US" altLang="ja-JP" sz="2400" b="0" cap="none" dirty="0" smtClean="0">
                <a:latin typeface="+mj-lt"/>
              </a:rPr>
              <a:t> </a:t>
            </a:r>
            <a:r>
              <a:rPr lang="ja-JP" altLang="en-US" sz="2400" b="0" cap="none" dirty="0" smtClean="0">
                <a:solidFill>
                  <a:srgbClr val="000000"/>
                </a:solidFill>
                <a:latin typeface="+mj-lt"/>
              </a:rPr>
              <a:t>利子の本質と機能</a:t>
            </a:r>
          </a:p>
        </p:txBody>
      </p:sp>
      <p:sp>
        <p:nvSpPr>
          <p:cNvPr id="14341" name="Rectangle 3"/>
          <p:cNvSpPr>
            <a:spLocks noGrp="1" noChangeArrowheads="1"/>
          </p:cNvSpPr>
          <p:nvPr>
            <p:ph idx="1"/>
          </p:nvPr>
        </p:nvSpPr>
        <p:spPr>
          <a:xfrm>
            <a:off x="214313" y="857250"/>
            <a:ext cx="8713787" cy="5786438"/>
          </a:xfrm>
        </p:spPr>
        <p:txBody>
          <a:bodyPr anchor="t"/>
          <a:lstStyle/>
          <a:p>
            <a:pPr marL="342900" indent="-342900" eaLnBrk="1" hangingPunct="1"/>
            <a:r>
              <a:rPr lang="en-US" altLang="ja-JP" b="1" smtClean="0">
                <a:solidFill>
                  <a:srgbClr val="C00000"/>
                </a:solidFill>
                <a:ea typeface="ＭＳ Ｐゴシック" pitchFamily="50" charset="-128"/>
              </a:rPr>
              <a:t>Intere</a:t>
            </a:r>
            <a:r>
              <a:rPr lang="en-US" altLang="ja-JP" smtClean="0">
                <a:solidFill>
                  <a:srgbClr val="C00000"/>
                </a:solidFill>
                <a:ea typeface="ＭＳ Ｐゴシック" pitchFamily="50" charset="-128"/>
              </a:rPr>
              <a:t>st  </a:t>
            </a:r>
            <a:r>
              <a:rPr lang="ja-JP" altLang="en-US" smtClean="0">
                <a:solidFill>
                  <a:srgbClr val="C00000"/>
                </a:solidFill>
                <a:ea typeface="ＭＳ Ｐゴシック" pitchFamily="50" charset="-128"/>
              </a:rPr>
              <a:t>利子</a:t>
            </a:r>
          </a:p>
          <a:p>
            <a:pPr marL="742950" lvl="1" indent="-285750" eaLnBrk="1" hangingPunct="1"/>
            <a:r>
              <a:rPr lang="ja-JP" altLang="en-US" sz="2000" smtClean="0">
                <a:solidFill>
                  <a:schemeClr val="tx1"/>
                </a:solidFill>
                <a:ea typeface="ＭＳ Ｐゴシック" pitchFamily="50" charset="-128"/>
              </a:rPr>
              <a:t>＝</a:t>
            </a:r>
            <a:r>
              <a:rPr lang="en-US" altLang="ja-JP" sz="2000" smtClean="0">
                <a:solidFill>
                  <a:schemeClr val="tx1"/>
                </a:solidFill>
                <a:ea typeface="ＭＳ Ｐゴシック" pitchFamily="50" charset="-128"/>
              </a:rPr>
              <a:t>a price or rent for lending money for a certain period</a:t>
            </a:r>
          </a:p>
          <a:p>
            <a:pPr marL="742950" lvl="1" indent="-285750" eaLnBrk="1" hangingPunct="1"/>
            <a:r>
              <a:rPr lang="ja-JP" altLang="en-US" sz="2000" smtClean="0">
                <a:solidFill>
                  <a:schemeClr val="tx1"/>
                </a:solidFill>
                <a:ea typeface="ＭＳ Ｐゴシック" pitchFamily="50" charset="-128"/>
              </a:rPr>
              <a:t>  資金を一定期間賃貸借する賃貸料、貨幣を一定期間手放す報酬</a:t>
            </a:r>
            <a:endParaRPr lang="en-US" altLang="ja-JP" sz="2000" smtClean="0">
              <a:solidFill>
                <a:schemeClr val="tx1"/>
              </a:solidFill>
              <a:ea typeface="ＭＳ Ｐゴシック" pitchFamily="50" charset="-128"/>
            </a:endParaRPr>
          </a:p>
          <a:p>
            <a:pPr marL="342900" indent="-342900" eaLnBrk="1" hangingPunct="1"/>
            <a:r>
              <a:rPr lang="en-US" altLang="ja-JP" smtClean="0">
                <a:solidFill>
                  <a:srgbClr val="C00000"/>
                </a:solidFill>
                <a:ea typeface="ＭＳ Ｐゴシック" pitchFamily="50" charset="-128"/>
              </a:rPr>
              <a:t>Interest Rate  </a:t>
            </a:r>
            <a:r>
              <a:rPr lang="ja-JP" altLang="en-US" smtClean="0">
                <a:solidFill>
                  <a:srgbClr val="C00000"/>
                </a:solidFill>
                <a:ea typeface="ＭＳ Ｐゴシック" pitchFamily="50" charset="-128"/>
              </a:rPr>
              <a:t>利子率</a:t>
            </a:r>
            <a:endParaRPr lang="en-US" altLang="ja-JP" smtClean="0">
              <a:solidFill>
                <a:srgbClr val="C00000"/>
              </a:solidFill>
              <a:ea typeface="ＭＳ Ｐゴシック" pitchFamily="50" charset="-128"/>
            </a:endParaRPr>
          </a:p>
          <a:p>
            <a:pPr marL="742950" lvl="1" indent="-285750" eaLnBrk="1" hangingPunct="1"/>
            <a:r>
              <a:rPr lang="ja-JP" altLang="en-US" sz="2000" smtClean="0">
                <a:solidFill>
                  <a:schemeClr val="tx1"/>
                </a:solidFill>
                <a:ea typeface="ＭＳ Ｐゴシック" pitchFamily="50" charset="-128"/>
              </a:rPr>
              <a:t>＝</a:t>
            </a:r>
            <a:r>
              <a:rPr lang="en-US" altLang="ja-JP" sz="2000" smtClean="0">
                <a:solidFill>
                  <a:schemeClr val="tx1"/>
                </a:solidFill>
                <a:ea typeface="ＭＳ Ｐゴシック" pitchFamily="50" charset="-128"/>
              </a:rPr>
              <a:t>a ratio of interest against the amount of money lent</a:t>
            </a:r>
          </a:p>
          <a:p>
            <a:pPr marL="742950" lvl="1" indent="-285750" eaLnBrk="1" hangingPunct="1"/>
            <a:r>
              <a:rPr lang="ja-JP" altLang="en-US" sz="2000" smtClean="0">
                <a:solidFill>
                  <a:schemeClr val="tx1"/>
                </a:solidFill>
                <a:ea typeface="ＭＳ Ｐゴシック" pitchFamily="50" charset="-128"/>
              </a:rPr>
              <a:t>  利子／貸付資金額</a:t>
            </a:r>
            <a:endParaRPr lang="ja-JP" altLang="ja-JP" sz="2000" smtClean="0">
              <a:solidFill>
                <a:schemeClr val="tx1"/>
              </a:solidFill>
              <a:ea typeface="ＭＳ Ｐゴシック" pitchFamily="50" charset="-128"/>
            </a:endParaRPr>
          </a:p>
          <a:p>
            <a:pPr marL="342900" indent="-342900" eaLnBrk="1" hangingPunct="1"/>
            <a:r>
              <a:rPr lang="en-US" altLang="ja-JP" smtClean="0">
                <a:solidFill>
                  <a:srgbClr val="C00000"/>
                </a:solidFill>
                <a:ea typeface="ＭＳ Ｐゴシック" pitchFamily="50" charset="-128"/>
              </a:rPr>
              <a:t>Agio theory  </a:t>
            </a:r>
            <a:r>
              <a:rPr lang="ja-JP" altLang="en-US" smtClean="0">
                <a:solidFill>
                  <a:srgbClr val="C00000"/>
                </a:solidFill>
                <a:ea typeface="ＭＳ Ｐゴシック" pitchFamily="50" charset="-128"/>
              </a:rPr>
              <a:t>時差説</a:t>
            </a:r>
            <a:endParaRPr lang="en-US" altLang="ja-JP" smtClean="0">
              <a:solidFill>
                <a:srgbClr val="C00000"/>
              </a:solidFill>
              <a:ea typeface="ＭＳ Ｐゴシック" pitchFamily="50" charset="-128"/>
            </a:endParaRPr>
          </a:p>
          <a:p>
            <a:pPr marL="742950" lvl="1" indent="-285750" eaLnBrk="1" hangingPunct="1"/>
            <a:r>
              <a:rPr lang="ja-JP" altLang="en-US" sz="2000" smtClean="0">
                <a:solidFill>
                  <a:schemeClr val="tx1"/>
                </a:solidFill>
                <a:ea typeface="ＭＳ Ｐゴシック" pitchFamily="50" charset="-128"/>
              </a:rPr>
              <a:t>＝</a:t>
            </a:r>
            <a:r>
              <a:rPr lang="en-US" altLang="ja-JP" sz="2000" smtClean="0">
                <a:solidFill>
                  <a:schemeClr val="tx1"/>
                </a:solidFill>
                <a:ea typeface="ＭＳ Ｐゴシック" pitchFamily="50" charset="-128"/>
              </a:rPr>
              <a:t>funds lent to borrowers increase in value over time as if wine becomes mature.</a:t>
            </a:r>
            <a:r>
              <a:rPr lang="ja-JP" altLang="en-US" sz="2000" smtClean="0">
                <a:solidFill>
                  <a:schemeClr val="tx1"/>
                </a:solidFill>
                <a:ea typeface="ＭＳ Ｐゴシック" pitchFamily="50" charset="-128"/>
              </a:rPr>
              <a:t>ワインが時間とともに熟成するように利子は時間とともに増える</a:t>
            </a:r>
            <a:endParaRPr lang="ja-JP" altLang="ja-JP" sz="2000" smtClean="0">
              <a:solidFill>
                <a:schemeClr val="tx1"/>
              </a:solidFill>
              <a:ea typeface="ＭＳ Ｐゴシック" pitchFamily="50" charset="-128"/>
            </a:endParaRPr>
          </a:p>
          <a:p>
            <a:pPr marL="342900" indent="-342900" eaLnBrk="1" hangingPunct="1"/>
            <a:r>
              <a:rPr lang="en-US" altLang="ja-JP" smtClean="0">
                <a:solidFill>
                  <a:srgbClr val="C00000"/>
                </a:solidFill>
                <a:ea typeface="ＭＳ Ｐゴシック" pitchFamily="50" charset="-128"/>
              </a:rPr>
              <a:t>Patience Theory  </a:t>
            </a:r>
            <a:r>
              <a:rPr lang="ja-JP" altLang="en-US" smtClean="0">
                <a:solidFill>
                  <a:srgbClr val="C00000"/>
                </a:solidFill>
                <a:ea typeface="ＭＳ Ｐゴシック" pitchFamily="50" charset="-128"/>
              </a:rPr>
              <a:t>待忍説</a:t>
            </a:r>
            <a:endParaRPr lang="en-US" altLang="ja-JP" smtClean="0">
              <a:solidFill>
                <a:srgbClr val="C00000"/>
              </a:solidFill>
              <a:ea typeface="ＭＳ Ｐゴシック" pitchFamily="50" charset="-128"/>
            </a:endParaRPr>
          </a:p>
          <a:p>
            <a:pPr marL="742950" lvl="1" indent="-285750" eaLnBrk="1" hangingPunct="1"/>
            <a:r>
              <a:rPr lang="ja-JP" altLang="en-US" sz="2000" smtClean="0">
                <a:solidFill>
                  <a:schemeClr val="tx1"/>
                </a:solidFill>
                <a:ea typeface="ＭＳ Ｐゴシック" pitchFamily="50" charset="-128"/>
              </a:rPr>
              <a:t>＝</a:t>
            </a:r>
            <a:r>
              <a:rPr lang="en-US" altLang="ja-JP" sz="2000" smtClean="0">
                <a:solidFill>
                  <a:schemeClr val="tx1"/>
                </a:solidFill>
                <a:ea typeface="ＭＳ Ｐゴシック" pitchFamily="50" charset="-128"/>
              </a:rPr>
              <a:t>interest is a price for patience with being unable to use the money lent to a borrower for a certain lending period</a:t>
            </a:r>
          </a:p>
          <a:p>
            <a:pPr marL="742950" lvl="1" indent="-285750" eaLnBrk="1" hangingPunct="1"/>
            <a:r>
              <a:rPr lang="ja-JP" altLang="en-US" sz="2000" smtClean="0">
                <a:solidFill>
                  <a:schemeClr val="tx1"/>
                </a:solidFill>
                <a:ea typeface="ＭＳ Ｐゴシック" pitchFamily="50" charset="-128"/>
              </a:rPr>
              <a:t>　利子とは貸し手が資金を使うことを一定期間待忍する犠牲に対する代価</a:t>
            </a:r>
            <a:endParaRPr lang="ja-JP" altLang="ja-JP" sz="2000" smtClean="0">
              <a:solidFill>
                <a:schemeClr val="tx1"/>
              </a:solidFill>
              <a:ea typeface="ＭＳ Ｐゴシック" pitchFamily="50" charset="-128"/>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idx="4294967295"/>
          </p:nvPr>
        </p:nvSpPr>
        <p:spPr>
          <a:xfrm>
            <a:off x="357188" y="142875"/>
            <a:ext cx="8786812" cy="714375"/>
          </a:xfrm>
        </p:spPr>
        <p:txBody>
          <a:bodyPr>
            <a:noAutofit/>
          </a:bodyPr>
          <a:lstStyle/>
          <a:p>
            <a:pPr eaLnBrk="1" fontAlgn="auto" hangingPunct="1">
              <a:spcAft>
                <a:spcPts val="0"/>
              </a:spcAft>
              <a:defRPr/>
            </a:pPr>
            <a:r>
              <a:rPr lang="en-US" altLang="ja-JP" sz="2400" dirty="0" smtClean="0">
                <a:solidFill>
                  <a:srgbClr val="000000"/>
                </a:solidFill>
                <a:latin typeface="+mj-lt"/>
              </a:rPr>
              <a:t>10-2. </a:t>
            </a:r>
            <a:r>
              <a:rPr lang="en-US" altLang="ja-JP" sz="2400" dirty="0" smtClean="0">
                <a:latin typeface="+mj-lt"/>
              </a:rPr>
              <a:t>Nature and Function of Interest  </a:t>
            </a:r>
            <a:br>
              <a:rPr lang="en-US" altLang="ja-JP" sz="2400" dirty="0" smtClean="0">
                <a:latin typeface="+mj-lt"/>
              </a:rPr>
            </a:br>
            <a:r>
              <a:rPr lang="ja-JP" altLang="en-US" sz="2400" dirty="0" smtClean="0">
                <a:latin typeface="+mj-lt"/>
              </a:rPr>
              <a:t>　　　</a:t>
            </a:r>
            <a:r>
              <a:rPr lang="ja-JP" altLang="en-US" sz="2400" dirty="0" smtClean="0">
                <a:solidFill>
                  <a:srgbClr val="000000"/>
                </a:solidFill>
                <a:latin typeface="+mj-lt"/>
              </a:rPr>
              <a:t>利子の本質と機能</a:t>
            </a:r>
          </a:p>
        </p:txBody>
      </p:sp>
      <p:sp>
        <p:nvSpPr>
          <p:cNvPr id="15365" name="Rectangle 3"/>
          <p:cNvSpPr>
            <a:spLocks noGrp="1" noChangeArrowheads="1"/>
          </p:cNvSpPr>
          <p:nvPr>
            <p:ph type="body" idx="4294967295"/>
          </p:nvPr>
        </p:nvSpPr>
        <p:spPr>
          <a:xfrm>
            <a:off x="0" y="1000125"/>
            <a:ext cx="8713788" cy="5857875"/>
          </a:xfrm>
        </p:spPr>
        <p:txBody>
          <a:bodyPr/>
          <a:lstStyle/>
          <a:p>
            <a:pPr eaLnBrk="1" hangingPunct="1">
              <a:buFont typeface="Wingdings" pitchFamily="2" charset="2"/>
              <a:buNone/>
            </a:pPr>
            <a:r>
              <a:rPr lang="en-US" altLang="ja-JP" sz="2000" smtClean="0">
                <a:solidFill>
                  <a:srgbClr val="C00000"/>
                </a:solidFill>
                <a:ea typeface="ＭＳ Ｐゴシック" pitchFamily="50" charset="-128"/>
              </a:rPr>
              <a:t>Liquidity Preference Theory  </a:t>
            </a:r>
            <a:r>
              <a:rPr lang="ja-JP" altLang="en-US" sz="2000" smtClean="0">
                <a:solidFill>
                  <a:srgbClr val="C00000"/>
                </a:solidFill>
                <a:ea typeface="ＭＳ Ｐゴシック" pitchFamily="50" charset="-128"/>
              </a:rPr>
              <a:t>流動性選好説</a:t>
            </a:r>
            <a:endParaRPr lang="en-US" altLang="ja-JP" sz="2000" smtClean="0">
              <a:solidFill>
                <a:srgbClr val="C00000"/>
              </a:solidFill>
              <a:ea typeface="ＭＳ Ｐゴシック" pitchFamily="50" charset="-128"/>
            </a:endParaRPr>
          </a:p>
          <a:p>
            <a:pPr lvl="1" eaLnBrk="1" hangingPunct="1">
              <a:buFont typeface="Wingdings" pitchFamily="2" charset="2"/>
              <a:buNone/>
            </a:pPr>
            <a:r>
              <a:rPr lang="ja-JP" altLang="en-US" sz="2000" smtClean="0">
                <a:solidFill>
                  <a:schemeClr val="tx1"/>
                </a:solidFill>
                <a:ea typeface="ＭＳ Ｐゴシック" pitchFamily="50" charset="-128"/>
              </a:rPr>
              <a:t>＝</a:t>
            </a:r>
            <a:r>
              <a:rPr lang="en-US" altLang="ja-JP" sz="2000" smtClean="0">
                <a:solidFill>
                  <a:schemeClr val="tx1"/>
                </a:solidFill>
                <a:ea typeface="ＭＳ Ｐゴシック" pitchFamily="50" charset="-128"/>
              </a:rPr>
              <a:t>interest is a reward for parting with liquidity</a:t>
            </a:r>
          </a:p>
          <a:p>
            <a:pPr lvl="1" eaLnBrk="1" hangingPunct="1">
              <a:buFont typeface="Wingdings" pitchFamily="2" charset="2"/>
              <a:buNone/>
            </a:pPr>
            <a:r>
              <a:rPr lang="ja-JP" altLang="en-US" sz="2000" smtClean="0">
                <a:solidFill>
                  <a:schemeClr val="tx1"/>
                </a:solidFill>
                <a:ea typeface="ＭＳ Ｐゴシック" pitchFamily="50" charset="-128"/>
              </a:rPr>
              <a:t>  利子は流動性（貨幣）を一定期間手放すことへの報酬</a:t>
            </a:r>
          </a:p>
          <a:p>
            <a:pPr lvl="1" eaLnBrk="1" hangingPunct="1"/>
            <a:endParaRPr lang="ja-JP" altLang="ja-JP" sz="2000" smtClean="0">
              <a:ea typeface="ＭＳ Ｐゴシック" pitchFamily="50" charset="-128"/>
            </a:endParaRPr>
          </a:p>
          <a:p>
            <a:pPr eaLnBrk="1" hangingPunct="1">
              <a:buFont typeface="Wingdings" pitchFamily="2" charset="2"/>
              <a:buNone/>
            </a:pPr>
            <a:r>
              <a:rPr lang="en-US" altLang="ja-JP" sz="2000" smtClean="0">
                <a:solidFill>
                  <a:srgbClr val="C00000"/>
                </a:solidFill>
                <a:ea typeface="ＭＳ Ｐゴシック" pitchFamily="50" charset="-128"/>
              </a:rPr>
              <a:t>Risk Premium  </a:t>
            </a:r>
            <a:r>
              <a:rPr lang="ja-JP" altLang="en-US" sz="2000" smtClean="0">
                <a:solidFill>
                  <a:srgbClr val="C00000"/>
                </a:solidFill>
                <a:ea typeface="ＭＳ Ｐゴシック" pitchFamily="50" charset="-128"/>
              </a:rPr>
              <a:t>リスク・プレミアム</a:t>
            </a:r>
          </a:p>
          <a:p>
            <a:pPr eaLnBrk="1" hangingPunct="1">
              <a:buFont typeface="Wingdings" pitchFamily="2" charset="2"/>
              <a:buNone/>
            </a:pPr>
            <a:r>
              <a:rPr lang="en-US" altLang="ja-JP" sz="2000" smtClean="0">
                <a:solidFill>
                  <a:schemeClr val="tx1"/>
                </a:solidFill>
                <a:ea typeface="ＭＳ Ｐゴシック" pitchFamily="50" charset="-128"/>
              </a:rPr>
              <a:t> risk of price fluctuation = a risk of depreciation of monetary value due to inflation during a lending period</a:t>
            </a:r>
          </a:p>
          <a:p>
            <a:pPr eaLnBrk="1" hangingPunct="1">
              <a:buFont typeface="Wingdings" pitchFamily="2" charset="2"/>
              <a:buNone/>
            </a:pPr>
            <a:r>
              <a:rPr lang="ja-JP" altLang="en-US" sz="2000" smtClean="0">
                <a:solidFill>
                  <a:schemeClr val="tx1"/>
                </a:solidFill>
                <a:ea typeface="ＭＳ Ｐゴシック" pitchFamily="50" charset="-128"/>
              </a:rPr>
              <a:t>  貸借期間中にインフレにより貨幣価値が減価する価格変動リスク</a:t>
            </a:r>
          </a:p>
          <a:p>
            <a:pPr eaLnBrk="1" hangingPunct="1">
              <a:buFont typeface="Wingdings" pitchFamily="2" charset="2"/>
              <a:buNone/>
            </a:pPr>
            <a:r>
              <a:rPr lang="ja-JP" altLang="en-US" sz="2000" smtClean="0">
                <a:solidFill>
                  <a:schemeClr val="tx1"/>
                </a:solidFill>
                <a:ea typeface="ＭＳ Ｐゴシック" pitchFamily="50" charset="-128"/>
              </a:rPr>
              <a:t> </a:t>
            </a:r>
            <a:r>
              <a:rPr lang="en-US" altLang="ja-JP" sz="2000" smtClean="0">
                <a:solidFill>
                  <a:schemeClr val="tx1"/>
                </a:solidFill>
                <a:ea typeface="ＭＳ Ｐゴシック" pitchFamily="50" charset="-128"/>
              </a:rPr>
              <a:t>default risk = a risk that a borrower </a:t>
            </a:r>
            <a:r>
              <a:rPr lang="ja-JP" altLang="en-US" sz="2000" smtClean="0">
                <a:solidFill>
                  <a:schemeClr val="tx1"/>
                </a:solidFill>
                <a:ea typeface="ＭＳ Ｐゴシック" pitchFamily="50" charset="-128"/>
              </a:rPr>
              <a:t>借り手が返済できないデフォルト・リスクがあるので、その分利子も高くなる</a:t>
            </a:r>
          </a:p>
          <a:p>
            <a:pPr lvl="1" eaLnBrk="1" hangingPunct="1"/>
            <a:endParaRPr lang="ja-JP" altLang="ja-JP" sz="2000" smtClean="0">
              <a:ea typeface="ＭＳ Ｐゴシック" pitchFamily="50" charset="-128"/>
            </a:endParaRPr>
          </a:p>
          <a:p>
            <a:pPr eaLnBrk="1" hangingPunct="1">
              <a:buFont typeface="Wingdings" pitchFamily="2" charset="2"/>
              <a:buNone/>
            </a:pPr>
            <a:r>
              <a:rPr lang="en-US" altLang="ja-JP" sz="2000" smtClean="0">
                <a:solidFill>
                  <a:srgbClr val="C00000"/>
                </a:solidFill>
                <a:ea typeface="ＭＳ Ｐゴシック" pitchFamily="50" charset="-128"/>
              </a:rPr>
              <a:t>Factors of Demand and Supply  </a:t>
            </a:r>
            <a:r>
              <a:rPr lang="ja-JP" altLang="en-US" sz="2000" smtClean="0">
                <a:solidFill>
                  <a:srgbClr val="C00000"/>
                </a:solidFill>
                <a:ea typeface="ＭＳ Ｐゴシック" pitchFamily="50" charset="-128"/>
              </a:rPr>
              <a:t>需給要因</a:t>
            </a:r>
          </a:p>
          <a:p>
            <a:pPr eaLnBrk="1" hangingPunct="1">
              <a:buFont typeface="Wingdings" pitchFamily="2" charset="2"/>
              <a:buNone/>
            </a:pPr>
            <a:r>
              <a:rPr lang="en-US" altLang="ja-JP" sz="2000" smtClean="0">
                <a:solidFill>
                  <a:schemeClr val="tx1"/>
                </a:solidFill>
                <a:ea typeface="ＭＳ Ｐゴシック" pitchFamily="50" charset="-128"/>
              </a:rPr>
              <a:t> The more the demand for money increases relative to the supply of money, the higher the scarcity and importance of money, and the more interest increases </a:t>
            </a:r>
          </a:p>
          <a:p>
            <a:pPr eaLnBrk="1" hangingPunct="1">
              <a:buFont typeface="Wingdings" pitchFamily="2" charset="2"/>
              <a:buNone/>
            </a:pPr>
            <a:r>
              <a:rPr lang="ja-JP" altLang="en-US" sz="2000" smtClean="0">
                <a:solidFill>
                  <a:schemeClr val="tx1"/>
                </a:solidFill>
                <a:ea typeface="ＭＳ Ｐゴシック" pitchFamily="50" charset="-128"/>
              </a:rPr>
              <a:t> 資金の供給より需要が大きければ、希少性が高まり、利子も高くなる</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142844" y="188913"/>
            <a:ext cx="8858312" cy="811195"/>
          </a:xfrm>
        </p:spPr>
        <p:txBody>
          <a:bodyPr anchor="ctr">
            <a:noAutofit/>
          </a:bodyPr>
          <a:lstStyle/>
          <a:p>
            <a:pPr algn="ctr" eaLnBrk="1" fontAlgn="auto" hangingPunct="1">
              <a:spcAft>
                <a:spcPts val="0"/>
              </a:spcAft>
              <a:defRPr/>
            </a:pPr>
            <a:r>
              <a:rPr lang="en-US" altLang="ja-JP" sz="2400" b="0" cap="none" dirty="0" smtClean="0">
                <a:solidFill>
                  <a:srgbClr val="000000"/>
                </a:solidFill>
                <a:latin typeface="+mj-lt"/>
              </a:rPr>
              <a:t>11. </a:t>
            </a:r>
            <a:r>
              <a:rPr lang="en-US" altLang="ja-JP" sz="2400" b="0" cap="none" dirty="0" smtClean="0">
                <a:latin typeface="+mj-lt"/>
              </a:rPr>
              <a:t>Interest Rate Function of Adjusting the Supply and Demand</a:t>
            </a:r>
            <a:r>
              <a:rPr lang="ja-JP" altLang="en-US" sz="2400" b="0" cap="none" dirty="0" smtClean="0">
                <a:solidFill>
                  <a:srgbClr val="000000"/>
                </a:solidFill>
                <a:latin typeface="+mj-lt"/>
              </a:rPr>
              <a:t>利子率の資金需給調整機能</a:t>
            </a:r>
          </a:p>
        </p:txBody>
      </p:sp>
      <p:sp>
        <p:nvSpPr>
          <p:cNvPr id="16389" name="Rectangle 3"/>
          <p:cNvSpPr>
            <a:spLocks noGrp="1" noChangeArrowheads="1"/>
          </p:cNvSpPr>
          <p:nvPr>
            <p:ph idx="1"/>
          </p:nvPr>
        </p:nvSpPr>
        <p:spPr>
          <a:xfrm>
            <a:off x="357188" y="1125538"/>
            <a:ext cx="8535987" cy="5111750"/>
          </a:xfrm>
        </p:spPr>
        <p:txBody>
          <a:bodyPr anchor="t"/>
          <a:lstStyle/>
          <a:p>
            <a:pPr marL="342900" indent="-342900" eaLnBrk="1" hangingPunct="1"/>
            <a:r>
              <a:rPr lang="en-US" altLang="ja-JP" smtClean="0">
                <a:solidFill>
                  <a:schemeClr val="tx1"/>
                </a:solidFill>
                <a:ea typeface="ＭＳ Ｐゴシック" pitchFamily="50" charset="-128"/>
              </a:rPr>
              <a:t>When an interest rate rises </a:t>
            </a:r>
            <a:r>
              <a:rPr lang="ja-JP" altLang="en-US" smtClean="0">
                <a:solidFill>
                  <a:schemeClr val="tx1"/>
                </a:solidFill>
                <a:ea typeface="ＭＳ Ｐゴシック" pitchFamily="50" charset="-128"/>
              </a:rPr>
              <a:t>利子率の上昇</a:t>
            </a:r>
            <a:endParaRPr lang="en-US" altLang="ja-JP" smtClean="0">
              <a:solidFill>
                <a:schemeClr val="tx1"/>
              </a:solidFill>
              <a:ea typeface="ＭＳ Ｐゴシック" pitchFamily="50" charset="-128"/>
            </a:endParaRPr>
          </a:p>
          <a:p>
            <a:pPr marL="742950" lvl="1" indent="-285750" eaLnBrk="1" hangingPunct="1"/>
            <a:r>
              <a:rPr lang="ja-JP" altLang="ja-JP" sz="2000" smtClean="0">
                <a:solidFill>
                  <a:schemeClr val="tx1"/>
                </a:solidFill>
                <a:ea typeface="ＭＳ Ｐゴシック" pitchFamily="50" charset="-128"/>
              </a:rPr>
              <a:t>⇒</a:t>
            </a:r>
            <a:r>
              <a:rPr lang="en-US" altLang="ja-JP" sz="2000" smtClean="0">
                <a:solidFill>
                  <a:schemeClr val="tx1"/>
                </a:solidFill>
                <a:ea typeface="ＭＳ Ｐゴシック" pitchFamily="50" charset="-128"/>
              </a:rPr>
              <a:t> the supply of money increases and the demand for money decreases</a:t>
            </a:r>
          </a:p>
          <a:p>
            <a:pPr marL="742950" lvl="1" indent="-285750" eaLnBrk="1" hangingPunct="1"/>
            <a:r>
              <a:rPr lang="ja-JP" altLang="en-US" sz="2000" smtClean="0">
                <a:solidFill>
                  <a:schemeClr val="tx1"/>
                </a:solidFill>
                <a:ea typeface="ＭＳ Ｐゴシック" pitchFamily="50" charset="-128"/>
              </a:rPr>
              <a:t>  資金の供給が増加、需要は減少</a:t>
            </a:r>
            <a:endParaRPr lang="ja-JP" altLang="ja-JP" sz="2000" smtClean="0">
              <a:solidFill>
                <a:schemeClr val="tx1"/>
              </a:solidFill>
              <a:ea typeface="ＭＳ Ｐゴシック" pitchFamily="50" charset="-128"/>
            </a:endParaRPr>
          </a:p>
          <a:p>
            <a:pPr marL="342900" indent="-342900" eaLnBrk="1" hangingPunct="1"/>
            <a:r>
              <a:rPr lang="en-US" altLang="ja-JP" smtClean="0">
                <a:solidFill>
                  <a:schemeClr val="tx1"/>
                </a:solidFill>
                <a:ea typeface="ＭＳ Ｐゴシック" pitchFamily="50" charset="-128"/>
              </a:rPr>
              <a:t>when an interest rate falls  </a:t>
            </a:r>
            <a:r>
              <a:rPr lang="ja-JP" altLang="en-US" smtClean="0">
                <a:solidFill>
                  <a:schemeClr val="tx1"/>
                </a:solidFill>
                <a:ea typeface="ＭＳ Ｐゴシック" pitchFamily="50" charset="-128"/>
              </a:rPr>
              <a:t>利子率の下落</a:t>
            </a:r>
            <a:endParaRPr lang="en-US" altLang="ja-JP" smtClean="0">
              <a:solidFill>
                <a:schemeClr val="tx1"/>
              </a:solidFill>
              <a:ea typeface="ＭＳ Ｐゴシック" pitchFamily="50" charset="-128"/>
            </a:endParaRPr>
          </a:p>
          <a:p>
            <a:pPr marL="742950" lvl="1" indent="-285750" eaLnBrk="1" hangingPunct="1"/>
            <a:r>
              <a:rPr lang="ja-JP" altLang="ja-JP" sz="2000" smtClean="0">
                <a:solidFill>
                  <a:schemeClr val="tx1"/>
                </a:solidFill>
                <a:ea typeface="ＭＳ Ｐゴシック" pitchFamily="50" charset="-128"/>
              </a:rPr>
              <a:t>⇒</a:t>
            </a:r>
            <a:r>
              <a:rPr lang="en-US" altLang="ja-JP" sz="2000" smtClean="0">
                <a:solidFill>
                  <a:schemeClr val="tx1"/>
                </a:solidFill>
                <a:ea typeface="ＭＳ Ｐゴシック" pitchFamily="50" charset="-128"/>
              </a:rPr>
              <a:t> the supply of money decreases and the demand for money increases</a:t>
            </a:r>
          </a:p>
          <a:p>
            <a:pPr marL="742950" lvl="1" indent="-285750" eaLnBrk="1" hangingPunct="1"/>
            <a:r>
              <a:rPr lang="ja-JP" altLang="en-US" sz="2000" smtClean="0">
                <a:solidFill>
                  <a:schemeClr val="tx1"/>
                </a:solidFill>
                <a:ea typeface="ＭＳ Ｐゴシック" pitchFamily="50" charset="-128"/>
              </a:rPr>
              <a:t>  資金の供給は減少、需要は増加</a:t>
            </a:r>
          </a:p>
          <a:p>
            <a:pPr marL="742950" lvl="1" indent="-285750" eaLnBrk="1" hangingPunct="1"/>
            <a:endParaRPr lang="ja-JP" altLang="ja-JP" sz="2000" smtClean="0">
              <a:solidFill>
                <a:schemeClr val="tx1"/>
              </a:solidFill>
              <a:ea typeface="ＭＳ Ｐゴシック" pitchFamily="50" charset="-128"/>
            </a:endParaRPr>
          </a:p>
          <a:p>
            <a:pPr marL="342900" indent="-342900" eaLnBrk="1" hangingPunct="1"/>
            <a:r>
              <a:rPr lang="en-US" altLang="ja-JP" smtClean="0">
                <a:solidFill>
                  <a:schemeClr val="tx1"/>
                </a:solidFill>
                <a:ea typeface="ＭＳ Ｐゴシック" pitchFamily="50" charset="-128"/>
              </a:rPr>
              <a:t>Function of adjusting the supply and demand for money</a:t>
            </a:r>
          </a:p>
          <a:p>
            <a:pPr marL="342900" indent="-342900" eaLnBrk="1" hangingPunct="1"/>
            <a:r>
              <a:rPr lang="ja-JP" altLang="en-US" smtClean="0">
                <a:solidFill>
                  <a:schemeClr val="tx1"/>
                </a:solidFill>
                <a:ea typeface="ＭＳ Ｐゴシック" pitchFamily="50" charset="-128"/>
              </a:rPr>
              <a:t>   </a:t>
            </a:r>
            <a:r>
              <a:rPr lang="en-US" altLang="ja-JP" smtClean="0">
                <a:solidFill>
                  <a:schemeClr val="tx1"/>
                </a:solidFill>
                <a:ea typeface="ＭＳ Ｐゴシック" pitchFamily="50" charset="-128"/>
              </a:rPr>
              <a:t>＝an interest rate adjusts the demand for and supply of money just as a price of good does</a:t>
            </a:r>
          </a:p>
          <a:p>
            <a:pPr marL="342900" indent="-342900" eaLnBrk="1" hangingPunct="1"/>
            <a:r>
              <a:rPr lang="ja-JP" altLang="en-US" smtClean="0">
                <a:solidFill>
                  <a:schemeClr val="tx1"/>
                </a:solidFill>
                <a:ea typeface="ＭＳ Ｐゴシック" pitchFamily="50" charset="-128"/>
              </a:rPr>
              <a:t>　資金の需要と供給を調節する機能＝</a:t>
            </a:r>
            <a:endParaRPr lang="en-US" altLang="ja-JP" smtClean="0">
              <a:solidFill>
                <a:schemeClr val="tx1"/>
              </a:solidFill>
              <a:ea typeface="ＭＳ Ｐゴシック" pitchFamily="50" charset="-128"/>
            </a:endParaRPr>
          </a:p>
          <a:p>
            <a:pPr marL="742950" lvl="1" indent="-285750" eaLnBrk="1" hangingPunct="1"/>
            <a:r>
              <a:rPr lang="ja-JP" altLang="en-US" sz="2000" smtClean="0">
                <a:solidFill>
                  <a:schemeClr val="tx1"/>
                </a:solidFill>
                <a:ea typeface="ＭＳ Ｐゴシック" pitchFamily="50" charset="-128"/>
              </a:rPr>
              <a:t>  資金市場における価格の役割（価格調整機能</a:t>
            </a:r>
            <a:r>
              <a:rPr lang="ja-JP" altLang="ja-JP" sz="2000" smtClean="0">
                <a:solidFill>
                  <a:schemeClr val="tx1"/>
                </a:solidFill>
                <a:ea typeface="ＭＳ Ｐゴシック" pitchFamily="50" charset="-128"/>
              </a:rPr>
              <a:t>）</a:t>
            </a:r>
            <a:endParaRPr lang="ja-JP" altLang="en-US" sz="2000" smtClean="0">
              <a:solidFill>
                <a:schemeClr val="tx1"/>
              </a:solidFill>
              <a:ea typeface="ＭＳ Ｐゴシック" pitchFamily="50" charset="-128"/>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304800" y="0"/>
            <a:ext cx="8686800" cy="857232"/>
          </a:xfrm>
        </p:spPr>
        <p:txBody>
          <a:bodyPr anchor="ctr"/>
          <a:lstStyle/>
          <a:p>
            <a:pPr algn="ctr" eaLnBrk="1" fontAlgn="auto" hangingPunct="1">
              <a:spcAft>
                <a:spcPts val="0"/>
              </a:spcAft>
              <a:defRPr/>
            </a:pPr>
            <a:r>
              <a:rPr lang="en-US" altLang="ja-JP" sz="2400" b="0" cap="none" dirty="0" smtClean="0">
                <a:solidFill>
                  <a:srgbClr val="000000"/>
                </a:solidFill>
                <a:latin typeface="+mj-lt"/>
              </a:rPr>
              <a:t>12. </a:t>
            </a:r>
            <a:r>
              <a:rPr lang="en-US" altLang="ja-JP" sz="2400" b="0" cap="none" dirty="0" smtClean="0">
                <a:latin typeface="+mj-lt"/>
              </a:rPr>
              <a:t>Types of Interest Rate</a:t>
            </a:r>
            <a:br>
              <a:rPr lang="en-US" altLang="ja-JP" sz="2400" b="0" cap="none" dirty="0" smtClean="0">
                <a:latin typeface="+mj-lt"/>
              </a:rPr>
            </a:br>
            <a:r>
              <a:rPr lang="ja-JP" altLang="en-US" sz="2400" b="0" cap="none" dirty="0" smtClean="0">
                <a:latin typeface="+mj-lt"/>
              </a:rPr>
              <a:t>　</a:t>
            </a:r>
            <a:r>
              <a:rPr lang="ja-JP" altLang="en-US" sz="2400" b="0" cap="none" dirty="0" smtClean="0">
                <a:solidFill>
                  <a:srgbClr val="000000"/>
                </a:solidFill>
                <a:latin typeface="+mj-lt"/>
              </a:rPr>
              <a:t>利子率の種類＝金利体系</a:t>
            </a:r>
          </a:p>
        </p:txBody>
      </p:sp>
      <p:sp>
        <p:nvSpPr>
          <p:cNvPr id="16387" name="Rectangle 3"/>
          <p:cNvSpPr>
            <a:spLocks noGrp="1" noChangeArrowheads="1"/>
          </p:cNvSpPr>
          <p:nvPr>
            <p:ph idx="1"/>
          </p:nvPr>
        </p:nvSpPr>
        <p:spPr>
          <a:xfrm>
            <a:off x="304800" y="1143000"/>
            <a:ext cx="8686800" cy="4937125"/>
          </a:xfrm>
        </p:spPr>
        <p:txBody>
          <a:bodyPr>
            <a:normAutofit/>
          </a:bodyPr>
          <a:lstStyle/>
          <a:p>
            <a:pPr marL="342900" indent="-342900" eaLnBrk="1" hangingPunct="1">
              <a:lnSpc>
                <a:spcPct val="80000"/>
              </a:lnSpc>
            </a:pPr>
            <a:r>
              <a:rPr lang="en-US" altLang="ja-JP" sz="2200" smtClean="0">
                <a:solidFill>
                  <a:schemeClr val="hlink"/>
                </a:solidFill>
                <a:ea typeface="ＭＳ Ｐゴシック" pitchFamily="50" charset="-128"/>
              </a:rPr>
              <a:t>Short-term Interest Rate  </a:t>
            </a:r>
            <a:r>
              <a:rPr lang="ja-JP" altLang="en-US" sz="2200" smtClean="0">
                <a:solidFill>
                  <a:schemeClr val="hlink"/>
                </a:solidFill>
                <a:ea typeface="ＭＳ Ｐゴシック" pitchFamily="50" charset="-128"/>
              </a:rPr>
              <a:t>短期金利</a:t>
            </a:r>
            <a:endParaRPr lang="ja-JP" altLang="en-US" sz="2200" smtClean="0">
              <a:solidFill>
                <a:srgbClr val="000000"/>
              </a:solidFill>
              <a:ea typeface="ＭＳ Ｐゴシック" pitchFamily="50" charset="-128"/>
            </a:endParaRPr>
          </a:p>
          <a:p>
            <a:pPr marL="342900" indent="-342900" eaLnBrk="1" hangingPunct="1">
              <a:lnSpc>
                <a:spcPct val="80000"/>
              </a:lnSpc>
            </a:pPr>
            <a:r>
              <a:rPr lang="ja-JP" altLang="en-US" sz="2200" smtClean="0">
                <a:solidFill>
                  <a:srgbClr val="000000"/>
                </a:solidFill>
                <a:ea typeface="ＭＳ Ｐゴシック" pitchFamily="50" charset="-128"/>
              </a:rPr>
              <a:t>  </a:t>
            </a:r>
            <a:r>
              <a:rPr lang="ja-JP" altLang="en-US" sz="2200" smtClean="0">
                <a:solidFill>
                  <a:schemeClr val="tx1"/>
                </a:solidFill>
                <a:ea typeface="ＭＳ Ｐゴシック" pitchFamily="50" charset="-128"/>
              </a:rPr>
              <a:t>＝</a:t>
            </a:r>
            <a:r>
              <a:rPr lang="en-US" altLang="ja-JP" sz="2200" smtClean="0">
                <a:solidFill>
                  <a:schemeClr val="tx1"/>
                </a:solidFill>
                <a:ea typeface="ＭＳ Ｐゴシック" pitchFamily="50" charset="-128"/>
              </a:rPr>
              <a:t>the interest rate in the short-term financial market</a:t>
            </a:r>
          </a:p>
          <a:p>
            <a:pPr marL="342900" indent="-342900" eaLnBrk="1" hangingPunct="1">
              <a:lnSpc>
                <a:spcPct val="80000"/>
              </a:lnSpc>
            </a:pPr>
            <a:r>
              <a:rPr lang="en-US" altLang="ja-JP" sz="2200" smtClean="0">
                <a:solidFill>
                  <a:schemeClr val="tx1"/>
                </a:solidFill>
                <a:ea typeface="ＭＳ Ｐゴシック" pitchFamily="50" charset="-128"/>
              </a:rPr>
              <a:t>    call rate, bills rate, Gensaki(repurchase) rate, CD rate,</a:t>
            </a:r>
          </a:p>
          <a:p>
            <a:pPr marL="342900" indent="-342900" eaLnBrk="1" hangingPunct="1">
              <a:lnSpc>
                <a:spcPct val="80000"/>
              </a:lnSpc>
            </a:pPr>
            <a:r>
              <a:rPr lang="en-US" altLang="ja-JP" sz="2200" smtClean="0">
                <a:solidFill>
                  <a:schemeClr val="tx1"/>
                </a:solidFill>
                <a:ea typeface="ＭＳ Ｐゴシック" pitchFamily="50" charset="-128"/>
              </a:rPr>
              <a:t>    CP rate, short-term lending rate</a:t>
            </a:r>
          </a:p>
          <a:p>
            <a:pPr marL="742950" lvl="1" indent="-285750" eaLnBrk="1" hangingPunct="1">
              <a:lnSpc>
                <a:spcPct val="80000"/>
              </a:lnSpc>
            </a:pPr>
            <a:r>
              <a:rPr lang="ja-JP" altLang="en-US" sz="2000" smtClean="0">
                <a:solidFill>
                  <a:schemeClr val="tx1"/>
                </a:solidFill>
                <a:ea typeface="ＭＳ Ｐゴシック" pitchFamily="50" charset="-128"/>
              </a:rPr>
              <a:t>短期金融市場で成立する利子率</a:t>
            </a:r>
            <a:endParaRPr lang="ja-JP" altLang="ja-JP" sz="2000" smtClean="0">
              <a:solidFill>
                <a:schemeClr val="tx1"/>
              </a:solidFill>
              <a:ea typeface="ＭＳ Ｐゴシック" pitchFamily="50" charset="-128"/>
            </a:endParaRPr>
          </a:p>
          <a:p>
            <a:pPr marL="742950" lvl="1" indent="-285750" eaLnBrk="1" hangingPunct="1">
              <a:lnSpc>
                <a:spcPct val="80000"/>
              </a:lnSpc>
            </a:pPr>
            <a:r>
              <a:rPr lang="ja-JP" altLang="ja-JP" sz="2000" smtClean="0">
                <a:solidFill>
                  <a:schemeClr val="tx1"/>
                </a:solidFill>
                <a:ea typeface="ＭＳ Ｐゴシック" pitchFamily="50" charset="-128"/>
              </a:rPr>
              <a:t>　</a:t>
            </a:r>
            <a:r>
              <a:rPr lang="ja-JP" altLang="en-US" sz="2000" smtClean="0">
                <a:solidFill>
                  <a:schemeClr val="tx1"/>
                </a:solidFill>
                <a:ea typeface="ＭＳ Ｐゴシック" pitchFamily="50" charset="-128"/>
              </a:rPr>
              <a:t>コールレート、手形レート、現先レート、</a:t>
            </a:r>
            <a:r>
              <a:rPr lang="en-US" altLang="ja-JP" sz="2000" smtClean="0">
                <a:solidFill>
                  <a:schemeClr val="tx1"/>
                </a:solidFill>
                <a:ea typeface="ＭＳ Ｐゴシック" pitchFamily="50" charset="-128"/>
              </a:rPr>
              <a:t>CD</a:t>
            </a:r>
            <a:r>
              <a:rPr lang="ja-JP" altLang="en-US" sz="2000" smtClean="0">
                <a:solidFill>
                  <a:schemeClr val="tx1"/>
                </a:solidFill>
                <a:ea typeface="ＭＳ Ｐゴシック" pitchFamily="50" charset="-128"/>
              </a:rPr>
              <a:t>レート、</a:t>
            </a:r>
            <a:endParaRPr lang="en-US" altLang="ja-JP" sz="2000" smtClean="0">
              <a:solidFill>
                <a:schemeClr val="tx1"/>
              </a:solidFill>
              <a:ea typeface="ＭＳ Ｐゴシック" pitchFamily="50" charset="-128"/>
            </a:endParaRPr>
          </a:p>
          <a:p>
            <a:pPr marL="742950" lvl="1" indent="-285750" eaLnBrk="1" hangingPunct="1">
              <a:lnSpc>
                <a:spcPct val="80000"/>
              </a:lnSpc>
            </a:pPr>
            <a:r>
              <a:rPr lang="ja-JP" altLang="en-US" sz="2000" smtClean="0">
                <a:solidFill>
                  <a:schemeClr val="tx1"/>
                </a:solidFill>
                <a:ea typeface="ＭＳ Ｐゴシック" pitchFamily="50" charset="-128"/>
              </a:rPr>
              <a:t>　</a:t>
            </a:r>
            <a:r>
              <a:rPr lang="en-US" altLang="ja-JP" sz="2000" smtClean="0">
                <a:solidFill>
                  <a:schemeClr val="tx1"/>
                </a:solidFill>
                <a:ea typeface="ＭＳ Ｐゴシック" pitchFamily="50" charset="-128"/>
              </a:rPr>
              <a:t>CP</a:t>
            </a:r>
            <a:r>
              <a:rPr lang="ja-JP" altLang="en-US" sz="2000" smtClean="0">
                <a:solidFill>
                  <a:schemeClr val="tx1"/>
                </a:solidFill>
                <a:ea typeface="ＭＳ Ｐゴシック" pitchFamily="50" charset="-128"/>
              </a:rPr>
              <a:t>レート、短期貸出金利</a:t>
            </a:r>
          </a:p>
          <a:p>
            <a:pPr marL="742950" lvl="1" indent="-285750" eaLnBrk="1" hangingPunct="1">
              <a:lnSpc>
                <a:spcPct val="80000"/>
              </a:lnSpc>
            </a:pPr>
            <a:endParaRPr lang="ja-JP" altLang="ja-JP" sz="2000" smtClean="0">
              <a:ea typeface="ＭＳ Ｐゴシック" pitchFamily="50" charset="-128"/>
            </a:endParaRPr>
          </a:p>
          <a:p>
            <a:pPr marL="342900" indent="-342900" eaLnBrk="1" hangingPunct="1">
              <a:lnSpc>
                <a:spcPct val="80000"/>
              </a:lnSpc>
            </a:pPr>
            <a:r>
              <a:rPr lang="en-US" altLang="ja-JP" sz="2200" smtClean="0">
                <a:solidFill>
                  <a:schemeClr val="hlink"/>
                </a:solidFill>
                <a:ea typeface="ＭＳ Ｐゴシック" pitchFamily="50" charset="-128"/>
              </a:rPr>
              <a:t>Long-term Interest Rate  </a:t>
            </a:r>
            <a:r>
              <a:rPr lang="ja-JP" altLang="en-US" sz="2200" smtClean="0">
                <a:solidFill>
                  <a:schemeClr val="hlink"/>
                </a:solidFill>
                <a:ea typeface="ＭＳ Ｐゴシック" pitchFamily="50" charset="-128"/>
              </a:rPr>
              <a:t>長期金利</a:t>
            </a:r>
            <a:endParaRPr lang="ja-JP" altLang="en-US" sz="2200" smtClean="0">
              <a:solidFill>
                <a:srgbClr val="000000"/>
              </a:solidFill>
              <a:ea typeface="ＭＳ Ｐゴシック" pitchFamily="50" charset="-128"/>
            </a:endParaRPr>
          </a:p>
          <a:p>
            <a:pPr marL="342900" indent="-342900" eaLnBrk="1" hangingPunct="1">
              <a:lnSpc>
                <a:spcPct val="80000"/>
              </a:lnSpc>
            </a:pPr>
            <a:r>
              <a:rPr lang="ja-JP" altLang="en-US" sz="2200" smtClean="0">
                <a:solidFill>
                  <a:schemeClr val="tx1"/>
                </a:solidFill>
                <a:ea typeface="ＭＳ Ｐゴシック" pitchFamily="50" charset="-128"/>
              </a:rPr>
              <a:t>  ＝</a:t>
            </a:r>
            <a:r>
              <a:rPr lang="en-US" altLang="ja-JP" sz="2200" smtClean="0">
                <a:solidFill>
                  <a:schemeClr val="tx1"/>
                </a:solidFill>
                <a:ea typeface="ＭＳ Ｐゴシック" pitchFamily="50" charset="-128"/>
              </a:rPr>
              <a:t>the interest rate in the long-term financial market</a:t>
            </a:r>
          </a:p>
          <a:p>
            <a:pPr marL="342900" indent="-342900" eaLnBrk="1" hangingPunct="1">
              <a:lnSpc>
                <a:spcPct val="80000"/>
              </a:lnSpc>
            </a:pPr>
            <a:r>
              <a:rPr lang="en-US" altLang="ja-JP" sz="2200" smtClean="0">
                <a:solidFill>
                  <a:schemeClr val="tx1"/>
                </a:solidFill>
                <a:ea typeface="ＭＳ Ｐゴシック" pitchFamily="50" charset="-128"/>
              </a:rPr>
              <a:t>    long-term lending rate, national bond yield, corporate bond</a:t>
            </a:r>
          </a:p>
          <a:p>
            <a:pPr marL="342900" indent="-342900" eaLnBrk="1" hangingPunct="1">
              <a:lnSpc>
                <a:spcPct val="80000"/>
              </a:lnSpc>
            </a:pPr>
            <a:r>
              <a:rPr lang="en-US" altLang="ja-JP" sz="2200" smtClean="0">
                <a:solidFill>
                  <a:schemeClr val="tx1"/>
                </a:solidFill>
                <a:ea typeface="ＭＳ Ｐゴシック" pitchFamily="50" charset="-128"/>
              </a:rPr>
              <a:t>    yield, financial debenture yield, and stock yield </a:t>
            </a:r>
          </a:p>
          <a:p>
            <a:pPr marL="742950" lvl="1" indent="-285750" eaLnBrk="1" hangingPunct="1">
              <a:lnSpc>
                <a:spcPct val="80000"/>
              </a:lnSpc>
            </a:pPr>
            <a:r>
              <a:rPr lang="ja-JP" altLang="en-US" sz="2000" smtClean="0">
                <a:solidFill>
                  <a:schemeClr val="tx1"/>
                </a:solidFill>
                <a:ea typeface="ＭＳ Ｐゴシック" pitchFamily="50" charset="-128"/>
              </a:rPr>
              <a:t>長期金融市場で成立する利子率</a:t>
            </a:r>
            <a:endParaRPr lang="ja-JP" altLang="ja-JP" sz="2000" smtClean="0">
              <a:solidFill>
                <a:schemeClr val="tx1"/>
              </a:solidFill>
              <a:ea typeface="ＭＳ Ｐゴシック" pitchFamily="50" charset="-128"/>
            </a:endParaRPr>
          </a:p>
          <a:p>
            <a:pPr marL="742950" lvl="1" indent="-285750" eaLnBrk="1" hangingPunct="1">
              <a:lnSpc>
                <a:spcPct val="80000"/>
              </a:lnSpc>
            </a:pPr>
            <a:r>
              <a:rPr lang="ja-JP" altLang="ja-JP" sz="2000" smtClean="0">
                <a:solidFill>
                  <a:schemeClr val="tx1"/>
                </a:solidFill>
                <a:ea typeface="ＭＳ Ｐゴシック" pitchFamily="50" charset="-128"/>
              </a:rPr>
              <a:t>　</a:t>
            </a:r>
            <a:r>
              <a:rPr lang="ja-JP" altLang="en-US" sz="2000" smtClean="0">
                <a:solidFill>
                  <a:schemeClr val="tx1"/>
                </a:solidFill>
                <a:ea typeface="ＭＳ Ｐゴシック" pitchFamily="50" charset="-128"/>
              </a:rPr>
              <a:t>長期貸出金利、国債利回り、社債利回り、金融債利回り、</a:t>
            </a:r>
            <a:endParaRPr lang="en-US" altLang="ja-JP" sz="2000" smtClean="0">
              <a:solidFill>
                <a:schemeClr val="tx1"/>
              </a:solidFill>
              <a:ea typeface="ＭＳ Ｐゴシック" pitchFamily="50" charset="-128"/>
            </a:endParaRPr>
          </a:p>
          <a:p>
            <a:pPr marL="742950" lvl="1" indent="-285750" eaLnBrk="1" hangingPunct="1">
              <a:lnSpc>
                <a:spcPct val="80000"/>
              </a:lnSpc>
            </a:pPr>
            <a:r>
              <a:rPr lang="ja-JP" altLang="ja-JP" sz="2000" smtClean="0">
                <a:solidFill>
                  <a:schemeClr val="tx1"/>
                </a:solidFill>
                <a:ea typeface="ＭＳ Ｐゴシック" pitchFamily="50" charset="-128"/>
              </a:rPr>
              <a:t>　</a:t>
            </a:r>
            <a:r>
              <a:rPr lang="ja-JP" altLang="en-US" sz="2000" smtClean="0">
                <a:solidFill>
                  <a:schemeClr val="tx1"/>
                </a:solidFill>
                <a:ea typeface="ＭＳ Ｐゴシック" pitchFamily="50" charset="-128"/>
              </a:rPr>
              <a:t>配当利回り</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107950" y="188913"/>
            <a:ext cx="8928100" cy="811195"/>
          </a:xfrm>
        </p:spPr>
        <p:txBody>
          <a:bodyPr anchor="ctr">
            <a:noAutofit/>
          </a:bodyPr>
          <a:lstStyle/>
          <a:p>
            <a:pPr algn="ctr" eaLnBrk="1" fontAlgn="auto" hangingPunct="1">
              <a:spcAft>
                <a:spcPts val="0"/>
              </a:spcAft>
              <a:defRPr/>
            </a:pPr>
            <a:r>
              <a:rPr lang="en-US" altLang="ja-JP" sz="2400" b="0" cap="none" dirty="0" smtClean="0">
                <a:solidFill>
                  <a:srgbClr val="000000"/>
                </a:solidFill>
                <a:latin typeface="+mj-lt"/>
              </a:rPr>
              <a:t>13. </a:t>
            </a:r>
            <a:r>
              <a:rPr lang="en-US" altLang="ja-JP" sz="2400" b="0" cap="none" dirty="0" smtClean="0">
                <a:latin typeface="+mj-lt"/>
              </a:rPr>
              <a:t>Term Structure of Interest Rates and Yield Curve  </a:t>
            </a:r>
            <a:br>
              <a:rPr lang="en-US" altLang="ja-JP" sz="2400" b="0" cap="none" dirty="0" smtClean="0">
                <a:latin typeface="+mj-lt"/>
              </a:rPr>
            </a:br>
            <a:r>
              <a:rPr lang="en-US" altLang="ja-JP" sz="2400" b="0" cap="none" dirty="0" smtClean="0">
                <a:latin typeface="+mj-lt"/>
              </a:rPr>
              <a:t>    </a:t>
            </a:r>
            <a:r>
              <a:rPr lang="ja-JP" altLang="en-US" sz="2400" b="0" cap="none" dirty="0" smtClean="0">
                <a:solidFill>
                  <a:srgbClr val="000000"/>
                </a:solidFill>
                <a:latin typeface="+mj-lt"/>
              </a:rPr>
              <a:t>期間構造と利回り曲線</a:t>
            </a:r>
          </a:p>
        </p:txBody>
      </p:sp>
      <p:sp>
        <p:nvSpPr>
          <p:cNvPr id="17411" name="Rectangle 3"/>
          <p:cNvSpPr>
            <a:spLocks noGrp="1" noChangeArrowheads="1"/>
          </p:cNvSpPr>
          <p:nvPr>
            <p:ph idx="1"/>
          </p:nvPr>
        </p:nvSpPr>
        <p:spPr>
          <a:xfrm>
            <a:off x="107950" y="1071563"/>
            <a:ext cx="9036050" cy="5786437"/>
          </a:xfrm>
        </p:spPr>
        <p:txBody>
          <a:bodyPr>
            <a:normAutofit/>
          </a:bodyPr>
          <a:lstStyle/>
          <a:p>
            <a:pPr marL="342900" indent="-342900" eaLnBrk="1" hangingPunct="1">
              <a:lnSpc>
                <a:spcPct val="90000"/>
              </a:lnSpc>
            </a:pPr>
            <a:r>
              <a:rPr lang="en-US" altLang="ja-JP" sz="1700" smtClean="0">
                <a:solidFill>
                  <a:schemeClr val="tx1"/>
                </a:solidFill>
                <a:ea typeface="ＭＳ Ｐゴシック" pitchFamily="50" charset="-128"/>
              </a:rPr>
              <a:t>Financial obligations have different liquidity, repayment period, default risk</a:t>
            </a:r>
            <a:r>
              <a:rPr lang="ja-JP" altLang="ja-JP" sz="1700" smtClean="0">
                <a:solidFill>
                  <a:schemeClr val="tx1"/>
                </a:solidFill>
                <a:ea typeface="ＭＳ Ｐゴシック" pitchFamily="50" charset="-128"/>
              </a:rPr>
              <a:t>⇒</a:t>
            </a:r>
            <a:r>
              <a:rPr lang="en-US" altLang="ja-JP" sz="1700" smtClean="0">
                <a:solidFill>
                  <a:schemeClr val="tx1"/>
                </a:solidFill>
                <a:ea typeface="ＭＳ Ｐゴシック" pitchFamily="50" charset="-128"/>
              </a:rPr>
              <a:t>interest rate differentials, </a:t>
            </a:r>
            <a:r>
              <a:rPr lang="en-US" altLang="ja-JP" sz="1700" smtClean="0">
                <a:solidFill>
                  <a:schemeClr val="hlink"/>
                </a:solidFill>
                <a:ea typeface="ＭＳ Ｐゴシック" pitchFamily="50" charset="-128"/>
              </a:rPr>
              <a:t>term structure of interest rates</a:t>
            </a:r>
            <a:endParaRPr lang="en-US" altLang="ja-JP" sz="1700" smtClean="0">
              <a:ea typeface="ＭＳ Ｐゴシック" pitchFamily="50" charset="-128"/>
            </a:endParaRPr>
          </a:p>
          <a:p>
            <a:pPr marL="342900" indent="-342900" eaLnBrk="1" hangingPunct="1">
              <a:lnSpc>
                <a:spcPct val="90000"/>
              </a:lnSpc>
            </a:pPr>
            <a:r>
              <a:rPr lang="ja-JP" altLang="en-US" sz="1700" smtClean="0">
                <a:solidFill>
                  <a:srgbClr val="000000"/>
                </a:solidFill>
                <a:ea typeface="ＭＳ Ｐゴシック" pitchFamily="50" charset="-128"/>
              </a:rPr>
              <a:t>流動性、返済期間、貸し倒れリスクなどに違い</a:t>
            </a:r>
            <a:r>
              <a:rPr lang="ja-JP" altLang="ja-JP" sz="1700" smtClean="0">
                <a:solidFill>
                  <a:srgbClr val="000000"/>
                </a:solidFill>
                <a:ea typeface="ＭＳ Ｐゴシック" pitchFamily="50" charset="-128"/>
              </a:rPr>
              <a:t>⇒</a:t>
            </a:r>
            <a:r>
              <a:rPr lang="ja-JP" altLang="en-US" sz="1700" smtClean="0">
                <a:solidFill>
                  <a:srgbClr val="000000"/>
                </a:solidFill>
                <a:ea typeface="ＭＳ Ｐゴシック" pitchFamily="50" charset="-128"/>
              </a:rPr>
              <a:t>金利格差、</a:t>
            </a:r>
            <a:r>
              <a:rPr lang="ja-JP" altLang="en-US" sz="1700" smtClean="0">
                <a:solidFill>
                  <a:schemeClr val="hlink"/>
                </a:solidFill>
                <a:ea typeface="ＭＳ Ｐゴシック" pitchFamily="50" charset="-128"/>
              </a:rPr>
              <a:t>期間構造</a:t>
            </a:r>
            <a:endParaRPr lang="ja-JP" altLang="ja-JP" sz="1700" smtClean="0">
              <a:ea typeface="ＭＳ Ｐゴシック" pitchFamily="50" charset="-128"/>
            </a:endParaRPr>
          </a:p>
          <a:p>
            <a:pPr marL="342900" indent="-342900" eaLnBrk="1" hangingPunct="1">
              <a:lnSpc>
                <a:spcPct val="90000"/>
              </a:lnSpc>
            </a:pPr>
            <a:r>
              <a:rPr lang="en-US" altLang="ja-JP" sz="1700" smtClean="0">
                <a:solidFill>
                  <a:schemeClr val="tx1"/>
                </a:solidFill>
                <a:ea typeface="ＭＳ Ｐゴシック" pitchFamily="50" charset="-128"/>
              </a:rPr>
              <a:t>a system of interest rates = the interest rates lined up from the shortest-term to the longest-term   </a:t>
            </a:r>
            <a:r>
              <a:rPr lang="ja-JP" altLang="en-US" sz="1700" smtClean="0">
                <a:solidFill>
                  <a:schemeClr val="tx1"/>
                </a:solidFill>
                <a:ea typeface="ＭＳ Ｐゴシック" pitchFamily="50" charset="-128"/>
              </a:rPr>
              <a:t>金利体系（スペクトル）＝短期から長期まで並べた金利の全体</a:t>
            </a:r>
            <a:endParaRPr lang="ja-JP" altLang="ja-JP" sz="1700" smtClean="0">
              <a:solidFill>
                <a:schemeClr val="tx1"/>
              </a:solidFill>
              <a:ea typeface="ＭＳ Ｐゴシック" pitchFamily="50" charset="-128"/>
            </a:endParaRPr>
          </a:p>
          <a:p>
            <a:pPr marL="342900" indent="-342900" eaLnBrk="1" hangingPunct="1">
              <a:lnSpc>
                <a:spcPct val="90000"/>
              </a:lnSpc>
            </a:pPr>
            <a:endParaRPr lang="en-US" altLang="ja-JP" sz="1700" smtClean="0">
              <a:solidFill>
                <a:schemeClr val="hlink"/>
              </a:solidFill>
              <a:ea typeface="ＭＳ Ｐゴシック" pitchFamily="50" charset="-128"/>
            </a:endParaRPr>
          </a:p>
          <a:p>
            <a:pPr marL="342900" indent="-342900" eaLnBrk="1" hangingPunct="1">
              <a:lnSpc>
                <a:spcPct val="90000"/>
              </a:lnSpc>
            </a:pPr>
            <a:r>
              <a:rPr lang="en-US" altLang="ja-JP" sz="1700" smtClean="0">
                <a:solidFill>
                  <a:schemeClr val="hlink"/>
                </a:solidFill>
                <a:ea typeface="ＭＳ Ｐゴシック" pitchFamily="50" charset="-128"/>
              </a:rPr>
              <a:t>Yield curve</a:t>
            </a:r>
            <a:r>
              <a:rPr lang="ja-JP" altLang="en-US" sz="1700" smtClean="0">
                <a:solidFill>
                  <a:schemeClr val="hlink"/>
                </a:solidFill>
                <a:ea typeface="ＭＳ Ｐゴシック" pitchFamily="50" charset="-128"/>
              </a:rPr>
              <a:t>　利回り曲線</a:t>
            </a:r>
          </a:p>
          <a:p>
            <a:pPr marL="342900" indent="-342900" eaLnBrk="1" hangingPunct="1">
              <a:lnSpc>
                <a:spcPct val="90000"/>
              </a:lnSpc>
            </a:pPr>
            <a:r>
              <a:rPr lang="ja-JP" altLang="en-US" sz="1700" smtClean="0">
                <a:solidFill>
                  <a:schemeClr val="tx1"/>
                </a:solidFill>
                <a:ea typeface="ＭＳ Ｐゴシック" pitchFamily="50" charset="-128"/>
              </a:rPr>
              <a:t> ＝</a:t>
            </a:r>
            <a:r>
              <a:rPr lang="en-US" altLang="ja-JP" sz="1700" smtClean="0">
                <a:solidFill>
                  <a:schemeClr val="tx1"/>
                </a:solidFill>
                <a:ea typeface="ＭＳ Ｐゴシック" pitchFamily="50" charset="-128"/>
              </a:rPr>
              <a:t>a curve depicted by a system of interest rates </a:t>
            </a:r>
          </a:p>
          <a:p>
            <a:pPr marL="342900" indent="-342900" eaLnBrk="1" hangingPunct="1">
              <a:lnSpc>
                <a:spcPct val="90000"/>
              </a:lnSpc>
            </a:pPr>
            <a:r>
              <a:rPr lang="ja-JP" altLang="en-US" sz="1700" smtClean="0">
                <a:solidFill>
                  <a:schemeClr val="tx1"/>
                </a:solidFill>
                <a:ea typeface="ＭＳ Ｐゴシック" pitchFamily="50" charset="-128"/>
              </a:rPr>
              <a:t>金利スペクトルのなす曲線</a:t>
            </a:r>
          </a:p>
          <a:p>
            <a:pPr marL="342900" indent="-342900" eaLnBrk="1" hangingPunct="1">
              <a:lnSpc>
                <a:spcPct val="90000"/>
              </a:lnSpc>
            </a:pPr>
            <a:r>
              <a:rPr lang="en-US" altLang="ja-JP" sz="1700" smtClean="0">
                <a:solidFill>
                  <a:schemeClr val="tx1"/>
                </a:solidFill>
                <a:ea typeface="ＭＳ Ｐゴシック" pitchFamily="50" charset="-128"/>
              </a:rPr>
              <a:t>The longer is the maturity of debt</a:t>
            </a:r>
          </a:p>
          <a:p>
            <a:pPr marL="342900" indent="-342900" eaLnBrk="1" hangingPunct="1">
              <a:lnSpc>
                <a:spcPct val="90000"/>
              </a:lnSpc>
            </a:pPr>
            <a:r>
              <a:rPr lang="en-US" altLang="ja-JP" sz="1700" smtClean="0">
                <a:solidFill>
                  <a:schemeClr val="tx1"/>
                </a:solidFill>
                <a:ea typeface="ＭＳ Ｐゴシック" pitchFamily="50" charset="-128"/>
              </a:rPr>
              <a:t> </a:t>
            </a:r>
            <a:r>
              <a:rPr lang="ja-JP" altLang="ja-JP" sz="1700" smtClean="0">
                <a:solidFill>
                  <a:schemeClr val="tx1"/>
                </a:solidFill>
                <a:ea typeface="ＭＳ Ｐゴシック" pitchFamily="50" charset="-128"/>
              </a:rPr>
              <a:t>⇒</a:t>
            </a:r>
            <a:r>
              <a:rPr lang="en-US" altLang="ja-JP" sz="1700" smtClean="0">
                <a:solidFill>
                  <a:schemeClr val="tx1"/>
                </a:solidFill>
                <a:ea typeface="ＭＳ Ｐゴシック" pitchFamily="50" charset="-128"/>
              </a:rPr>
              <a:t>liquidity becomes lower, depreciation risk </a:t>
            </a:r>
          </a:p>
          <a:p>
            <a:pPr marL="342900" indent="-342900" eaLnBrk="1" hangingPunct="1">
              <a:lnSpc>
                <a:spcPct val="90000"/>
              </a:lnSpc>
            </a:pPr>
            <a:r>
              <a:rPr lang="en-US" altLang="ja-JP" sz="1700" smtClean="0">
                <a:solidFill>
                  <a:schemeClr val="tx1"/>
                </a:solidFill>
                <a:ea typeface="ＭＳ Ｐゴシック" pitchFamily="50" charset="-128"/>
              </a:rPr>
              <a:t>by inflation is higher, and default risk is higher </a:t>
            </a:r>
          </a:p>
          <a:p>
            <a:pPr marL="342900" indent="-342900" eaLnBrk="1" hangingPunct="1">
              <a:lnSpc>
                <a:spcPct val="90000"/>
              </a:lnSpc>
            </a:pPr>
            <a:r>
              <a:rPr lang="ja-JP" altLang="ja-JP" sz="1700" smtClean="0">
                <a:solidFill>
                  <a:schemeClr val="tx1"/>
                </a:solidFill>
                <a:ea typeface="ＭＳ Ｐゴシック" pitchFamily="50" charset="-128"/>
              </a:rPr>
              <a:t>⇒</a:t>
            </a:r>
            <a:r>
              <a:rPr lang="en-US" altLang="ja-JP" sz="1700" smtClean="0">
                <a:solidFill>
                  <a:schemeClr val="tx1"/>
                </a:solidFill>
                <a:ea typeface="ＭＳ Ｐゴシック" pitchFamily="50" charset="-128"/>
              </a:rPr>
              <a:t>the higher an interest rate is </a:t>
            </a:r>
          </a:p>
          <a:p>
            <a:pPr marL="342900" indent="-342900" eaLnBrk="1" hangingPunct="1">
              <a:lnSpc>
                <a:spcPct val="90000"/>
              </a:lnSpc>
            </a:pPr>
            <a:r>
              <a:rPr lang="ja-JP" altLang="ja-JP" sz="1700" smtClean="0">
                <a:solidFill>
                  <a:schemeClr val="tx1"/>
                </a:solidFill>
                <a:ea typeface="ＭＳ Ｐゴシック" pitchFamily="50" charset="-128"/>
              </a:rPr>
              <a:t>⇒</a:t>
            </a:r>
            <a:r>
              <a:rPr lang="en-US" altLang="ja-JP" sz="1700" smtClean="0">
                <a:solidFill>
                  <a:schemeClr val="tx1"/>
                </a:solidFill>
                <a:ea typeface="ＭＳ Ｐゴシック" pitchFamily="50" charset="-128"/>
              </a:rPr>
              <a:t>a yield curve upward sloping to the light  </a:t>
            </a:r>
          </a:p>
          <a:p>
            <a:pPr marL="342900" indent="-342900" eaLnBrk="1" hangingPunct="1">
              <a:lnSpc>
                <a:spcPct val="90000"/>
              </a:lnSpc>
            </a:pPr>
            <a:r>
              <a:rPr lang="ja-JP" altLang="en-US" sz="1700" smtClean="0">
                <a:solidFill>
                  <a:schemeClr val="tx1"/>
                </a:solidFill>
                <a:ea typeface="ＭＳ Ｐゴシック" pitchFamily="50" charset="-128"/>
              </a:rPr>
              <a:t>債務の期間が長期化</a:t>
            </a:r>
            <a:endParaRPr lang="en-US" altLang="ja-JP" sz="1700" smtClean="0">
              <a:solidFill>
                <a:schemeClr val="tx1"/>
              </a:solidFill>
              <a:ea typeface="ＭＳ Ｐゴシック" pitchFamily="50" charset="-128"/>
            </a:endParaRPr>
          </a:p>
          <a:p>
            <a:pPr marL="342900" indent="-342900" eaLnBrk="1" hangingPunct="1">
              <a:lnSpc>
                <a:spcPct val="90000"/>
              </a:lnSpc>
            </a:pPr>
            <a:r>
              <a:rPr lang="ja-JP" altLang="ja-JP" sz="1700" smtClean="0">
                <a:solidFill>
                  <a:schemeClr val="tx1"/>
                </a:solidFill>
                <a:ea typeface="ＭＳ Ｐゴシック" pitchFamily="50" charset="-128"/>
              </a:rPr>
              <a:t>⇒</a:t>
            </a:r>
            <a:r>
              <a:rPr lang="ja-JP" altLang="en-US" sz="1700" smtClean="0">
                <a:solidFill>
                  <a:schemeClr val="tx1"/>
                </a:solidFill>
                <a:ea typeface="ＭＳ Ｐゴシック" pitchFamily="50" charset="-128"/>
              </a:rPr>
              <a:t>流動性は低、価格変動リスクは大、貸し倒れリスクも大</a:t>
            </a:r>
            <a:endParaRPr lang="en-US" altLang="ja-JP" sz="1700" smtClean="0">
              <a:solidFill>
                <a:schemeClr val="tx1"/>
              </a:solidFill>
              <a:ea typeface="ＭＳ Ｐゴシック" pitchFamily="50" charset="-128"/>
            </a:endParaRPr>
          </a:p>
          <a:p>
            <a:pPr marL="342900" indent="-342900" eaLnBrk="1" hangingPunct="1">
              <a:lnSpc>
                <a:spcPct val="90000"/>
              </a:lnSpc>
            </a:pPr>
            <a:r>
              <a:rPr lang="ja-JP" altLang="ja-JP" sz="1700" smtClean="0">
                <a:solidFill>
                  <a:schemeClr val="tx1"/>
                </a:solidFill>
                <a:ea typeface="ＭＳ Ｐゴシック" pitchFamily="50" charset="-128"/>
              </a:rPr>
              <a:t>⇒</a:t>
            </a:r>
            <a:r>
              <a:rPr lang="ja-JP" altLang="en-US" sz="1700" smtClean="0">
                <a:solidFill>
                  <a:schemeClr val="tx1"/>
                </a:solidFill>
                <a:ea typeface="ＭＳ Ｐゴシック" pitchFamily="50" charset="-128"/>
              </a:rPr>
              <a:t>金利も高くなる</a:t>
            </a:r>
            <a:r>
              <a:rPr lang="ja-JP" altLang="ja-JP" sz="1700" smtClean="0">
                <a:solidFill>
                  <a:schemeClr val="tx1"/>
                </a:solidFill>
                <a:ea typeface="ＭＳ Ｐゴシック" pitchFamily="50" charset="-128"/>
              </a:rPr>
              <a:t>⇒</a:t>
            </a:r>
            <a:r>
              <a:rPr lang="ja-JP" altLang="en-US" sz="1700" smtClean="0">
                <a:solidFill>
                  <a:schemeClr val="tx1"/>
                </a:solidFill>
                <a:ea typeface="ＭＳ Ｐゴシック" pitchFamily="50" charset="-128"/>
              </a:rPr>
              <a:t>利回り曲線は右上がり</a:t>
            </a:r>
            <a:endParaRPr lang="en-US" altLang="ja-JP" sz="1700" smtClean="0">
              <a:solidFill>
                <a:schemeClr val="tx1"/>
              </a:solidFill>
              <a:ea typeface="ＭＳ Ｐゴシック" pitchFamily="50" charset="-128"/>
            </a:endParaRPr>
          </a:p>
          <a:p>
            <a:pPr marL="342900" indent="-342900" eaLnBrk="1" hangingPunct="1">
              <a:lnSpc>
                <a:spcPct val="90000"/>
              </a:lnSpc>
            </a:pPr>
            <a:r>
              <a:rPr lang="en-US" altLang="ja-JP" sz="1700" smtClean="0">
                <a:solidFill>
                  <a:schemeClr val="tx1"/>
                </a:solidFill>
                <a:ea typeface="ＭＳ Ｐゴシック" pitchFamily="50" charset="-128"/>
              </a:rPr>
              <a:t>the yield curve may be reversely downward sloping</a:t>
            </a:r>
          </a:p>
          <a:p>
            <a:pPr marL="342900" indent="-342900" eaLnBrk="1" hangingPunct="1">
              <a:lnSpc>
                <a:spcPct val="90000"/>
              </a:lnSpc>
            </a:pPr>
            <a:r>
              <a:rPr lang="en-US" altLang="ja-JP" sz="1700" smtClean="0">
                <a:solidFill>
                  <a:schemeClr val="tx1"/>
                </a:solidFill>
                <a:ea typeface="ＭＳ Ｐゴシック" pitchFamily="50" charset="-128"/>
              </a:rPr>
              <a:t> to the light during depression </a:t>
            </a:r>
          </a:p>
          <a:p>
            <a:pPr marL="342900" indent="-342900" eaLnBrk="1" hangingPunct="1">
              <a:lnSpc>
                <a:spcPct val="90000"/>
              </a:lnSpc>
            </a:pPr>
            <a:r>
              <a:rPr lang="ja-JP" sz="1700" smtClean="0">
                <a:solidFill>
                  <a:schemeClr val="tx1"/>
                </a:solidFill>
                <a:ea typeface="ＭＳ Ｐゴシック" pitchFamily="50" charset="-128"/>
              </a:rPr>
              <a:t>利回り曲線の逆転</a:t>
            </a:r>
            <a:r>
              <a:rPr lang="en-US" altLang="ja-JP" sz="1700" smtClean="0">
                <a:solidFill>
                  <a:schemeClr val="tx1"/>
                </a:solidFill>
                <a:ea typeface="ＭＳ Ｐゴシック" pitchFamily="50" charset="-128"/>
              </a:rPr>
              <a:t>…</a:t>
            </a:r>
            <a:r>
              <a:rPr lang="ja-JP" altLang="en-US" sz="1700" smtClean="0">
                <a:solidFill>
                  <a:schemeClr val="tx1"/>
                </a:solidFill>
                <a:ea typeface="ＭＳ Ｐゴシック" pitchFamily="50" charset="-128"/>
              </a:rPr>
              <a:t>金融逼迫で投資資金需要が減り資金繰り需要が大きい時</a:t>
            </a:r>
          </a:p>
        </p:txBody>
      </p:sp>
      <p:sp>
        <p:nvSpPr>
          <p:cNvPr id="18438" name="Text Box 8"/>
          <p:cNvSpPr txBox="1">
            <a:spLocks noChangeArrowheads="1"/>
          </p:cNvSpPr>
          <p:nvPr/>
        </p:nvSpPr>
        <p:spPr bwMode="auto">
          <a:xfrm>
            <a:off x="7000875" y="2786063"/>
            <a:ext cx="1327150" cy="276225"/>
          </a:xfrm>
          <a:prstGeom prst="rect">
            <a:avLst/>
          </a:prstGeom>
          <a:solidFill>
            <a:schemeClr val="accent1"/>
          </a:solidFill>
          <a:ln w="9525">
            <a:solidFill>
              <a:schemeClr val="tx1"/>
            </a:solidFill>
            <a:miter lim="800000"/>
            <a:headEnd/>
            <a:tailEnd/>
          </a:ln>
        </p:spPr>
        <p:txBody>
          <a:bodyPr>
            <a:spAutoFit/>
          </a:bodyPr>
          <a:lstStyle/>
          <a:p>
            <a:pPr algn="ctr"/>
            <a:r>
              <a:rPr kumimoji="0" lang="en-US" altLang="ja-JP" sz="1200">
                <a:ea typeface="平成明朝"/>
                <a:cs typeface="平成明朝"/>
              </a:rPr>
              <a:t>Yield  Curve</a:t>
            </a:r>
          </a:p>
        </p:txBody>
      </p:sp>
      <p:pic>
        <p:nvPicPr>
          <p:cNvPr id="18439" name="Picture 2"/>
          <p:cNvPicPr>
            <a:picLocks noChangeAspect="1" noChangeArrowheads="1"/>
          </p:cNvPicPr>
          <p:nvPr/>
        </p:nvPicPr>
        <p:blipFill>
          <a:blip r:embed="rId2" cstate="print"/>
          <a:srcRect/>
          <a:stretch>
            <a:fillRect/>
          </a:stretch>
        </p:blipFill>
        <p:spPr bwMode="auto">
          <a:xfrm>
            <a:off x="5676900" y="2786063"/>
            <a:ext cx="3467100" cy="35433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107950" y="188913"/>
            <a:ext cx="8928100" cy="739757"/>
          </a:xfrm>
        </p:spPr>
        <p:txBody>
          <a:bodyPr anchor="ctr">
            <a:noAutofit/>
          </a:bodyPr>
          <a:lstStyle/>
          <a:p>
            <a:pPr algn="ctr" eaLnBrk="1" fontAlgn="auto" hangingPunct="1">
              <a:spcAft>
                <a:spcPts val="0"/>
              </a:spcAft>
              <a:defRPr/>
            </a:pPr>
            <a:r>
              <a:rPr lang="en-US" altLang="ja-JP" sz="2400" b="0" cap="none" dirty="0" smtClean="0">
                <a:solidFill>
                  <a:srgbClr val="000000"/>
                </a:solidFill>
                <a:latin typeface="+mj-lt"/>
              </a:rPr>
              <a:t>14-1. </a:t>
            </a:r>
            <a:r>
              <a:rPr lang="en-US" altLang="ja-JP" sz="2400" b="0" cap="none" dirty="0" smtClean="0">
                <a:latin typeface="+mj-lt"/>
              </a:rPr>
              <a:t>Types of Depositary Financial Institutions </a:t>
            </a:r>
            <a:br>
              <a:rPr lang="en-US" altLang="ja-JP" sz="2400" b="0" cap="none" dirty="0" smtClean="0">
                <a:latin typeface="+mj-lt"/>
              </a:rPr>
            </a:br>
            <a:r>
              <a:rPr lang="ja-JP" altLang="en-US" sz="2400" b="0" cap="none" dirty="0" smtClean="0">
                <a:latin typeface="+mj-lt"/>
              </a:rPr>
              <a:t>　　</a:t>
            </a:r>
            <a:r>
              <a:rPr lang="en-US" altLang="ja-JP" sz="2400" b="0" cap="none" dirty="0" smtClean="0">
                <a:latin typeface="+mj-lt"/>
              </a:rPr>
              <a:t> </a:t>
            </a:r>
            <a:r>
              <a:rPr lang="ja-JP" altLang="en-US" sz="2400" b="0" cap="none" dirty="0" smtClean="0">
                <a:solidFill>
                  <a:srgbClr val="000000"/>
                </a:solidFill>
                <a:latin typeface="+mj-lt"/>
              </a:rPr>
              <a:t>金融機関の種類と役割</a:t>
            </a:r>
          </a:p>
        </p:txBody>
      </p:sp>
      <p:sp>
        <p:nvSpPr>
          <p:cNvPr id="19461" name="Rectangle 6"/>
          <p:cNvSpPr>
            <a:spLocks noChangeArrowheads="1"/>
          </p:cNvSpPr>
          <p:nvPr/>
        </p:nvSpPr>
        <p:spPr bwMode="auto">
          <a:xfrm>
            <a:off x="107950" y="1071563"/>
            <a:ext cx="8785225" cy="5786437"/>
          </a:xfrm>
          <a:prstGeom prst="rect">
            <a:avLst/>
          </a:prstGeom>
          <a:noFill/>
          <a:ln w="9525">
            <a:noFill/>
            <a:miter lim="800000"/>
            <a:headEnd/>
            <a:tailEnd/>
          </a:ln>
        </p:spPr>
        <p:txBody>
          <a:bodyPr/>
          <a:lstStyle/>
          <a:p>
            <a:pPr marL="342900" indent="-342900" eaLnBrk="0" hangingPunct="0">
              <a:spcBef>
                <a:spcPct val="20000"/>
              </a:spcBef>
              <a:buClr>
                <a:schemeClr val="folHlink"/>
              </a:buClr>
              <a:buSzPct val="75000"/>
              <a:buFont typeface="Wingdings" pitchFamily="2" charset="2"/>
              <a:buNone/>
              <a:defRPr/>
            </a:pPr>
            <a:r>
              <a:rPr kumimoji="0" lang="en-US" altLang="ja-JP" sz="1800" dirty="0">
                <a:solidFill>
                  <a:srgbClr val="0000FF"/>
                </a:solidFill>
                <a:latin typeface="+mn-ea"/>
                <a:ea typeface="+mn-ea"/>
              </a:rPr>
              <a:t>Financial Institutions or Organizations </a:t>
            </a:r>
            <a:r>
              <a:rPr kumimoji="0" lang="ja-JP" altLang="en-US" sz="1800" dirty="0">
                <a:solidFill>
                  <a:srgbClr val="0000FF"/>
                </a:solidFill>
                <a:latin typeface="+mn-ea"/>
                <a:ea typeface="+mn-ea"/>
              </a:rPr>
              <a:t>金融機関</a:t>
            </a:r>
          </a:p>
          <a:p>
            <a:pPr marL="342900" indent="-342900" eaLnBrk="0" hangingPunct="0">
              <a:spcBef>
                <a:spcPct val="20000"/>
              </a:spcBef>
              <a:buClr>
                <a:schemeClr val="folHlink"/>
              </a:buClr>
              <a:buSzPct val="75000"/>
              <a:buFont typeface="Wingdings" pitchFamily="2" charset="2"/>
              <a:buNone/>
              <a:defRPr/>
            </a:pPr>
            <a:r>
              <a:rPr kumimoji="0" lang="ja-JP" altLang="en-US" sz="1800" dirty="0">
                <a:latin typeface="+mn-ea"/>
                <a:ea typeface="+mn-ea"/>
              </a:rPr>
              <a:t> </a:t>
            </a:r>
            <a:r>
              <a:rPr kumimoji="0" lang="en-US" altLang="ja-JP" sz="1800" dirty="0">
                <a:latin typeface="+mn-ea"/>
                <a:ea typeface="+mn-ea"/>
              </a:rPr>
              <a:t>Financial institutions in the narrow sense intermediate direct financing  </a:t>
            </a:r>
            <a:r>
              <a:rPr kumimoji="0" lang="ja-JP" altLang="en-US" sz="1800" dirty="0">
                <a:solidFill>
                  <a:srgbClr val="000000"/>
                </a:solidFill>
                <a:latin typeface="+mn-ea"/>
                <a:ea typeface="+mn-ea"/>
              </a:rPr>
              <a:t>狭義の金融機関＝直接金融の仲立ち</a:t>
            </a:r>
            <a:endParaRPr kumimoji="0" lang="ja-JP" altLang="en-US" sz="1800" dirty="0">
              <a:latin typeface="+mn-ea"/>
              <a:ea typeface="+mn-ea"/>
            </a:endParaRPr>
          </a:p>
          <a:p>
            <a:pPr marL="342900" indent="-342900" eaLnBrk="0" hangingPunct="0">
              <a:spcBef>
                <a:spcPct val="20000"/>
              </a:spcBef>
              <a:buClr>
                <a:schemeClr val="folHlink"/>
              </a:buClr>
              <a:buSzPct val="75000"/>
              <a:buFont typeface="Wingdings" pitchFamily="2" charset="2"/>
              <a:buNone/>
              <a:defRPr/>
            </a:pPr>
            <a:r>
              <a:rPr kumimoji="0" lang="ja-JP" altLang="en-US" sz="1800" dirty="0">
                <a:latin typeface="+mn-ea"/>
                <a:ea typeface="+mn-ea"/>
              </a:rPr>
              <a:t> </a:t>
            </a:r>
            <a:r>
              <a:rPr kumimoji="0" lang="en-US" altLang="ja-JP" sz="1800" dirty="0">
                <a:latin typeface="+mn-ea"/>
                <a:ea typeface="+mn-ea"/>
              </a:rPr>
              <a:t>Financial intermediaries intermediate indirect financing</a:t>
            </a:r>
          </a:p>
          <a:p>
            <a:pPr marL="342900" indent="-342900" eaLnBrk="0" hangingPunct="0">
              <a:spcBef>
                <a:spcPct val="20000"/>
              </a:spcBef>
              <a:buClr>
                <a:schemeClr val="folHlink"/>
              </a:buClr>
              <a:buSzPct val="75000"/>
              <a:buFont typeface="Wingdings" pitchFamily="2" charset="2"/>
              <a:buNone/>
              <a:defRPr/>
            </a:pPr>
            <a:r>
              <a:rPr kumimoji="0" lang="ja-JP" altLang="en-US" sz="1800" dirty="0">
                <a:latin typeface="+mn-ea"/>
                <a:ea typeface="+mn-ea"/>
              </a:rPr>
              <a:t>  </a:t>
            </a:r>
            <a:r>
              <a:rPr kumimoji="0" lang="ja-JP" altLang="en-US" sz="1800" dirty="0">
                <a:solidFill>
                  <a:srgbClr val="000000"/>
                </a:solidFill>
                <a:latin typeface="+mn-ea"/>
                <a:ea typeface="+mn-ea"/>
              </a:rPr>
              <a:t>金融仲介機関＝間接金融の仲立ち</a:t>
            </a:r>
          </a:p>
          <a:p>
            <a:pPr marL="342900" indent="-342900" eaLnBrk="0" hangingPunct="0">
              <a:spcBef>
                <a:spcPct val="20000"/>
              </a:spcBef>
              <a:buClr>
                <a:schemeClr val="folHlink"/>
              </a:buClr>
              <a:buSzPct val="75000"/>
              <a:buFont typeface="Wingdings" pitchFamily="2" charset="2"/>
              <a:buNone/>
              <a:defRPr/>
            </a:pPr>
            <a:endParaRPr kumimoji="0" lang="ja-JP" altLang="en-US" sz="1800" b="1" dirty="0">
              <a:solidFill>
                <a:schemeClr val="hlink"/>
              </a:solidFill>
              <a:latin typeface="+mn-ea"/>
              <a:ea typeface="+mn-ea"/>
            </a:endParaRPr>
          </a:p>
          <a:p>
            <a:pPr marL="342900" indent="-342900" eaLnBrk="0" hangingPunct="0">
              <a:spcBef>
                <a:spcPct val="20000"/>
              </a:spcBef>
              <a:buClr>
                <a:schemeClr val="folHlink"/>
              </a:buClr>
              <a:buSzPct val="75000"/>
              <a:buFont typeface="Wingdings" pitchFamily="2" charset="2"/>
              <a:buNone/>
              <a:defRPr/>
            </a:pPr>
            <a:r>
              <a:rPr kumimoji="0" lang="en-US" altLang="ja-JP" sz="1800" dirty="0">
                <a:solidFill>
                  <a:schemeClr val="hlink"/>
                </a:solidFill>
                <a:latin typeface="+mn-ea"/>
                <a:ea typeface="+mn-ea"/>
              </a:rPr>
              <a:t>Depositary Financial Institutions or Organizations </a:t>
            </a:r>
            <a:r>
              <a:rPr kumimoji="0" lang="ja-JP" altLang="en-US" sz="1800" dirty="0">
                <a:solidFill>
                  <a:schemeClr val="hlink"/>
                </a:solidFill>
                <a:latin typeface="+mn-ea"/>
                <a:ea typeface="+mn-ea"/>
              </a:rPr>
              <a:t>預金取扱機関</a:t>
            </a:r>
          </a:p>
          <a:p>
            <a:pPr marL="342900" indent="-342900" eaLnBrk="0" hangingPunct="0">
              <a:spcBef>
                <a:spcPct val="20000"/>
              </a:spcBef>
              <a:buClr>
                <a:schemeClr val="folHlink"/>
              </a:buClr>
              <a:buSzPct val="75000"/>
              <a:buFont typeface="Wingdings" pitchFamily="2" charset="2"/>
              <a:buNone/>
              <a:defRPr/>
            </a:pPr>
            <a:r>
              <a:rPr kumimoji="0" lang="en-US" altLang="ja-JP" sz="1800" dirty="0">
                <a:solidFill>
                  <a:srgbClr val="000000"/>
                </a:solidFill>
                <a:latin typeface="+mn-ea"/>
                <a:ea typeface="+mn-ea"/>
              </a:rPr>
              <a:t>…play a role of credit creation  </a:t>
            </a:r>
            <a:r>
              <a:rPr kumimoji="0" lang="ja-JP" altLang="en-US" sz="1800" dirty="0">
                <a:solidFill>
                  <a:srgbClr val="000000"/>
                </a:solidFill>
                <a:latin typeface="+mn-ea"/>
                <a:ea typeface="+mn-ea"/>
              </a:rPr>
              <a:t>信用創造機能を果たす</a:t>
            </a:r>
            <a:endParaRPr kumimoji="0" lang="ja-JP" altLang="en-US" sz="1800" dirty="0">
              <a:latin typeface="+mn-ea"/>
              <a:ea typeface="+mn-ea"/>
            </a:endParaRPr>
          </a:p>
          <a:p>
            <a:pPr marL="342900" indent="-342900" eaLnBrk="0" hangingPunct="0">
              <a:spcBef>
                <a:spcPct val="20000"/>
              </a:spcBef>
              <a:buClr>
                <a:schemeClr val="folHlink"/>
              </a:buClr>
              <a:buSzPct val="75000"/>
              <a:buFont typeface="Wingdings" pitchFamily="2" charset="2"/>
              <a:buNone/>
              <a:defRPr/>
            </a:pPr>
            <a:r>
              <a:rPr kumimoji="0" lang="en-US" altLang="ja-JP" sz="1800" dirty="0">
                <a:solidFill>
                  <a:srgbClr val="000000"/>
                </a:solidFill>
                <a:latin typeface="+mn-ea"/>
                <a:ea typeface="+mn-ea"/>
              </a:rPr>
              <a:t>Commercial banks (ordinary banks [city banks, regional banks], foreign banks)</a:t>
            </a:r>
            <a:r>
              <a:rPr kumimoji="0" lang="ja-JP" altLang="en-US" sz="1800" dirty="0">
                <a:solidFill>
                  <a:srgbClr val="000000"/>
                </a:solidFill>
                <a:latin typeface="+mn-ea"/>
                <a:ea typeface="+mn-ea"/>
              </a:rPr>
              <a:t>商業銀行（普通銀行</a:t>
            </a:r>
            <a:r>
              <a:rPr kumimoji="0" lang="en-US" altLang="ja-JP" sz="1800" dirty="0">
                <a:solidFill>
                  <a:srgbClr val="000000"/>
                </a:solidFill>
                <a:latin typeface="+mn-ea"/>
                <a:ea typeface="+mn-ea"/>
              </a:rPr>
              <a:t>[</a:t>
            </a:r>
            <a:r>
              <a:rPr kumimoji="0" lang="ja-JP" altLang="en-US" sz="1800" dirty="0">
                <a:solidFill>
                  <a:srgbClr val="000000"/>
                </a:solidFill>
                <a:latin typeface="+mn-ea"/>
                <a:ea typeface="+mn-ea"/>
              </a:rPr>
              <a:t>都市銀行、地方銀行</a:t>
            </a:r>
            <a:r>
              <a:rPr kumimoji="0" lang="en-US" altLang="ja-JP" sz="1800" dirty="0">
                <a:solidFill>
                  <a:srgbClr val="000000"/>
                </a:solidFill>
                <a:latin typeface="+mn-ea"/>
                <a:ea typeface="+mn-ea"/>
              </a:rPr>
              <a:t>]</a:t>
            </a:r>
            <a:r>
              <a:rPr kumimoji="0" lang="ja-JP" altLang="en-US" sz="1800" dirty="0" err="1">
                <a:solidFill>
                  <a:srgbClr val="000000"/>
                </a:solidFill>
                <a:latin typeface="+mn-ea"/>
                <a:ea typeface="+mn-ea"/>
              </a:rPr>
              <a:t>、</a:t>
            </a:r>
            <a:r>
              <a:rPr kumimoji="0" lang="ja-JP" altLang="en-US" sz="1800" dirty="0">
                <a:solidFill>
                  <a:srgbClr val="000000"/>
                </a:solidFill>
                <a:latin typeface="+mn-ea"/>
                <a:ea typeface="+mn-ea"/>
              </a:rPr>
              <a:t>外国銀行など）</a:t>
            </a:r>
            <a:endParaRPr kumimoji="0" lang="ja-JP" altLang="en-US" sz="1800" dirty="0">
              <a:latin typeface="+mn-ea"/>
              <a:ea typeface="+mn-ea"/>
            </a:endParaRPr>
          </a:p>
          <a:p>
            <a:pPr marL="342900" indent="-342900" eaLnBrk="0" hangingPunct="0">
              <a:spcBef>
                <a:spcPct val="20000"/>
              </a:spcBef>
              <a:buClr>
                <a:schemeClr val="folHlink"/>
              </a:buClr>
              <a:buSzPct val="75000"/>
              <a:buFont typeface="Wingdings" pitchFamily="2" charset="2"/>
              <a:buNone/>
              <a:defRPr/>
            </a:pPr>
            <a:r>
              <a:rPr kumimoji="0" lang="en-US" altLang="ja-JP" sz="1800" dirty="0">
                <a:solidFill>
                  <a:srgbClr val="000000"/>
                </a:solidFill>
                <a:latin typeface="+mn-ea"/>
                <a:ea typeface="+mn-ea"/>
              </a:rPr>
              <a:t>Long-term credit banks (trust banks, long-term credit banks)</a:t>
            </a:r>
          </a:p>
          <a:p>
            <a:pPr marL="342900" indent="-342900" eaLnBrk="0" hangingPunct="0">
              <a:spcBef>
                <a:spcPct val="20000"/>
              </a:spcBef>
              <a:buClr>
                <a:schemeClr val="folHlink"/>
              </a:buClr>
              <a:buSzPct val="75000"/>
              <a:buFont typeface="Wingdings" pitchFamily="2" charset="2"/>
              <a:buNone/>
              <a:defRPr/>
            </a:pPr>
            <a:r>
              <a:rPr kumimoji="0" lang="ja-JP" altLang="en-US" sz="1800" dirty="0">
                <a:solidFill>
                  <a:srgbClr val="000000"/>
                </a:solidFill>
                <a:latin typeface="+mn-ea"/>
                <a:ea typeface="+mn-ea"/>
              </a:rPr>
              <a:t>長期信用銀行（信託銀行、長期信用銀行など）</a:t>
            </a:r>
            <a:endParaRPr kumimoji="0" lang="ja-JP" altLang="en-US" sz="1800" dirty="0">
              <a:latin typeface="+mn-ea"/>
              <a:ea typeface="+mn-ea"/>
            </a:endParaRPr>
          </a:p>
          <a:p>
            <a:pPr marL="342900" indent="-342900" eaLnBrk="0" hangingPunct="0">
              <a:spcBef>
                <a:spcPct val="20000"/>
              </a:spcBef>
              <a:buClr>
                <a:schemeClr val="folHlink"/>
              </a:buClr>
              <a:buSzPct val="75000"/>
              <a:buFont typeface="Wingdings" pitchFamily="2" charset="2"/>
              <a:buNone/>
              <a:defRPr/>
            </a:pPr>
            <a:r>
              <a:rPr kumimoji="0" lang="en-US" altLang="ja-JP" sz="1800" dirty="0">
                <a:latin typeface="+mn-ea"/>
                <a:ea typeface="+mn-ea"/>
              </a:rPr>
              <a:t>financial institutions for medium and small-sized firms (</a:t>
            </a:r>
            <a:r>
              <a:rPr kumimoji="0" lang="en-US" altLang="ja-JP" sz="1800" dirty="0" err="1">
                <a:latin typeface="+mn-ea"/>
                <a:ea typeface="+mn-ea"/>
              </a:rPr>
              <a:t>Shinkin</a:t>
            </a:r>
            <a:r>
              <a:rPr kumimoji="0" lang="en-US" altLang="ja-JP" sz="1800" dirty="0">
                <a:latin typeface="+mn-ea"/>
                <a:ea typeface="+mn-ea"/>
              </a:rPr>
              <a:t> bank [credit cooperatives], credit unions, </a:t>
            </a:r>
            <a:r>
              <a:rPr kumimoji="0" lang="en-US" altLang="ja-JP" sz="1800" dirty="0" err="1">
                <a:latin typeface="+mn-ea"/>
                <a:ea typeface="+mn-ea"/>
              </a:rPr>
              <a:t>labour</a:t>
            </a:r>
            <a:r>
              <a:rPr kumimoji="0" lang="en-US" altLang="ja-JP" sz="1800" dirty="0">
                <a:latin typeface="+mn-ea"/>
                <a:ea typeface="+mn-ea"/>
              </a:rPr>
              <a:t> banks, Shoko </a:t>
            </a:r>
            <a:r>
              <a:rPr kumimoji="0" lang="en-US" altLang="ja-JP" sz="1800" dirty="0" err="1">
                <a:latin typeface="+mn-ea"/>
                <a:ea typeface="+mn-ea"/>
              </a:rPr>
              <a:t>Chukin</a:t>
            </a:r>
            <a:r>
              <a:rPr kumimoji="0" lang="en-US" altLang="ja-JP" sz="1800" dirty="0">
                <a:latin typeface="+mn-ea"/>
                <a:ea typeface="+mn-ea"/>
              </a:rPr>
              <a:t> bank </a:t>
            </a:r>
          </a:p>
          <a:p>
            <a:pPr marL="342900" indent="-342900" eaLnBrk="0" hangingPunct="0">
              <a:spcBef>
                <a:spcPct val="20000"/>
              </a:spcBef>
              <a:buClr>
                <a:schemeClr val="folHlink"/>
              </a:buClr>
              <a:buSzPct val="75000"/>
              <a:buFont typeface="Wingdings" pitchFamily="2" charset="2"/>
              <a:buNone/>
              <a:defRPr/>
            </a:pPr>
            <a:r>
              <a:rPr kumimoji="0" lang="ja-JP" altLang="en-US" sz="1800" dirty="0">
                <a:solidFill>
                  <a:srgbClr val="000000"/>
                </a:solidFill>
                <a:latin typeface="+mn-ea"/>
                <a:ea typeface="+mn-ea"/>
              </a:rPr>
              <a:t>中小企業金融機関（信用金庫、信用組合、労働金庫、商工組合中央金庫など）</a:t>
            </a:r>
            <a:endParaRPr kumimoji="0" lang="ja-JP" altLang="en-US" sz="1800" dirty="0">
              <a:latin typeface="+mn-ea"/>
              <a:ea typeface="+mn-ea"/>
            </a:endParaRPr>
          </a:p>
          <a:p>
            <a:pPr marL="342900" indent="-342900" eaLnBrk="0" hangingPunct="0">
              <a:spcBef>
                <a:spcPct val="20000"/>
              </a:spcBef>
              <a:buClr>
                <a:schemeClr val="folHlink"/>
              </a:buClr>
              <a:buSzPct val="75000"/>
              <a:buFont typeface="Wingdings" pitchFamily="2" charset="2"/>
              <a:buNone/>
              <a:defRPr/>
            </a:pPr>
            <a:r>
              <a:rPr kumimoji="0" lang="en-US" altLang="ja-JP" sz="1800" dirty="0">
                <a:latin typeface="+mn-ea"/>
                <a:ea typeface="+mn-ea"/>
              </a:rPr>
              <a:t>financial institutions for agriculture and fisheries (</a:t>
            </a:r>
            <a:r>
              <a:rPr kumimoji="0" lang="en-US" altLang="ja-JP" sz="1800" dirty="0" err="1">
                <a:latin typeface="+mn-ea"/>
                <a:ea typeface="+mn-ea"/>
              </a:rPr>
              <a:t>Norinchukin</a:t>
            </a:r>
            <a:r>
              <a:rPr kumimoji="0" lang="en-US" altLang="ja-JP" sz="1800" dirty="0">
                <a:latin typeface="+mn-ea"/>
                <a:ea typeface="+mn-ea"/>
              </a:rPr>
              <a:t> bank, agricultural and fisheries cooperatives )</a:t>
            </a:r>
          </a:p>
          <a:p>
            <a:pPr marL="342900" indent="-342900" eaLnBrk="0" hangingPunct="0">
              <a:spcBef>
                <a:spcPct val="20000"/>
              </a:spcBef>
              <a:buClr>
                <a:schemeClr val="folHlink"/>
              </a:buClr>
              <a:buSzPct val="75000"/>
              <a:buFont typeface="Wingdings" pitchFamily="2" charset="2"/>
              <a:buNone/>
              <a:defRPr/>
            </a:pPr>
            <a:r>
              <a:rPr kumimoji="0" lang="ja-JP" altLang="en-US" sz="1800" dirty="0">
                <a:solidFill>
                  <a:srgbClr val="000000"/>
                </a:solidFill>
                <a:latin typeface="+mn-ea"/>
                <a:ea typeface="+mn-ea"/>
              </a:rPr>
              <a:t>農林漁業金融機関（農林中央金庫、農協、漁協）</a:t>
            </a:r>
            <a:endParaRPr kumimoji="0" lang="ja-JP" altLang="en-US" sz="1800" dirty="0">
              <a:latin typeface="+mn-ea"/>
              <a:ea typeface="+mn-ea"/>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idx="4294967295"/>
          </p:nvPr>
        </p:nvSpPr>
        <p:spPr>
          <a:xfrm>
            <a:off x="0" y="188913"/>
            <a:ext cx="9144000" cy="739775"/>
          </a:xfrm>
        </p:spPr>
        <p:txBody>
          <a:bodyPr>
            <a:noAutofit/>
          </a:bodyPr>
          <a:lstStyle/>
          <a:p>
            <a:pPr eaLnBrk="1" fontAlgn="auto" hangingPunct="1">
              <a:spcAft>
                <a:spcPts val="0"/>
              </a:spcAft>
              <a:defRPr/>
            </a:pPr>
            <a:r>
              <a:rPr lang="en-US" altLang="ja-JP" sz="2400" dirty="0" smtClean="0">
                <a:solidFill>
                  <a:srgbClr val="000000"/>
                </a:solidFill>
                <a:latin typeface="+mj-lt"/>
              </a:rPr>
              <a:t>14-2. </a:t>
            </a:r>
            <a:r>
              <a:rPr lang="en-US" altLang="ja-JP" sz="2400" dirty="0" smtClean="0">
                <a:latin typeface="+mj-lt"/>
              </a:rPr>
              <a:t>Types of Depositary Financial Institutions </a:t>
            </a:r>
            <a:br>
              <a:rPr lang="en-US" altLang="ja-JP" sz="2400" dirty="0" smtClean="0">
                <a:latin typeface="+mj-lt"/>
              </a:rPr>
            </a:br>
            <a:r>
              <a:rPr lang="ja-JP" altLang="en-US" sz="2400" dirty="0" smtClean="0">
                <a:latin typeface="+mj-lt"/>
              </a:rPr>
              <a:t>　　</a:t>
            </a:r>
            <a:r>
              <a:rPr lang="en-US" altLang="ja-JP" sz="2400" dirty="0" smtClean="0">
                <a:latin typeface="+mj-lt"/>
              </a:rPr>
              <a:t> </a:t>
            </a:r>
            <a:r>
              <a:rPr lang="ja-JP" altLang="en-US" sz="2400" dirty="0" smtClean="0">
                <a:solidFill>
                  <a:srgbClr val="000000"/>
                </a:solidFill>
                <a:latin typeface="+mj-lt"/>
              </a:rPr>
              <a:t>金融機関の種類と役割</a:t>
            </a:r>
          </a:p>
        </p:txBody>
      </p:sp>
      <p:sp>
        <p:nvSpPr>
          <p:cNvPr id="20485" name="Rectangle 6"/>
          <p:cNvSpPr>
            <a:spLocks noChangeArrowheads="1"/>
          </p:cNvSpPr>
          <p:nvPr/>
        </p:nvSpPr>
        <p:spPr bwMode="auto">
          <a:xfrm>
            <a:off x="107950" y="928688"/>
            <a:ext cx="9036050" cy="5929312"/>
          </a:xfrm>
          <a:prstGeom prst="rect">
            <a:avLst/>
          </a:prstGeom>
          <a:noFill/>
          <a:ln w="9525">
            <a:noFill/>
            <a:miter lim="800000"/>
            <a:headEnd/>
            <a:tailEnd/>
          </a:ln>
        </p:spPr>
        <p:txBody>
          <a:bodyPr/>
          <a:lstStyle/>
          <a:p>
            <a:pPr marL="342900" indent="-342900" eaLnBrk="0" hangingPunct="0">
              <a:spcBef>
                <a:spcPct val="20000"/>
              </a:spcBef>
              <a:buClr>
                <a:schemeClr val="folHlink"/>
              </a:buClr>
              <a:buSzPct val="75000"/>
              <a:buFont typeface="Wingdings" pitchFamily="2" charset="2"/>
              <a:buNone/>
              <a:defRPr/>
            </a:pPr>
            <a:r>
              <a:rPr kumimoji="0" lang="en-US" altLang="ja-JP" sz="1800" dirty="0">
                <a:solidFill>
                  <a:schemeClr val="hlink"/>
                </a:solidFill>
                <a:latin typeface="+mn-ea"/>
                <a:ea typeface="+mn-ea"/>
              </a:rPr>
              <a:t>Non-depositary Financial Institutions </a:t>
            </a:r>
            <a:r>
              <a:rPr kumimoji="0" lang="ja-JP" altLang="en-US" sz="1800" dirty="0">
                <a:solidFill>
                  <a:schemeClr val="hlink"/>
                </a:solidFill>
                <a:latin typeface="+mn-ea"/>
                <a:ea typeface="+mn-ea"/>
              </a:rPr>
              <a:t>非預金取扱機関</a:t>
            </a:r>
          </a:p>
          <a:p>
            <a:pPr marL="342900" indent="-342900" eaLnBrk="0" hangingPunct="0">
              <a:spcBef>
                <a:spcPct val="20000"/>
              </a:spcBef>
              <a:buClr>
                <a:schemeClr val="folHlink"/>
              </a:buClr>
              <a:buSzPct val="75000"/>
              <a:buFont typeface="Wingdings" pitchFamily="2" charset="2"/>
              <a:buNone/>
              <a:defRPr/>
            </a:pPr>
            <a:r>
              <a:rPr kumimoji="0" lang="en-US" altLang="ja-JP" sz="1800" dirty="0">
                <a:solidFill>
                  <a:srgbClr val="000000"/>
                </a:solidFill>
                <a:latin typeface="+mn-ea"/>
                <a:ea typeface="+mn-ea"/>
              </a:rPr>
              <a:t> indirect financial institutions that do not take deposits </a:t>
            </a:r>
          </a:p>
          <a:p>
            <a:pPr marL="342900" indent="-342900" eaLnBrk="0" hangingPunct="0">
              <a:spcBef>
                <a:spcPct val="20000"/>
              </a:spcBef>
              <a:buClr>
                <a:schemeClr val="folHlink"/>
              </a:buClr>
              <a:buSzPct val="75000"/>
              <a:buFont typeface="Wingdings" pitchFamily="2" charset="2"/>
              <a:buNone/>
              <a:defRPr/>
            </a:pPr>
            <a:r>
              <a:rPr kumimoji="0" lang="ja-JP" altLang="en-US" sz="1800" dirty="0">
                <a:solidFill>
                  <a:srgbClr val="000000"/>
                </a:solidFill>
                <a:latin typeface="+mn-ea"/>
                <a:ea typeface="+mn-ea"/>
              </a:rPr>
              <a:t>  </a:t>
            </a:r>
            <a:r>
              <a:rPr kumimoji="0" lang="ja-JP" altLang="ja-JP" sz="1800" dirty="0">
                <a:solidFill>
                  <a:srgbClr val="000000"/>
                </a:solidFill>
                <a:latin typeface="+mn-ea"/>
                <a:ea typeface="+mn-ea"/>
              </a:rPr>
              <a:t>⇒</a:t>
            </a:r>
            <a:r>
              <a:rPr kumimoji="0" lang="ja-JP" altLang="en-US" sz="1800" dirty="0">
                <a:solidFill>
                  <a:srgbClr val="000000"/>
                </a:solidFill>
                <a:latin typeface="+mn-ea"/>
                <a:ea typeface="+mn-ea"/>
              </a:rPr>
              <a:t>n</a:t>
            </a:r>
            <a:r>
              <a:rPr kumimoji="0" lang="en-US" altLang="ja-JP" sz="1800" dirty="0">
                <a:solidFill>
                  <a:srgbClr val="000000"/>
                </a:solidFill>
                <a:latin typeface="+mn-ea"/>
                <a:ea typeface="+mn-ea"/>
              </a:rPr>
              <a:t>o credit creation</a:t>
            </a:r>
          </a:p>
          <a:p>
            <a:pPr marL="342900" indent="-342900" eaLnBrk="0" hangingPunct="0">
              <a:spcBef>
                <a:spcPct val="20000"/>
              </a:spcBef>
              <a:buClr>
                <a:schemeClr val="folHlink"/>
              </a:buClr>
              <a:buSzPct val="75000"/>
              <a:buFont typeface="Wingdings" pitchFamily="2" charset="2"/>
              <a:buNone/>
              <a:defRPr/>
            </a:pPr>
            <a:r>
              <a:rPr kumimoji="0" lang="ja-JP" altLang="en-US" sz="1800" dirty="0">
                <a:solidFill>
                  <a:srgbClr val="000000"/>
                </a:solidFill>
                <a:latin typeface="+mn-ea"/>
                <a:ea typeface="+mn-ea"/>
              </a:rPr>
              <a:t>  預金取扱をしない間接金融機関</a:t>
            </a:r>
            <a:r>
              <a:rPr kumimoji="0" lang="ja-JP" altLang="ja-JP" sz="1800" dirty="0">
                <a:solidFill>
                  <a:srgbClr val="000000"/>
                </a:solidFill>
                <a:latin typeface="+mn-ea"/>
                <a:ea typeface="+mn-ea"/>
              </a:rPr>
              <a:t>⇒信用創造をしない</a:t>
            </a:r>
            <a:endParaRPr kumimoji="0" lang="ja-JP" altLang="en-US" sz="1800" dirty="0">
              <a:latin typeface="+mn-ea"/>
              <a:ea typeface="+mn-ea"/>
            </a:endParaRPr>
          </a:p>
          <a:p>
            <a:pPr marL="342900" indent="-342900" eaLnBrk="0" hangingPunct="0">
              <a:spcBef>
                <a:spcPct val="20000"/>
              </a:spcBef>
              <a:buClr>
                <a:schemeClr val="folHlink"/>
              </a:buClr>
              <a:buSzPct val="75000"/>
              <a:buFont typeface="Wingdings" pitchFamily="2" charset="2"/>
              <a:buNone/>
              <a:defRPr/>
            </a:pPr>
            <a:r>
              <a:rPr kumimoji="0" lang="en-US" altLang="ja-JP" sz="1800" dirty="0">
                <a:solidFill>
                  <a:srgbClr val="0000FF"/>
                </a:solidFill>
                <a:latin typeface="+mn-ea"/>
                <a:ea typeface="+mn-ea"/>
              </a:rPr>
              <a:t>Non-bank </a:t>
            </a:r>
            <a:r>
              <a:rPr kumimoji="0" lang="ja-JP" altLang="en-US" sz="1800" dirty="0">
                <a:solidFill>
                  <a:srgbClr val="0000FF"/>
                </a:solidFill>
                <a:latin typeface="+mn-ea"/>
                <a:ea typeface="+mn-ea"/>
              </a:rPr>
              <a:t>非銀行金融機関</a:t>
            </a:r>
            <a:r>
              <a:rPr kumimoji="0" lang="ja-JP" altLang="ja-JP" sz="1800" dirty="0">
                <a:solidFill>
                  <a:srgbClr val="000000"/>
                </a:solidFill>
                <a:latin typeface="+mn-ea"/>
                <a:ea typeface="+mn-ea"/>
              </a:rPr>
              <a:t>⇒</a:t>
            </a:r>
            <a:r>
              <a:rPr kumimoji="0" lang="ja-JP" altLang="en-US" sz="1800" dirty="0" err="1">
                <a:solidFill>
                  <a:srgbClr val="000000"/>
                </a:solidFill>
                <a:latin typeface="+mn-ea"/>
                <a:ea typeface="+mn-ea"/>
              </a:rPr>
              <a:t>t</a:t>
            </a:r>
            <a:r>
              <a:rPr kumimoji="0" lang="en-US" altLang="ja-JP" sz="1800" dirty="0">
                <a:solidFill>
                  <a:srgbClr val="000000"/>
                </a:solidFill>
                <a:latin typeface="+mn-ea"/>
                <a:ea typeface="+mn-ea"/>
              </a:rPr>
              <a:t>hose that are not regulated by the Banking Act</a:t>
            </a:r>
          </a:p>
          <a:p>
            <a:pPr marL="342900" indent="-342900" eaLnBrk="0" hangingPunct="0">
              <a:spcBef>
                <a:spcPct val="20000"/>
              </a:spcBef>
              <a:buClr>
                <a:schemeClr val="folHlink"/>
              </a:buClr>
              <a:buSzPct val="75000"/>
              <a:buFont typeface="Wingdings" pitchFamily="2" charset="2"/>
              <a:buNone/>
              <a:defRPr/>
            </a:pPr>
            <a:r>
              <a:rPr kumimoji="0" lang="ja-JP" altLang="en-US" sz="1800" dirty="0">
                <a:solidFill>
                  <a:srgbClr val="000000"/>
                </a:solidFill>
                <a:latin typeface="+mn-ea"/>
                <a:ea typeface="+mn-ea"/>
              </a:rPr>
              <a:t>　　　　　銀行法で規制されない機関</a:t>
            </a:r>
          </a:p>
          <a:p>
            <a:pPr marL="342900" indent="-342900" eaLnBrk="0" hangingPunct="0">
              <a:spcBef>
                <a:spcPct val="20000"/>
              </a:spcBef>
              <a:buClr>
                <a:schemeClr val="folHlink"/>
              </a:buClr>
              <a:buSzPct val="75000"/>
              <a:buFont typeface="Wingdings" pitchFamily="2" charset="2"/>
              <a:buNone/>
              <a:defRPr/>
            </a:pPr>
            <a:endParaRPr kumimoji="0" lang="ja-JP" altLang="en-US" sz="1800" dirty="0">
              <a:solidFill>
                <a:srgbClr val="336699"/>
              </a:solidFill>
              <a:latin typeface="+mn-ea"/>
              <a:ea typeface="+mn-ea"/>
            </a:endParaRPr>
          </a:p>
          <a:p>
            <a:pPr marL="342900" indent="-342900" eaLnBrk="0" hangingPunct="0">
              <a:spcBef>
                <a:spcPct val="20000"/>
              </a:spcBef>
              <a:buClr>
                <a:schemeClr val="folHlink"/>
              </a:buClr>
              <a:buSzPct val="75000"/>
              <a:buFont typeface="Wingdings" pitchFamily="2" charset="2"/>
              <a:buNone/>
              <a:defRPr/>
            </a:pPr>
            <a:r>
              <a:rPr kumimoji="0" lang="en-US" altLang="ja-JP" sz="1800" dirty="0">
                <a:solidFill>
                  <a:srgbClr val="000000"/>
                </a:solidFill>
                <a:latin typeface="+mn-ea"/>
                <a:ea typeface="+mn-ea"/>
              </a:rPr>
              <a:t>Insurance companies (life insurance companies, casualty insurance companies, mutual aid system)</a:t>
            </a:r>
            <a:r>
              <a:rPr kumimoji="0" lang="ja-JP" altLang="en-US" sz="1800" dirty="0">
                <a:solidFill>
                  <a:srgbClr val="000000"/>
                </a:solidFill>
                <a:latin typeface="+mn-ea"/>
                <a:ea typeface="+mn-ea"/>
              </a:rPr>
              <a:t>  保険会社（生命保険会社、損害保険会社、各種共済制度）</a:t>
            </a:r>
            <a:endParaRPr kumimoji="0" lang="ja-JP" altLang="en-US" sz="1800" dirty="0">
              <a:latin typeface="+mn-ea"/>
              <a:ea typeface="+mn-ea"/>
            </a:endParaRPr>
          </a:p>
          <a:p>
            <a:pPr marL="342900" indent="-342900" eaLnBrk="0" hangingPunct="0">
              <a:spcBef>
                <a:spcPct val="20000"/>
              </a:spcBef>
              <a:buClr>
                <a:schemeClr val="folHlink"/>
              </a:buClr>
              <a:buSzPct val="75000"/>
              <a:buFont typeface="Wingdings" pitchFamily="2" charset="2"/>
              <a:buNone/>
              <a:defRPr/>
            </a:pPr>
            <a:r>
              <a:rPr kumimoji="0" lang="en-US" altLang="ja-JP" sz="1800" dirty="0">
                <a:solidFill>
                  <a:srgbClr val="000000"/>
                </a:solidFill>
                <a:latin typeface="+mn-ea"/>
                <a:ea typeface="+mn-ea"/>
              </a:rPr>
              <a:t>Mortgage finance companies</a:t>
            </a:r>
            <a:r>
              <a:rPr kumimoji="0" lang="ja-JP" altLang="en-US" sz="1800" dirty="0">
                <a:solidFill>
                  <a:srgbClr val="000000"/>
                </a:solidFill>
                <a:latin typeface="+mn-ea"/>
                <a:ea typeface="+mn-ea"/>
              </a:rPr>
              <a:t>　住宅金融会社</a:t>
            </a:r>
            <a:endParaRPr kumimoji="0" lang="ja-JP" altLang="en-US" sz="1800" dirty="0">
              <a:latin typeface="+mn-ea"/>
              <a:ea typeface="+mn-ea"/>
            </a:endParaRPr>
          </a:p>
          <a:p>
            <a:pPr marL="342900" indent="-342900" eaLnBrk="0" hangingPunct="0">
              <a:spcBef>
                <a:spcPct val="20000"/>
              </a:spcBef>
              <a:buClr>
                <a:schemeClr val="folHlink"/>
              </a:buClr>
              <a:buSzPct val="75000"/>
              <a:buFont typeface="Wingdings" pitchFamily="2" charset="2"/>
              <a:buNone/>
              <a:defRPr/>
            </a:pPr>
            <a:r>
              <a:rPr kumimoji="0" lang="en-US" altLang="ja-JP" sz="1800" dirty="0">
                <a:solidFill>
                  <a:srgbClr val="000000"/>
                </a:solidFill>
                <a:latin typeface="+mn-ea"/>
                <a:ea typeface="+mn-ea"/>
              </a:rPr>
              <a:t>Consumer finance companies</a:t>
            </a:r>
            <a:r>
              <a:rPr kumimoji="0" lang="ja-JP" altLang="en-US" sz="1800" dirty="0">
                <a:solidFill>
                  <a:srgbClr val="000000"/>
                </a:solidFill>
                <a:latin typeface="+mn-ea"/>
                <a:ea typeface="+mn-ea"/>
              </a:rPr>
              <a:t>　消費者金融機関</a:t>
            </a:r>
          </a:p>
          <a:p>
            <a:pPr marL="342900" indent="-342900" eaLnBrk="0" hangingPunct="0">
              <a:spcBef>
                <a:spcPct val="20000"/>
              </a:spcBef>
              <a:buClr>
                <a:schemeClr val="folHlink"/>
              </a:buClr>
              <a:buSzPct val="75000"/>
              <a:buFont typeface="Wingdings" pitchFamily="2" charset="2"/>
              <a:buNone/>
              <a:defRPr/>
            </a:pPr>
            <a:r>
              <a:rPr kumimoji="0" lang="en-US" altLang="ja-JP" sz="1800" dirty="0">
                <a:solidFill>
                  <a:srgbClr val="000000"/>
                </a:solidFill>
                <a:latin typeface="+mn-ea"/>
                <a:ea typeface="+mn-ea"/>
              </a:rPr>
              <a:t>Consumer credit companies  </a:t>
            </a:r>
            <a:r>
              <a:rPr kumimoji="0" lang="ja-JP" altLang="en-US" sz="1800" dirty="0">
                <a:solidFill>
                  <a:srgbClr val="000000"/>
                </a:solidFill>
                <a:latin typeface="+mn-ea"/>
                <a:ea typeface="+mn-ea"/>
              </a:rPr>
              <a:t>信販会社</a:t>
            </a:r>
          </a:p>
          <a:p>
            <a:pPr marL="342900" indent="-342900" eaLnBrk="0" hangingPunct="0">
              <a:spcBef>
                <a:spcPct val="20000"/>
              </a:spcBef>
              <a:buClr>
                <a:schemeClr val="folHlink"/>
              </a:buClr>
              <a:buSzPct val="75000"/>
              <a:buFont typeface="Wingdings" pitchFamily="2" charset="2"/>
              <a:buNone/>
              <a:defRPr/>
            </a:pPr>
            <a:r>
              <a:rPr kumimoji="0" lang="en-US" altLang="ja-JP" sz="1800" dirty="0">
                <a:solidFill>
                  <a:srgbClr val="000000"/>
                </a:solidFill>
                <a:latin typeface="+mn-ea"/>
                <a:ea typeface="+mn-ea"/>
              </a:rPr>
              <a:t>Credit card companies  </a:t>
            </a:r>
            <a:r>
              <a:rPr kumimoji="0" lang="ja-JP" altLang="en-US" sz="1800" dirty="0">
                <a:solidFill>
                  <a:srgbClr val="000000"/>
                </a:solidFill>
                <a:latin typeface="+mn-ea"/>
                <a:ea typeface="+mn-ea"/>
              </a:rPr>
              <a:t>クレジットカード会社</a:t>
            </a:r>
          </a:p>
          <a:p>
            <a:pPr marL="342900" indent="-342900" eaLnBrk="0" hangingPunct="0">
              <a:spcBef>
                <a:spcPct val="20000"/>
              </a:spcBef>
              <a:buClr>
                <a:schemeClr val="folHlink"/>
              </a:buClr>
              <a:buSzPct val="75000"/>
              <a:buFont typeface="Wingdings" pitchFamily="2" charset="2"/>
              <a:buNone/>
              <a:defRPr/>
            </a:pPr>
            <a:r>
              <a:rPr kumimoji="0" lang="en-US" altLang="ja-JP" sz="1800" dirty="0">
                <a:solidFill>
                  <a:srgbClr val="000000"/>
                </a:solidFill>
                <a:latin typeface="+mn-ea"/>
                <a:ea typeface="+mn-ea"/>
              </a:rPr>
              <a:t>Leasing companies  </a:t>
            </a:r>
            <a:r>
              <a:rPr kumimoji="0" lang="ja-JP" altLang="en-US" sz="1800" dirty="0">
                <a:solidFill>
                  <a:srgbClr val="000000"/>
                </a:solidFill>
                <a:latin typeface="+mn-ea"/>
                <a:ea typeface="+mn-ea"/>
              </a:rPr>
              <a:t>リース会社</a:t>
            </a:r>
            <a:endParaRPr kumimoji="0" lang="ja-JP" altLang="en-US" sz="1800" dirty="0">
              <a:latin typeface="+mn-ea"/>
              <a:ea typeface="+mn-ea"/>
            </a:endParaRPr>
          </a:p>
          <a:p>
            <a:pPr marL="342900" indent="-342900" eaLnBrk="0" hangingPunct="0">
              <a:spcBef>
                <a:spcPct val="20000"/>
              </a:spcBef>
              <a:buClr>
                <a:schemeClr val="folHlink"/>
              </a:buClr>
              <a:buSzPct val="75000"/>
              <a:buFont typeface="Wingdings" pitchFamily="2" charset="2"/>
              <a:buNone/>
              <a:defRPr/>
            </a:pPr>
            <a:r>
              <a:rPr kumimoji="0" lang="en-US" altLang="ja-JP" sz="1800" dirty="0">
                <a:solidFill>
                  <a:srgbClr val="000000"/>
                </a:solidFill>
                <a:latin typeface="+mn-ea"/>
                <a:ea typeface="+mn-ea"/>
              </a:rPr>
              <a:t>Securities finance companies  </a:t>
            </a:r>
            <a:r>
              <a:rPr kumimoji="0" lang="ja-JP" altLang="en-US" sz="1800" dirty="0">
                <a:solidFill>
                  <a:srgbClr val="000000"/>
                </a:solidFill>
                <a:latin typeface="+mn-ea"/>
                <a:ea typeface="+mn-ea"/>
              </a:rPr>
              <a:t>証券金融会社</a:t>
            </a:r>
          </a:p>
          <a:p>
            <a:pPr marL="342900" indent="-342900" eaLnBrk="0" hangingPunct="0">
              <a:spcBef>
                <a:spcPct val="20000"/>
              </a:spcBef>
              <a:buClr>
                <a:schemeClr val="folHlink"/>
              </a:buClr>
              <a:buSzPct val="75000"/>
              <a:buFont typeface="Wingdings" pitchFamily="2" charset="2"/>
              <a:buNone/>
              <a:defRPr/>
            </a:pPr>
            <a:r>
              <a:rPr kumimoji="0" lang="en-US" altLang="ja-JP" sz="1800" dirty="0">
                <a:solidFill>
                  <a:srgbClr val="000000"/>
                </a:solidFill>
                <a:latin typeface="+mn-ea"/>
                <a:ea typeface="+mn-ea"/>
              </a:rPr>
              <a:t>Venture capital  </a:t>
            </a:r>
            <a:r>
              <a:rPr kumimoji="0" lang="ja-JP" altLang="en-US" sz="1800" dirty="0">
                <a:solidFill>
                  <a:srgbClr val="000000"/>
                </a:solidFill>
                <a:latin typeface="+mn-ea"/>
                <a:ea typeface="+mn-ea"/>
              </a:rPr>
              <a:t>ベンチャー・キャピタル</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785786" y="142853"/>
            <a:ext cx="8250264" cy="714379"/>
          </a:xfrm>
        </p:spPr>
        <p:txBody>
          <a:bodyPr anchor="ctr">
            <a:normAutofit fontScale="90000"/>
          </a:bodyPr>
          <a:lstStyle/>
          <a:p>
            <a:pPr algn="ctr" eaLnBrk="1" fontAlgn="auto" hangingPunct="1">
              <a:spcAft>
                <a:spcPts val="0"/>
              </a:spcAft>
              <a:defRPr/>
            </a:pPr>
            <a:r>
              <a:rPr lang="en-US" altLang="ja-JP" sz="2400" b="0" cap="none" dirty="0" smtClean="0">
                <a:solidFill>
                  <a:srgbClr val="000000"/>
                </a:solidFill>
                <a:latin typeface="+mj-lt"/>
              </a:rPr>
              <a:t>15. </a:t>
            </a:r>
            <a:r>
              <a:rPr lang="en-US" altLang="ja-JP" sz="2400" b="0" cap="none" dirty="0" smtClean="0">
                <a:latin typeface="+mj-lt"/>
              </a:rPr>
              <a:t>Central Bank</a:t>
            </a:r>
            <a:r>
              <a:rPr lang="ja-JP" altLang="en-US" sz="2400" b="0" cap="none" dirty="0" smtClean="0">
                <a:latin typeface="+mj-lt"/>
              </a:rPr>
              <a:t>　</a:t>
            </a:r>
            <a:r>
              <a:rPr lang="en-US" altLang="ja-JP" sz="2400" b="0" cap="none" dirty="0" smtClean="0">
                <a:latin typeface="+mj-lt"/>
              </a:rPr>
              <a:t/>
            </a:r>
            <a:br>
              <a:rPr lang="en-US" altLang="ja-JP" sz="2400" b="0" cap="none" dirty="0" smtClean="0">
                <a:latin typeface="+mj-lt"/>
              </a:rPr>
            </a:br>
            <a:r>
              <a:rPr lang="ja-JP" altLang="en-US" sz="2400" b="0" cap="none" dirty="0" smtClean="0">
                <a:solidFill>
                  <a:srgbClr val="000000"/>
                </a:solidFill>
                <a:latin typeface="+mj-lt"/>
              </a:rPr>
              <a:t>中央銀行</a:t>
            </a:r>
          </a:p>
        </p:txBody>
      </p:sp>
      <p:sp>
        <p:nvSpPr>
          <p:cNvPr id="21509" name="Rectangle 3"/>
          <p:cNvSpPr>
            <a:spLocks noGrp="1" noChangeArrowheads="1"/>
          </p:cNvSpPr>
          <p:nvPr>
            <p:ph idx="1"/>
          </p:nvPr>
        </p:nvSpPr>
        <p:spPr>
          <a:xfrm>
            <a:off x="0" y="1000125"/>
            <a:ext cx="9144000" cy="5857875"/>
          </a:xfrm>
        </p:spPr>
        <p:txBody>
          <a:bodyPr/>
          <a:lstStyle/>
          <a:p>
            <a:pPr marL="342900" indent="-342900" eaLnBrk="1" hangingPunct="1">
              <a:lnSpc>
                <a:spcPct val="70000"/>
              </a:lnSpc>
            </a:pPr>
            <a:r>
              <a:rPr lang="en-US" altLang="ja-JP" sz="2200" smtClean="0">
                <a:solidFill>
                  <a:schemeClr val="hlink"/>
                </a:solidFill>
                <a:ea typeface="ＭＳ Ｐゴシック" pitchFamily="50" charset="-128"/>
              </a:rPr>
              <a:t>Central Bank  </a:t>
            </a:r>
            <a:r>
              <a:rPr lang="ja-JP" altLang="en-US" sz="2200" smtClean="0">
                <a:solidFill>
                  <a:schemeClr val="hlink"/>
                </a:solidFill>
                <a:ea typeface="ＭＳ Ｐゴシック" pitchFamily="50" charset="-128"/>
              </a:rPr>
              <a:t>中央銀行　</a:t>
            </a:r>
            <a:r>
              <a:rPr lang="en-US" altLang="ja-JP" sz="2200" smtClean="0">
                <a:solidFill>
                  <a:schemeClr val="hlink"/>
                </a:solidFill>
                <a:ea typeface="ＭＳ Ｐゴシック" pitchFamily="50" charset="-128"/>
              </a:rPr>
              <a:t>the Bank of Japan  </a:t>
            </a:r>
            <a:r>
              <a:rPr lang="ja-JP" altLang="en-US" sz="2200" smtClean="0">
                <a:solidFill>
                  <a:schemeClr val="hlink"/>
                </a:solidFill>
                <a:ea typeface="ＭＳ Ｐゴシック" pitchFamily="50" charset="-128"/>
              </a:rPr>
              <a:t>日本銀行</a:t>
            </a:r>
            <a:r>
              <a:rPr lang="en-US" altLang="ja-JP" sz="2200" smtClean="0">
                <a:solidFill>
                  <a:schemeClr val="hlink"/>
                </a:solidFill>
                <a:ea typeface="ＭＳ Ｐゴシック" pitchFamily="50" charset="-128"/>
              </a:rPr>
              <a:t>, the Federal Reserve System, the Bank of England</a:t>
            </a:r>
            <a:r>
              <a:rPr lang="en-US" altLang="ja-JP" sz="2200" smtClean="0">
                <a:solidFill>
                  <a:srgbClr val="0000FF"/>
                </a:solidFill>
                <a:ea typeface="ＭＳ Ｐゴシック" pitchFamily="50" charset="-128"/>
              </a:rPr>
              <a:t>, </a:t>
            </a:r>
            <a:r>
              <a:rPr lang="fr-FR" altLang="ja-JP" sz="2200" smtClean="0">
                <a:solidFill>
                  <a:srgbClr val="0000FF"/>
                </a:solidFill>
                <a:ea typeface="ＭＳ Ｐゴシック" pitchFamily="50" charset="-128"/>
              </a:rPr>
              <a:t>Banque de France</a:t>
            </a:r>
            <a:endParaRPr lang="ja-JP" altLang="en-US" sz="2200" smtClean="0">
              <a:solidFill>
                <a:srgbClr val="0000FF"/>
              </a:solidFill>
              <a:ea typeface="ＭＳ Ｐゴシック" pitchFamily="50" charset="-128"/>
            </a:endParaRPr>
          </a:p>
          <a:p>
            <a:pPr marL="342900" indent="-342900" eaLnBrk="1" hangingPunct="1">
              <a:lnSpc>
                <a:spcPct val="70000"/>
              </a:lnSpc>
            </a:pPr>
            <a:r>
              <a:rPr lang="ja-JP" altLang="en-US" sz="2200" smtClean="0">
                <a:solidFill>
                  <a:schemeClr val="tx1"/>
                </a:solidFill>
                <a:ea typeface="ＭＳ Ｐゴシック" pitchFamily="50" charset="-128"/>
              </a:rPr>
              <a:t>① </a:t>
            </a:r>
            <a:r>
              <a:rPr lang="en-US" altLang="ja-JP" sz="2200" smtClean="0">
                <a:solidFill>
                  <a:srgbClr val="0000FF"/>
                </a:solidFill>
                <a:ea typeface="ＭＳ Ｐゴシック" pitchFamily="50" charset="-128"/>
              </a:rPr>
              <a:t>the government’s bank </a:t>
            </a:r>
            <a:r>
              <a:rPr lang="en-US" altLang="ja-JP" sz="2200" smtClean="0">
                <a:solidFill>
                  <a:schemeClr val="tx1"/>
                </a:solidFill>
                <a:ea typeface="ＭＳ Ｐゴシック" pitchFamily="50" charset="-128"/>
              </a:rPr>
              <a:t>= a watchdog of the government vault</a:t>
            </a:r>
          </a:p>
          <a:p>
            <a:pPr marL="342900" indent="-342900" eaLnBrk="1" hangingPunct="1">
              <a:lnSpc>
                <a:spcPct val="70000"/>
              </a:lnSpc>
            </a:pPr>
            <a:r>
              <a:rPr lang="ja-JP" altLang="en-US" sz="2200" smtClean="0">
                <a:solidFill>
                  <a:schemeClr val="tx1"/>
                </a:solidFill>
                <a:ea typeface="ＭＳ Ｐゴシック" pitchFamily="50" charset="-128"/>
              </a:rPr>
              <a:t>    政府の銀行＝政府の金庫番としての銀行</a:t>
            </a:r>
          </a:p>
          <a:p>
            <a:pPr marL="342900" indent="-342900" eaLnBrk="1" hangingPunct="1">
              <a:lnSpc>
                <a:spcPct val="70000"/>
              </a:lnSpc>
            </a:pPr>
            <a:r>
              <a:rPr lang="ja-JP" altLang="ja-JP" sz="2200" smtClean="0">
                <a:solidFill>
                  <a:schemeClr val="tx1"/>
                </a:solidFill>
                <a:ea typeface="ＭＳ Ｐゴシック" pitchFamily="50" charset="-128"/>
              </a:rPr>
              <a:t>②</a:t>
            </a:r>
            <a:r>
              <a:rPr lang="ja-JP" altLang="en-US" sz="2200" smtClean="0">
                <a:solidFill>
                  <a:schemeClr val="tx1"/>
                </a:solidFill>
                <a:ea typeface="ＭＳ Ｐゴシック" pitchFamily="50" charset="-128"/>
              </a:rPr>
              <a:t> </a:t>
            </a:r>
            <a:r>
              <a:rPr lang="en-US" altLang="ja-JP" sz="2200" smtClean="0">
                <a:solidFill>
                  <a:srgbClr val="0000FF"/>
                </a:solidFill>
                <a:ea typeface="ＭＳ Ｐゴシック" pitchFamily="50" charset="-128"/>
              </a:rPr>
              <a:t>the bank of banks </a:t>
            </a:r>
            <a:r>
              <a:rPr lang="en-US" altLang="ja-JP" sz="2200" smtClean="0">
                <a:solidFill>
                  <a:schemeClr val="tx1"/>
                </a:solidFill>
                <a:ea typeface="ＭＳ Ｐゴシック" pitchFamily="50" charset="-128"/>
              </a:rPr>
              <a:t>= that supervises all private banks</a:t>
            </a:r>
          </a:p>
          <a:p>
            <a:pPr marL="342900" indent="-342900" eaLnBrk="1" hangingPunct="1">
              <a:lnSpc>
                <a:spcPct val="70000"/>
              </a:lnSpc>
            </a:pPr>
            <a:r>
              <a:rPr lang="ja-JP" altLang="en-US" sz="2200" smtClean="0">
                <a:solidFill>
                  <a:schemeClr val="tx1"/>
                </a:solidFill>
                <a:ea typeface="ＭＳ Ｐゴシック" pitchFamily="50" charset="-128"/>
              </a:rPr>
              <a:t>    銀行の銀行＝民間銀行を統括する銀行</a:t>
            </a:r>
          </a:p>
          <a:p>
            <a:pPr marL="342900" indent="-342900" eaLnBrk="1" hangingPunct="1">
              <a:lnSpc>
                <a:spcPct val="70000"/>
              </a:lnSpc>
            </a:pPr>
            <a:r>
              <a:rPr lang="ja-JP" altLang="ja-JP" sz="2200" smtClean="0">
                <a:solidFill>
                  <a:schemeClr val="tx1"/>
                </a:solidFill>
                <a:ea typeface="ＭＳ Ｐゴシック" pitchFamily="50" charset="-128"/>
              </a:rPr>
              <a:t>③</a:t>
            </a:r>
            <a:r>
              <a:rPr lang="ja-JP" altLang="en-US" sz="2200" smtClean="0">
                <a:solidFill>
                  <a:schemeClr val="tx1"/>
                </a:solidFill>
                <a:ea typeface="ＭＳ Ｐゴシック" pitchFamily="50" charset="-128"/>
              </a:rPr>
              <a:t> </a:t>
            </a:r>
            <a:r>
              <a:rPr lang="en-US" altLang="ja-JP" sz="2200" smtClean="0">
                <a:solidFill>
                  <a:srgbClr val="0000FF"/>
                </a:solidFill>
                <a:ea typeface="ＭＳ Ｐゴシック" pitchFamily="50" charset="-128"/>
              </a:rPr>
              <a:t>the issuing bank </a:t>
            </a:r>
            <a:r>
              <a:rPr lang="en-US" altLang="ja-JP" sz="2200" smtClean="0">
                <a:solidFill>
                  <a:schemeClr val="tx1"/>
                </a:solidFill>
                <a:ea typeface="ＭＳ Ｐゴシック" pitchFamily="50" charset="-128"/>
              </a:rPr>
              <a:t>= that has the right of issuing currencies</a:t>
            </a:r>
          </a:p>
          <a:p>
            <a:pPr marL="342900" indent="-342900" eaLnBrk="1" hangingPunct="1">
              <a:lnSpc>
                <a:spcPct val="70000"/>
              </a:lnSpc>
            </a:pPr>
            <a:r>
              <a:rPr lang="ja-JP" altLang="en-US" sz="2200" smtClean="0">
                <a:solidFill>
                  <a:schemeClr val="tx1"/>
                </a:solidFill>
                <a:ea typeface="ＭＳ Ｐゴシック" pitchFamily="50" charset="-128"/>
              </a:rPr>
              <a:t>   発券銀行＝造幣権をもつ銀行</a:t>
            </a:r>
            <a:endParaRPr lang="en-US" altLang="ja-JP" sz="2200" smtClean="0">
              <a:solidFill>
                <a:schemeClr val="tx1"/>
              </a:solidFill>
              <a:ea typeface="ＭＳ Ｐゴシック" pitchFamily="50" charset="-128"/>
            </a:endParaRPr>
          </a:p>
          <a:p>
            <a:pPr marL="342900" indent="-342900" eaLnBrk="1" hangingPunct="1">
              <a:lnSpc>
                <a:spcPct val="70000"/>
              </a:lnSpc>
            </a:pPr>
            <a:endParaRPr lang="ja-JP" altLang="en-US" sz="2200" smtClean="0">
              <a:solidFill>
                <a:schemeClr val="tx1"/>
              </a:solidFill>
              <a:ea typeface="ＭＳ Ｐゴシック" pitchFamily="50" charset="-128"/>
            </a:endParaRPr>
          </a:p>
          <a:p>
            <a:pPr marL="342900" indent="-342900" eaLnBrk="1" hangingPunct="1">
              <a:lnSpc>
                <a:spcPct val="70000"/>
              </a:lnSpc>
            </a:pPr>
            <a:r>
              <a:rPr lang="en-US" altLang="ja-JP" sz="2200" smtClean="0">
                <a:solidFill>
                  <a:schemeClr val="tx1"/>
                </a:solidFill>
                <a:ea typeface="ＭＳ Ｐゴシック" pitchFamily="50" charset="-128"/>
              </a:rPr>
              <a:t> watchdog of currency </a:t>
            </a:r>
            <a:r>
              <a:rPr lang="ja-JP" altLang="en-US" sz="2200" smtClean="0">
                <a:solidFill>
                  <a:schemeClr val="tx1"/>
                </a:solidFill>
                <a:ea typeface="ＭＳ Ｐゴシック" pitchFamily="50" charset="-128"/>
              </a:rPr>
              <a:t>＝ </a:t>
            </a:r>
            <a:r>
              <a:rPr lang="en-US" altLang="ja-JP" sz="2200" smtClean="0">
                <a:solidFill>
                  <a:schemeClr val="tx1"/>
                </a:solidFill>
                <a:ea typeface="ＭＳ Ｐゴシック" pitchFamily="50" charset="-128"/>
              </a:rPr>
              <a:t>to have a responsibility to stabilize the value of the currency that the Bank issued by itself</a:t>
            </a:r>
          </a:p>
          <a:p>
            <a:pPr marL="342900" indent="-342900" eaLnBrk="1" hangingPunct="1">
              <a:lnSpc>
                <a:spcPct val="70000"/>
              </a:lnSpc>
            </a:pPr>
            <a:r>
              <a:rPr lang="ja-JP" altLang="en-US" sz="2200" smtClean="0">
                <a:solidFill>
                  <a:schemeClr val="tx1"/>
                </a:solidFill>
                <a:ea typeface="ＭＳ Ｐゴシック" pitchFamily="50" charset="-128"/>
              </a:rPr>
              <a:t>通貨の番人</a:t>
            </a:r>
            <a:r>
              <a:rPr lang="en-US" altLang="ja-JP" sz="2200" smtClean="0">
                <a:solidFill>
                  <a:schemeClr val="tx1"/>
                </a:solidFill>
                <a:ea typeface="ＭＳ Ｐゴシック" pitchFamily="50" charset="-128"/>
              </a:rPr>
              <a:t>=</a:t>
            </a:r>
            <a:r>
              <a:rPr lang="ja-JP" altLang="en-US" sz="2200" smtClean="0">
                <a:solidFill>
                  <a:schemeClr val="tx1"/>
                </a:solidFill>
                <a:ea typeface="ＭＳ Ｐゴシック" pitchFamily="50" charset="-128"/>
              </a:rPr>
              <a:t> 自らが発行する通貨の価値の安定に責任を持つ</a:t>
            </a:r>
            <a:endParaRPr lang="en-US" altLang="ja-JP" sz="2200" smtClean="0">
              <a:solidFill>
                <a:schemeClr val="tx1"/>
              </a:solidFill>
              <a:ea typeface="ＭＳ Ｐゴシック" pitchFamily="50" charset="-128"/>
            </a:endParaRPr>
          </a:p>
          <a:p>
            <a:pPr marL="342900" indent="-342900" eaLnBrk="1" hangingPunct="1">
              <a:lnSpc>
                <a:spcPct val="70000"/>
              </a:lnSpc>
            </a:pPr>
            <a:r>
              <a:rPr lang="en-US" altLang="ja-JP" sz="2200" smtClean="0">
                <a:solidFill>
                  <a:schemeClr val="tx1"/>
                </a:solidFill>
                <a:ea typeface="ＭＳ Ｐゴシック" pitchFamily="50" charset="-128"/>
              </a:rPr>
              <a:t> the ultimate objective of the Bank = the stability of the currency's value = the stability of general prices</a:t>
            </a:r>
          </a:p>
          <a:p>
            <a:pPr marL="342900" indent="-342900" eaLnBrk="1" hangingPunct="1">
              <a:lnSpc>
                <a:spcPct val="70000"/>
              </a:lnSpc>
            </a:pPr>
            <a:r>
              <a:rPr lang="ja-JP" altLang="en-US" sz="2200" smtClean="0">
                <a:solidFill>
                  <a:schemeClr val="tx1"/>
                </a:solidFill>
                <a:ea typeface="ＭＳ Ｐゴシック" pitchFamily="50" charset="-128"/>
              </a:rPr>
              <a:t> 中央銀行の最高目標</a:t>
            </a:r>
            <a:r>
              <a:rPr lang="en-US" altLang="ja-JP" sz="2200" smtClean="0">
                <a:solidFill>
                  <a:schemeClr val="tx1"/>
                </a:solidFill>
                <a:ea typeface="ＭＳ Ｐゴシック" pitchFamily="50" charset="-128"/>
              </a:rPr>
              <a:t>=</a:t>
            </a:r>
            <a:r>
              <a:rPr lang="ja-JP" altLang="en-US" sz="2200" smtClean="0">
                <a:solidFill>
                  <a:schemeClr val="tx1"/>
                </a:solidFill>
                <a:ea typeface="ＭＳ Ｐゴシック" pitchFamily="50" charset="-128"/>
              </a:rPr>
              <a:t>通貨価値（一般物価）の安定</a:t>
            </a:r>
            <a:endParaRPr lang="en-US" altLang="ja-JP" sz="2200" smtClean="0">
              <a:solidFill>
                <a:schemeClr val="tx1"/>
              </a:solidFill>
              <a:ea typeface="ＭＳ Ｐゴシック" pitchFamily="50" charset="-128"/>
            </a:endParaRPr>
          </a:p>
          <a:p>
            <a:pPr marL="342900" indent="-342900" eaLnBrk="1" hangingPunct="1">
              <a:lnSpc>
                <a:spcPct val="70000"/>
              </a:lnSpc>
            </a:pPr>
            <a:endParaRPr lang="ja-JP" altLang="en-US" sz="2200" smtClean="0">
              <a:solidFill>
                <a:schemeClr val="tx1"/>
              </a:solidFill>
              <a:ea typeface="ＭＳ Ｐゴシック" pitchFamily="50" charset="-128"/>
            </a:endParaRPr>
          </a:p>
          <a:p>
            <a:pPr marL="342900" indent="-342900" eaLnBrk="1" hangingPunct="1">
              <a:lnSpc>
                <a:spcPct val="70000"/>
              </a:lnSpc>
            </a:pPr>
            <a:r>
              <a:rPr lang="en-US" altLang="ja-JP" sz="2200" smtClean="0">
                <a:solidFill>
                  <a:schemeClr val="tx1"/>
                </a:solidFill>
                <a:ea typeface="ＭＳ Ｐゴシック" pitchFamily="50" charset="-128"/>
              </a:rPr>
              <a:t>The central bank as a watchdog is responsible for conducting monetary policy in order to pursue its ultimate objective of stabilizing the value of the currency issued by itself as the guardian of the currency; that is price stab</a:t>
            </a:r>
            <a:r>
              <a:rPr lang="en-US" altLang="ja-JP" sz="2400" smtClean="0">
                <a:solidFill>
                  <a:schemeClr val="tx1"/>
                </a:solidFill>
                <a:ea typeface="ＭＳ Ｐゴシック" pitchFamily="50" charset="-128"/>
              </a:rPr>
              <a:t>ility.</a:t>
            </a:r>
            <a:endParaRPr lang="en-US" altLang="ja-JP" sz="2400" b="1" smtClean="0">
              <a:solidFill>
                <a:schemeClr val="hlink"/>
              </a:solidFill>
              <a:latin typeface="ＭＳ Ｐゴシック" pitchFamily="50" charset="-128"/>
              <a:ea typeface="ＭＳ Ｐゴシック" pitchFamily="50" charset="-128"/>
            </a:endParaRPr>
          </a:p>
          <a:p>
            <a:pPr marL="342900" indent="-342900" eaLnBrk="1" hangingPunct="1">
              <a:lnSpc>
                <a:spcPct val="70000"/>
              </a:lnSpc>
              <a:buFont typeface="Wingdings" pitchFamily="2" charset="2"/>
              <a:buChar char="l"/>
            </a:pPr>
            <a:endParaRPr lang="en-US" altLang="ja-JP" sz="2200" b="1" smtClean="0">
              <a:solidFill>
                <a:schemeClr val="hlink"/>
              </a:solidFill>
              <a:latin typeface="ＭＳ Ｐゴシック" pitchFamily="50" charset="-128"/>
              <a:ea typeface="ＭＳ Ｐゴシック" pitchFamily="50" charset="-12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107950" y="188913"/>
            <a:ext cx="8524875" cy="739757"/>
          </a:xfrm>
        </p:spPr>
        <p:txBody>
          <a:bodyPr anchor="ctr">
            <a:noAutofit/>
          </a:bodyPr>
          <a:lstStyle/>
          <a:p>
            <a:pPr algn="ctr" eaLnBrk="1" fontAlgn="auto" hangingPunct="1">
              <a:spcAft>
                <a:spcPts val="0"/>
              </a:spcAft>
              <a:defRPr/>
            </a:pPr>
            <a:r>
              <a:rPr lang="ja-JP" altLang="ja-JP" sz="2400" b="0" cap="none" dirty="0" smtClean="0">
                <a:solidFill>
                  <a:srgbClr val="000000"/>
                </a:solidFill>
                <a:latin typeface="+mj-lt"/>
              </a:rPr>
              <a:t>1. </a:t>
            </a:r>
            <a:r>
              <a:rPr lang="en-US" altLang="ja-JP" sz="2400" b="0" cap="none" dirty="0" smtClean="0">
                <a:latin typeface="+mj-lt"/>
              </a:rPr>
              <a:t>Formation and Role of Financial Markets </a:t>
            </a:r>
            <a:br>
              <a:rPr lang="en-US" altLang="ja-JP" sz="2400" b="0" cap="none" dirty="0" smtClean="0">
                <a:latin typeface="+mj-lt"/>
              </a:rPr>
            </a:br>
            <a:r>
              <a:rPr lang="ja-JP" altLang="en-US" sz="2400" b="0" cap="none" dirty="0" smtClean="0">
                <a:latin typeface="+mj-lt"/>
              </a:rPr>
              <a:t>　　</a:t>
            </a:r>
            <a:r>
              <a:rPr lang="ja-JP" sz="2400" b="0" cap="none" dirty="0" smtClean="0">
                <a:solidFill>
                  <a:srgbClr val="000000"/>
                </a:solidFill>
                <a:latin typeface="+mj-lt"/>
              </a:rPr>
              <a:t>金融市場の形成と役割</a:t>
            </a:r>
            <a:endParaRPr lang="en-US" altLang="ja-JP" sz="2400" b="0" cap="none" dirty="0" smtClean="0">
              <a:solidFill>
                <a:srgbClr val="000000"/>
              </a:solidFill>
              <a:latin typeface="+mj-lt"/>
            </a:endParaRPr>
          </a:p>
        </p:txBody>
      </p:sp>
      <p:sp>
        <p:nvSpPr>
          <p:cNvPr id="4101" name="Rectangle 3"/>
          <p:cNvSpPr>
            <a:spLocks noGrp="1" noChangeArrowheads="1"/>
          </p:cNvSpPr>
          <p:nvPr>
            <p:ph idx="1"/>
          </p:nvPr>
        </p:nvSpPr>
        <p:spPr>
          <a:xfrm>
            <a:off x="142875" y="1214438"/>
            <a:ext cx="9001125" cy="4865687"/>
          </a:xfrm>
        </p:spPr>
        <p:txBody>
          <a:bodyPr anchor="t"/>
          <a:lstStyle/>
          <a:p>
            <a:pPr marL="342900" indent="-342900" eaLnBrk="1" hangingPunct="1"/>
            <a:r>
              <a:rPr lang="en-US" altLang="ja-JP" smtClean="0">
                <a:solidFill>
                  <a:schemeClr val="hlink"/>
                </a:solidFill>
                <a:latin typeface="ＭＳ ゴシック" pitchFamily="49" charset="-128"/>
                <a:ea typeface="ＭＳ ゴシック" pitchFamily="49" charset="-128"/>
              </a:rPr>
              <a:t>Financial Markets </a:t>
            </a:r>
            <a:r>
              <a:rPr lang="ja-JP" smtClean="0">
                <a:solidFill>
                  <a:schemeClr val="hlink"/>
                </a:solidFill>
                <a:latin typeface="ＭＳ ゴシック" pitchFamily="49" charset="-128"/>
                <a:ea typeface="ＭＳ ゴシック" pitchFamily="49" charset="-128"/>
              </a:rPr>
              <a:t>金融市場</a:t>
            </a:r>
            <a:endParaRPr lang="en-US" altLang="ja-JP" smtClean="0">
              <a:solidFill>
                <a:srgbClr val="000000"/>
              </a:solidFill>
              <a:latin typeface="ＭＳ ゴシック" pitchFamily="49" charset="-128"/>
              <a:ea typeface="ＭＳ ゴシック" pitchFamily="49" charset="-128"/>
            </a:endParaRPr>
          </a:p>
          <a:p>
            <a:pPr marL="342900" indent="-342900" eaLnBrk="1" hangingPunct="1"/>
            <a:r>
              <a:rPr lang="ja-JP" altLang="en-US" smtClean="0">
                <a:solidFill>
                  <a:srgbClr val="000000"/>
                </a:solidFill>
                <a:latin typeface="ＭＳ ゴシック" pitchFamily="49" charset="-128"/>
                <a:ea typeface="ＭＳ ゴシック" pitchFamily="49" charset="-128"/>
              </a:rPr>
              <a:t>　</a:t>
            </a:r>
            <a:r>
              <a:rPr lang="ja-JP" smtClean="0">
                <a:solidFill>
                  <a:schemeClr val="tx1"/>
                </a:solidFill>
                <a:latin typeface="ＭＳ ゴシック" pitchFamily="49" charset="-128"/>
                <a:ea typeface="ＭＳ ゴシック" pitchFamily="49" charset="-128"/>
              </a:rPr>
              <a:t>＝</a:t>
            </a:r>
            <a:r>
              <a:rPr lang="en-US" altLang="ja-JP" smtClean="0">
                <a:solidFill>
                  <a:schemeClr val="tx1"/>
                </a:solidFill>
                <a:latin typeface="ＭＳ ゴシック" pitchFamily="49" charset="-128"/>
                <a:ea typeface="ＭＳ ゴシック" pitchFamily="49" charset="-128"/>
              </a:rPr>
              <a:t>the place where lenders lend money to borrowers and borrowers issue debt certificates in return </a:t>
            </a:r>
            <a:r>
              <a:rPr lang="ja-JP" smtClean="0">
                <a:solidFill>
                  <a:schemeClr val="tx1"/>
                </a:solidFill>
                <a:latin typeface="ＭＳ ゴシック" pitchFamily="49" charset="-128"/>
                <a:ea typeface="ＭＳ ゴシック" pitchFamily="49" charset="-128"/>
              </a:rPr>
              <a:t>貸し手が貨幣を貸与し、借り手が債務証書を発行する</a:t>
            </a:r>
            <a:endParaRPr lang="en-US" altLang="ja-JP" smtClean="0">
              <a:solidFill>
                <a:schemeClr val="tx1"/>
              </a:solidFill>
              <a:latin typeface="ＭＳ ゴシック" pitchFamily="49" charset="-128"/>
              <a:ea typeface="ＭＳ ゴシック" pitchFamily="49" charset="-128"/>
            </a:endParaRPr>
          </a:p>
          <a:p>
            <a:pPr marL="342900" indent="-342900" eaLnBrk="1" hangingPunct="1"/>
            <a:r>
              <a:rPr lang="ja-JP" altLang="en-US" smtClean="0">
                <a:solidFill>
                  <a:schemeClr val="tx1"/>
                </a:solidFill>
                <a:latin typeface="ＭＳ ゴシック" pitchFamily="49" charset="-128"/>
                <a:ea typeface="ＭＳ ゴシック" pitchFamily="49" charset="-128"/>
              </a:rPr>
              <a:t>　</a:t>
            </a:r>
            <a:r>
              <a:rPr lang="ja-JP" smtClean="0">
                <a:solidFill>
                  <a:schemeClr val="tx1"/>
                </a:solidFill>
                <a:latin typeface="ＭＳ ゴシック" pitchFamily="49" charset="-128"/>
                <a:ea typeface="ＭＳ ゴシック" pitchFamily="49" charset="-128"/>
              </a:rPr>
              <a:t>＝</a:t>
            </a:r>
            <a:r>
              <a:rPr lang="en-US" altLang="ja-JP" smtClean="0">
                <a:solidFill>
                  <a:schemeClr val="tx1"/>
                </a:solidFill>
                <a:latin typeface="ＭＳ ゴシック" pitchFamily="49" charset="-128"/>
                <a:ea typeface="ＭＳ ゴシック" pitchFamily="49" charset="-128"/>
              </a:rPr>
              <a:t>the place where lenders’ supply of money meets borrowers’ demand for money </a:t>
            </a:r>
            <a:r>
              <a:rPr lang="ja-JP" smtClean="0">
                <a:solidFill>
                  <a:schemeClr val="tx1"/>
                </a:solidFill>
                <a:latin typeface="ＭＳ ゴシック" pitchFamily="49" charset="-128"/>
                <a:ea typeface="ＭＳ ゴシック" pitchFamily="49" charset="-128"/>
              </a:rPr>
              <a:t>貸し手の資金供給と借り手の資金需要とが出会う場所</a:t>
            </a:r>
            <a:endParaRPr lang="en-US" altLang="ja-JP" smtClean="0">
              <a:solidFill>
                <a:schemeClr val="tx1"/>
              </a:solidFill>
              <a:latin typeface="ＭＳ ゴシック" pitchFamily="49" charset="-128"/>
              <a:ea typeface="ＭＳ ゴシック" pitchFamily="49" charset="-128"/>
            </a:endParaRPr>
          </a:p>
          <a:p>
            <a:pPr marL="342900" indent="-342900" eaLnBrk="1" hangingPunct="1"/>
            <a:r>
              <a:rPr lang="ja-JP" altLang="en-US" smtClean="0">
                <a:solidFill>
                  <a:schemeClr val="tx1"/>
                </a:solidFill>
                <a:latin typeface="ＭＳ ゴシック" pitchFamily="49" charset="-128"/>
                <a:ea typeface="ＭＳ ゴシック" pitchFamily="49" charset="-128"/>
              </a:rPr>
              <a:t>　</a:t>
            </a:r>
            <a:r>
              <a:rPr lang="ja-JP" smtClean="0">
                <a:solidFill>
                  <a:schemeClr val="tx1"/>
                </a:solidFill>
                <a:latin typeface="ＭＳ ゴシック" pitchFamily="49" charset="-128"/>
                <a:ea typeface="ＭＳ ゴシック" pitchFamily="49" charset="-128"/>
              </a:rPr>
              <a:t>＝</a:t>
            </a:r>
            <a:r>
              <a:rPr lang="en-US" altLang="ja-JP" smtClean="0">
                <a:solidFill>
                  <a:schemeClr val="tx1"/>
                </a:solidFill>
                <a:latin typeface="ＭＳ ゴシック" pitchFamily="49" charset="-128"/>
                <a:ea typeface="ＭＳ ゴシック" pitchFamily="49" charset="-128"/>
              </a:rPr>
              <a:t>the place where surplus units lend money to deficit units </a:t>
            </a:r>
            <a:r>
              <a:rPr lang="ja-JP" smtClean="0">
                <a:solidFill>
                  <a:schemeClr val="tx1"/>
                </a:solidFill>
                <a:latin typeface="ＭＳ ゴシック" pitchFamily="49" charset="-128"/>
                <a:ea typeface="ＭＳ ゴシック" pitchFamily="49" charset="-128"/>
              </a:rPr>
              <a:t>黒字主体から赤字主体に資金を融通する場所</a:t>
            </a:r>
            <a:endParaRPr lang="en-US" altLang="ja-JP" smtClean="0">
              <a:solidFill>
                <a:schemeClr val="tx1"/>
              </a:solidFill>
              <a:latin typeface="ＭＳ ゴシック" pitchFamily="49" charset="-128"/>
              <a:ea typeface="ＭＳ ゴシック" pitchFamily="49" charset="-128"/>
            </a:endParaRPr>
          </a:p>
          <a:p>
            <a:pPr marL="742950" lvl="1" indent="-285750" eaLnBrk="1" hangingPunct="1">
              <a:buFont typeface="Wingdings" pitchFamily="2" charset="2"/>
              <a:buChar char="l"/>
            </a:pPr>
            <a:endParaRPr lang="ja-JP" altLang="ja-JP" sz="2000" smtClean="0">
              <a:latin typeface="ＭＳ ゴシック" pitchFamily="49" charset="-128"/>
              <a:ea typeface="ＭＳ ゴシック" pitchFamily="49" charset="-128"/>
            </a:endParaRPr>
          </a:p>
          <a:p>
            <a:pPr marL="342900" indent="-342900" eaLnBrk="1" hangingPunct="1"/>
            <a:r>
              <a:rPr lang="en-US" altLang="ja-JP" smtClean="0">
                <a:solidFill>
                  <a:schemeClr val="hlink"/>
                </a:solidFill>
                <a:latin typeface="ＭＳ ゴシック" pitchFamily="49" charset="-128"/>
                <a:ea typeface="ＭＳ ゴシック" pitchFamily="49" charset="-128"/>
              </a:rPr>
              <a:t>Financial Organizations  </a:t>
            </a:r>
            <a:r>
              <a:rPr lang="ja-JP" smtClean="0">
                <a:solidFill>
                  <a:schemeClr val="hlink"/>
                </a:solidFill>
                <a:latin typeface="ＭＳ ゴシック" pitchFamily="49" charset="-128"/>
                <a:ea typeface="ＭＳ ゴシック" pitchFamily="49" charset="-128"/>
              </a:rPr>
              <a:t>金融機関</a:t>
            </a:r>
            <a:endParaRPr lang="en-US" altLang="ja-JP" smtClean="0">
              <a:solidFill>
                <a:srgbClr val="000000"/>
              </a:solidFill>
              <a:latin typeface="ＭＳ ゴシック" pitchFamily="49" charset="-128"/>
              <a:ea typeface="ＭＳ ゴシック" pitchFamily="49" charset="-128"/>
            </a:endParaRPr>
          </a:p>
          <a:p>
            <a:pPr marL="342900" indent="-342900" eaLnBrk="1" hangingPunct="1"/>
            <a:r>
              <a:rPr lang="ja-JP" altLang="en-US" smtClean="0">
                <a:solidFill>
                  <a:srgbClr val="000000"/>
                </a:solidFill>
                <a:latin typeface="ＭＳ ゴシック" pitchFamily="49" charset="-128"/>
                <a:ea typeface="ＭＳ ゴシック" pitchFamily="49" charset="-128"/>
              </a:rPr>
              <a:t>　</a:t>
            </a:r>
            <a:r>
              <a:rPr lang="ja-JP" smtClean="0">
                <a:solidFill>
                  <a:schemeClr val="tx1"/>
                </a:solidFill>
                <a:latin typeface="ＭＳ ゴシック" pitchFamily="49" charset="-128"/>
                <a:ea typeface="ＭＳ ゴシック" pitchFamily="49" charset="-128"/>
              </a:rPr>
              <a:t>＝</a:t>
            </a:r>
            <a:r>
              <a:rPr lang="en-US" altLang="ja-JP" smtClean="0">
                <a:solidFill>
                  <a:schemeClr val="tx1"/>
                </a:solidFill>
                <a:latin typeface="ＭＳ ゴシック" pitchFamily="49" charset="-128"/>
                <a:ea typeface="ＭＳ ゴシック" pitchFamily="49" charset="-128"/>
              </a:rPr>
              <a:t>the ones that intermediate </a:t>
            </a:r>
          </a:p>
          <a:p>
            <a:pPr marL="342900" indent="-342900" eaLnBrk="1" hangingPunct="1"/>
            <a:r>
              <a:rPr lang="ja-JP" altLang="en-US" smtClean="0">
                <a:solidFill>
                  <a:schemeClr val="tx1"/>
                </a:solidFill>
                <a:latin typeface="ＭＳ ゴシック" pitchFamily="49" charset="-128"/>
                <a:ea typeface="ＭＳ ゴシック" pitchFamily="49" charset="-128"/>
              </a:rPr>
              <a:t>　　</a:t>
            </a:r>
            <a:r>
              <a:rPr lang="en-US" altLang="ja-JP" smtClean="0">
                <a:solidFill>
                  <a:schemeClr val="tx1"/>
                </a:solidFill>
                <a:latin typeface="ＭＳ ゴシック" pitchFamily="49" charset="-128"/>
                <a:ea typeface="ＭＳ ゴシック" pitchFamily="49" charset="-128"/>
              </a:rPr>
              <a:t>these financial transactions </a:t>
            </a:r>
          </a:p>
          <a:p>
            <a:pPr marL="342900" indent="-342900" eaLnBrk="1" hangingPunct="1"/>
            <a:r>
              <a:rPr lang="en-US" altLang="ja-JP" smtClean="0">
                <a:solidFill>
                  <a:schemeClr val="tx1"/>
                </a:solidFill>
                <a:latin typeface="ＭＳ ゴシック" pitchFamily="49" charset="-128"/>
                <a:ea typeface="ＭＳ ゴシック" pitchFamily="49" charset="-128"/>
              </a:rPr>
              <a:t>  </a:t>
            </a:r>
            <a:r>
              <a:rPr lang="ja-JP" smtClean="0">
                <a:solidFill>
                  <a:schemeClr val="tx1"/>
                </a:solidFill>
                <a:latin typeface="ＭＳ ゴシック" pitchFamily="49" charset="-128"/>
                <a:ea typeface="ＭＳ ゴシック" pitchFamily="49" charset="-128"/>
              </a:rPr>
              <a:t>この取引を仲立ちする専門の機関</a:t>
            </a:r>
            <a:endParaRPr lang="ja-JP" altLang="en-US" smtClean="0">
              <a:solidFill>
                <a:schemeClr val="tx1"/>
              </a:solidFill>
              <a:latin typeface="ＭＳ ゴシック" pitchFamily="49" charset="-128"/>
              <a:ea typeface="ＭＳ ゴシック" pitchFamily="49" charset="-128"/>
            </a:endParaRPr>
          </a:p>
        </p:txBody>
      </p:sp>
      <p:pic>
        <p:nvPicPr>
          <p:cNvPr id="4102" name="Picture 3"/>
          <p:cNvPicPr>
            <a:picLocks noChangeAspect="1" noChangeArrowheads="1"/>
          </p:cNvPicPr>
          <p:nvPr/>
        </p:nvPicPr>
        <p:blipFill>
          <a:blip r:embed="rId2" cstate="print"/>
          <a:srcRect/>
          <a:stretch>
            <a:fillRect/>
          </a:stretch>
        </p:blipFill>
        <p:spPr bwMode="auto">
          <a:xfrm>
            <a:off x="4071938" y="4554538"/>
            <a:ext cx="5072062" cy="2122487"/>
          </a:xfrm>
          <a:prstGeom prst="rect">
            <a:avLst/>
          </a:prstGeom>
          <a:noFill/>
          <a:ln w="9525">
            <a:noFill/>
            <a:miter lim="800000"/>
            <a:headEnd/>
            <a:tailEnd/>
          </a:ln>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idx="4294967295"/>
          </p:nvPr>
        </p:nvSpPr>
        <p:spPr>
          <a:xfrm>
            <a:off x="0" y="188913"/>
            <a:ext cx="9036050" cy="882650"/>
          </a:xfrm>
        </p:spPr>
        <p:txBody>
          <a:bodyPr/>
          <a:lstStyle/>
          <a:p>
            <a:pPr eaLnBrk="1" fontAlgn="auto" hangingPunct="1">
              <a:spcAft>
                <a:spcPts val="0"/>
              </a:spcAft>
              <a:defRPr/>
            </a:pPr>
            <a:r>
              <a:rPr lang="en-US" altLang="ja-JP" sz="2400" dirty="0" smtClean="0">
                <a:solidFill>
                  <a:srgbClr val="000000"/>
                </a:solidFill>
                <a:latin typeface="+mj-lt"/>
              </a:rPr>
              <a:t>16. </a:t>
            </a:r>
            <a:r>
              <a:rPr lang="en-US" altLang="ja-JP" sz="2400" dirty="0" smtClean="0">
                <a:latin typeface="+mj-lt"/>
              </a:rPr>
              <a:t>Government-affiliated Financial Institutions</a:t>
            </a:r>
            <a:br>
              <a:rPr lang="en-US" altLang="ja-JP" sz="2400" dirty="0" smtClean="0">
                <a:latin typeface="+mj-lt"/>
              </a:rPr>
            </a:br>
            <a:r>
              <a:rPr lang="ja-JP" altLang="en-US" sz="2400" dirty="0" smtClean="0">
                <a:latin typeface="+mj-lt"/>
              </a:rPr>
              <a:t>　 </a:t>
            </a:r>
            <a:r>
              <a:rPr lang="en-US" altLang="ja-JP" sz="2400" dirty="0" smtClean="0">
                <a:latin typeface="+mj-lt"/>
              </a:rPr>
              <a:t> </a:t>
            </a:r>
            <a:r>
              <a:rPr lang="ja-JP" altLang="en-US" sz="2400" dirty="0" smtClean="0">
                <a:solidFill>
                  <a:srgbClr val="000000"/>
                </a:solidFill>
                <a:latin typeface="+mj-lt"/>
              </a:rPr>
              <a:t>政府系金融機関</a:t>
            </a:r>
          </a:p>
        </p:txBody>
      </p:sp>
      <p:sp>
        <p:nvSpPr>
          <p:cNvPr id="36867" name="Rectangle 3"/>
          <p:cNvSpPr>
            <a:spLocks noGrp="1" noChangeArrowheads="1"/>
          </p:cNvSpPr>
          <p:nvPr>
            <p:ph type="body" idx="4294967295"/>
          </p:nvPr>
        </p:nvSpPr>
        <p:spPr>
          <a:xfrm>
            <a:off x="0" y="1143000"/>
            <a:ext cx="9144000" cy="5715000"/>
          </a:xfrm>
        </p:spPr>
        <p:txBody>
          <a:bodyPr>
            <a:normAutofit/>
          </a:bodyPr>
          <a:lstStyle/>
          <a:p>
            <a:pPr eaLnBrk="1" hangingPunct="1">
              <a:lnSpc>
                <a:spcPct val="80000"/>
              </a:lnSpc>
              <a:buFont typeface="Wingdings" pitchFamily="2" charset="2"/>
              <a:buNone/>
            </a:pPr>
            <a:r>
              <a:rPr lang="en-US" altLang="ja-JP" sz="2000" smtClean="0">
                <a:solidFill>
                  <a:schemeClr val="hlink"/>
                </a:solidFill>
                <a:ea typeface="ＭＳ Ｐゴシック" pitchFamily="50" charset="-128"/>
                <a:cs typeface="Arial" pitchFamily="34" charset="0"/>
              </a:rPr>
              <a:t>Government-affiliated Financial Institutions  </a:t>
            </a:r>
            <a:r>
              <a:rPr lang="ja-JP" altLang="en-US" sz="2000" smtClean="0">
                <a:solidFill>
                  <a:schemeClr val="hlink"/>
                </a:solidFill>
                <a:ea typeface="ＭＳ Ｐゴシック" pitchFamily="50" charset="-128"/>
                <a:cs typeface="Arial" pitchFamily="34" charset="0"/>
              </a:rPr>
              <a:t>政府系金融機関</a:t>
            </a:r>
            <a:endParaRPr lang="ja-JP" altLang="en-US" sz="2000" smtClean="0">
              <a:solidFill>
                <a:srgbClr val="000000"/>
              </a:solidFill>
              <a:ea typeface="ＭＳ Ｐゴシック" pitchFamily="50" charset="-128"/>
              <a:cs typeface="Arial" pitchFamily="34" charset="0"/>
            </a:endParaRPr>
          </a:p>
          <a:p>
            <a:pPr eaLnBrk="1" hangingPunct="1">
              <a:lnSpc>
                <a:spcPct val="80000"/>
              </a:lnSpc>
              <a:buFont typeface="Wingdings" pitchFamily="2" charset="2"/>
              <a:buNone/>
            </a:pPr>
            <a:r>
              <a:rPr lang="ja-JP" altLang="en-US" sz="2000" smtClean="0">
                <a:solidFill>
                  <a:schemeClr val="tx1"/>
                </a:solidFill>
                <a:ea typeface="ＭＳ Ｐゴシック" pitchFamily="50" charset="-128"/>
                <a:cs typeface="Arial" pitchFamily="34" charset="0"/>
              </a:rPr>
              <a:t>＝</a:t>
            </a:r>
            <a:r>
              <a:rPr lang="en-US" altLang="ja-JP" sz="2000" smtClean="0">
                <a:solidFill>
                  <a:schemeClr val="tx1"/>
                </a:solidFill>
                <a:ea typeface="ＭＳ Ｐゴシック" pitchFamily="50" charset="-128"/>
                <a:cs typeface="Arial" pitchFamily="34" charset="0"/>
              </a:rPr>
              <a:t>to play a role of complementing private financial institutions</a:t>
            </a:r>
          </a:p>
          <a:p>
            <a:pPr eaLnBrk="1" hangingPunct="1">
              <a:lnSpc>
                <a:spcPct val="80000"/>
              </a:lnSpc>
              <a:buFont typeface="Wingdings" pitchFamily="2" charset="2"/>
              <a:buNone/>
            </a:pPr>
            <a:r>
              <a:rPr lang="ja-JP" altLang="en-US" sz="2000" smtClean="0">
                <a:solidFill>
                  <a:schemeClr val="tx1"/>
                </a:solidFill>
                <a:ea typeface="ＭＳ Ｐゴシック" pitchFamily="50" charset="-128"/>
                <a:cs typeface="Arial" pitchFamily="34" charset="0"/>
              </a:rPr>
              <a:t>  民間金融機関を補完する役割を果たす</a:t>
            </a:r>
            <a:endParaRPr lang="en-US" altLang="ja-JP" sz="2000" smtClean="0">
              <a:solidFill>
                <a:schemeClr val="tx1"/>
              </a:solidFill>
              <a:ea typeface="ＭＳ Ｐゴシック" pitchFamily="50" charset="-128"/>
              <a:cs typeface="Arial" pitchFamily="34" charset="0"/>
            </a:endParaRPr>
          </a:p>
          <a:p>
            <a:pPr eaLnBrk="1" hangingPunct="1">
              <a:lnSpc>
                <a:spcPct val="80000"/>
              </a:lnSpc>
              <a:buFont typeface="Wingdings" pitchFamily="2" charset="2"/>
              <a:buNone/>
            </a:pPr>
            <a:endParaRPr lang="ja-JP" altLang="en-US" sz="2000" smtClean="0">
              <a:solidFill>
                <a:srgbClr val="000000"/>
              </a:solidFill>
              <a:ea typeface="ＭＳ Ｐゴシック" pitchFamily="50" charset="-128"/>
              <a:cs typeface="Arial" pitchFamily="34" charset="0"/>
            </a:endParaRPr>
          </a:p>
          <a:p>
            <a:pPr eaLnBrk="1" hangingPunct="1">
              <a:lnSpc>
                <a:spcPct val="80000"/>
              </a:lnSpc>
              <a:buFont typeface="Wingdings" pitchFamily="2" charset="2"/>
              <a:buNone/>
            </a:pPr>
            <a:r>
              <a:rPr lang="en-US" altLang="ja-JP" sz="2000" smtClean="0">
                <a:solidFill>
                  <a:srgbClr val="0000FF"/>
                </a:solidFill>
                <a:ea typeface="ＭＳ Ｐゴシック" pitchFamily="50" charset="-128"/>
                <a:cs typeface="Arial" pitchFamily="34" charset="0"/>
              </a:rPr>
              <a:t>Postal savings deposits </a:t>
            </a:r>
            <a:r>
              <a:rPr lang="ja-JP" altLang="en-US" sz="2000" smtClean="0">
                <a:solidFill>
                  <a:srgbClr val="0000FF"/>
                </a:solidFill>
                <a:ea typeface="ＭＳ Ｐゴシック" pitchFamily="50" charset="-128"/>
                <a:cs typeface="Arial" pitchFamily="34" charset="0"/>
              </a:rPr>
              <a:t>郵便貯金 </a:t>
            </a:r>
          </a:p>
          <a:p>
            <a:pPr eaLnBrk="1" hangingPunct="1">
              <a:lnSpc>
                <a:spcPct val="80000"/>
              </a:lnSpc>
              <a:buFont typeface="Wingdings" pitchFamily="2" charset="2"/>
              <a:buNone/>
            </a:pPr>
            <a:r>
              <a:rPr lang="en-US" altLang="ja-JP" sz="2000" smtClean="0">
                <a:solidFill>
                  <a:schemeClr val="tx1"/>
                </a:solidFill>
                <a:ea typeface="ＭＳ Ｐゴシック" pitchFamily="50" charset="-128"/>
                <a:cs typeface="Arial" pitchFamily="34" charset="0"/>
              </a:rPr>
              <a:t>... has the largest deposits with the balance in the world, but does not engage in lending money</a:t>
            </a:r>
          </a:p>
          <a:p>
            <a:pPr eaLnBrk="1" hangingPunct="1">
              <a:lnSpc>
                <a:spcPct val="80000"/>
              </a:lnSpc>
              <a:buFont typeface="Wingdings" pitchFamily="2" charset="2"/>
              <a:buNone/>
            </a:pPr>
            <a:r>
              <a:rPr lang="en-US" altLang="ja-JP" sz="2000" smtClean="0">
                <a:solidFill>
                  <a:schemeClr val="tx1"/>
                </a:solidFill>
                <a:ea typeface="ＭＳ Ｐゴシック" pitchFamily="50" charset="-128"/>
                <a:cs typeface="Arial" pitchFamily="34" charset="0"/>
              </a:rPr>
              <a:t> ⇒ to distribute its funds through the Fiscal Investment and Loan Program (FILP) </a:t>
            </a:r>
          </a:p>
          <a:p>
            <a:pPr eaLnBrk="1" hangingPunct="1">
              <a:lnSpc>
                <a:spcPct val="80000"/>
              </a:lnSpc>
              <a:buFont typeface="Wingdings" pitchFamily="2" charset="2"/>
              <a:buNone/>
            </a:pPr>
            <a:r>
              <a:rPr lang="en-US" altLang="ja-JP" sz="2000" smtClean="0">
                <a:solidFill>
                  <a:schemeClr val="tx1"/>
                </a:solidFill>
                <a:ea typeface="ＭＳ Ｐゴシック" pitchFamily="50" charset="-128"/>
                <a:cs typeface="Arial" pitchFamily="34" charset="0"/>
              </a:rPr>
              <a:t> Ministry of Communications in 1885, Ministry of Posts and Telecommunications in 1949,Ministry of Internal Affairs and Communications in 2001,Japan Post in 2003, Japan Post, Inc. in 2007 holding company 100% owned (Japan Post, Japan Post Service Co., Japan Post Bank Co., Kanpo Life Insurance Co.) </a:t>
            </a:r>
          </a:p>
          <a:p>
            <a:pPr eaLnBrk="1" hangingPunct="1">
              <a:lnSpc>
                <a:spcPct val="80000"/>
              </a:lnSpc>
              <a:buFont typeface="Wingdings" pitchFamily="2" charset="2"/>
              <a:buNone/>
            </a:pPr>
            <a:endParaRPr lang="ja-JP" altLang="en-US" sz="2000" smtClean="0">
              <a:solidFill>
                <a:schemeClr val="tx1"/>
              </a:solidFill>
              <a:ea typeface="ＭＳ Ｐゴシック" pitchFamily="50" charset="-128"/>
              <a:cs typeface="Arial" pitchFamily="34" charset="0"/>
            </a:endParaRPr>
          </a:p>
          <a:p>
            <a:pPr eaLnBrk="1" hangingPunct="1">
              <a:lnSpc>
                <a:spcPct val="80000"/>
              </a:lnSpc>
              <a:buFont typeface="Wingdings" pitchFamily="2" charset="2"/>
              <a:buNone/>
            </a:pPr>
            <a:r>
              <a:rPr lang="ja-JP" altLang="en-US" sz="2000" smtClean="0">
                <a:solidFill>
                  <a:schemeClr val="tx1"/>
                </a:solidFill>
                <a:ea typeface="ＭＳ Ｐゴシック" pitchFamily="50" charset="-128"/>
                <a:cs typeface="Arial" pitchFamily="34" charset="0"/>
              </a:rPr>
              <a:t>郵便貯金</a:t>
            </a:r>
            <a:r>
              <a:rPr lang="en-US" altLang="ja-JP" sz="2000" smtClean="0">
                <a:solidFill>
                  <a:schemeClr val="tx1"/>
                </a:solidFill>
                <a:ea typeface="ＭＳ Ｐゴシック" pitchFamily="50" charset="-128"/>
                <a:cs typeface="Arial" pitchFamily="34" charset="0"/>
              </a:rPr>
              <a:t>…</a:t>
            </a:r>
            <a:r>
              <a:rPr lang="ja-JP" altLang="en-US" sz="2000" smtClean="0">
                <a:solidFill>
                  <a:schemeClr val="tx1"/>
                </a:solidFill>
                <a:ea typeface="ＭＳ Ｐゴシック" pitchFamily="50" charset="-128"/>
                <a:cs typeface="Arial" pitchFamily="34" charset="0"/>
              </a:rPr>
              <a:t>預金は取り扱うが貸出はしない</a:t>
            </a:r>
            <a:r>
              <a:rPr lang="ja-JP" altLang="ja-JP" sz="2000" smtClean="0">
                <a:solidFill>
                  <a:schemeClr val="tx1"/>
                </a:solidFill>
                <a:ea typeface="ＭＳ Ｐゴシック" pitchFamily="50" charset="-128"/>
                <a:cs typeface="Arial" pitchFamily="34" charset="0"/>
              </a:rPr>
              <a:t>⇒</a:t>
            </a:r>
            <a:r>
              <a:rPr lang="ja-JP" altLang="en-US" sz="2000" smtClean="0">
                <a:solidFill>
                  <a:schemeClr val="tx1"/>
                </a:solidFill>
                <a:ea typeface="ＭＳ Ｐゴシック" pitchFamily="50" charset="-128"/>
                <a:cs typeface="Arial" pitchFamily="34" charset="0"/>
              </a:rPr>
              <a:t>財政投融資で資金配分</a:t>
            </a:r>
          </a:p>
          <a:p>
            <a:pPr eaLnBrk="1" hangingPunct="1">
              <a:lnSpc>
                <a:spcPct val="80000"/>
              </a:lnSpc>
              <a:buFont typeface="Wingdings" pitchFamily="2" charset="2"/>
              <a:buNone/>
            </a:pPr>
            <a:r>
              <a:rPr lang="en-US" altLang="ja-JP" sz="2000" smtClean="0">
                <a:solidFill>
                  <a:schemeClr val="tx1"/>
                </a:solidFill>
                <a:ea typeface="ＭＳ Ｐゴシック" pitchFamily="50" charset="-128"/>
                <a:cs typeface="Arial" pitchFamily="34" charset="0"/>
              </a:rPr>
              <a:t>1885</a:t>
            </a:r>
            <a:r>
              <a:rPr lang="ja-JP" altLang="en-US" sz="2000" smtClean="0">
                <a:solidFill>
                  <a:schemeClr val="tx1"/>
                </a:solidFill>
                <a:ea typeface="ＭＳ Ｐゴシック" pitchFamily="50" charset="-128"/>
                <a:cs typeface="Arial" pitchFamily="34" charset="0"/>
              </a:rPr>
              <a:t>年逓信省、</a:t>
            </a:r>
            <a:r>
              <a:rPr lang="en-US" altLang="ja-JP" sz="2000" smtClean="0">
                <a:solidFill>
                  <a:schemeClr val="tx1"/>
                </a:solidFill>
                <a:ea typeface="ＭＳ Ｐゴシック" pitchFamily="50" charset="-128"/>
                <a:cs typeface="Arial" pitchFamily="34" charset="0"/>
              </a:rPr>
              <a:t>1949</a:t>
            </a:r>
            <a:r>
              <a:rPr lang="ja-JP" altLang="en-US" sz="2000" smtClean="0">
                <a:solidFill>
                  <a:schemeClr val="tx1"/>
                </a:solidFill>
                <a:ea typeface="ＭＳ Ｐゴシック" pitchFamily="50" charset="-128"/>
                <a:cs typeface="Arial" pitchFamily="34" charset="0"/>
              </a:rPr>
              <a:t>年郵政省、</a:t>
            </a:r>
            <a:r>
              <a:rPr lang="en-US" altLang="ja-JP" sz="2000" smtClean="0">
                <a:solidFill>
                  <a:schemeClr val="tx1"/>
                </a:solidFill>
                <a:ea typeface="ＭＳ Ｐゴシック" pitchFamily="50" charset="-128"/>
                <a:cs typeface="Arial" pitchFamily="34" charset="0"/>
              </a:rPr>
              <a:t>2001</a:t>
            </a:r>
            <a:r>
              <a:rPr lang="ja-JP" altLang="en-US" sz="2000" smtClean="0">
                <a:solidFill>
                  <a:schemeClr val="tx1"/>
                </a:solidFill>
                <a:ea typeface="ＭＳ Ｐゴシック" pitchFamily="50" charset="-128"/>
                <a:cs typeface="Arial" pitchFamily="34" charset="0"/>
              </a:rPr>
              <a:t>年総務省・郵便事業庁、</a:t>
            </a:r>
            <a:r>
              <a:rPr lang="en-US" altLang="ja-JP" sz="2000" smtClean="0">
                <a:solidFill>
                  <a:schemeClr val="tx1"/>
                </a:solidFill>
                <a:ea typeface="ＭＳ Ｐゴシック" pitchFamily="50" charset="-128"/>
                <a:cs typeface="Arial" pitchFamily="34" charset="0"/>
              </a:rPr>
              <a:t>2003</a:t>
            </a:r>
            <a:r>
              <a:rPr lang="ja-JP" altLang="en-US" sz="2000" smtClean="0">
                <a:solidFill>
                  <a:schemeClr val="tx1"/>
                </a:solidFill>
                <a:ea typeface="ＭＳ Ｐゴシック" pitchFamily="50" charset="-128"/>
                <a:cs typeface="Arial" pitchFamily="34" charset="0"/>
              </a:rPr>
              <a:t>年日本郵政公社、</a:t>
            </a:r>
            <a:r>
              <a:rPr lang="en-US" altLang="ja-JP" sz="2000" smtClean="0">
                <a:solidFill>
                  <a:schemeClr val="tx1"/>
                </a:solidFill>
                <a:ea typeface="ＭＳ Ｐゴシック" pitchFamily="50" charset="-128"/>
                <a:cs typeface="Arial" pitchFamily="34" charset="0"/>
              </a:rPr>
              <a:t>2007</a:t>
            </a:r>
            <a:r>
              <a:rPr lang="ja-JP" altLang="en-US" sz="2000" smtClean="0">
                <a:solidFill>
                  <a:schemeClr val="tx1"/>
                </a:solidFill>
                <a:ea typeface="ＭＳ Ｐゴシック" pitchFamily="50" charset="-128"/>
                <a:cs typeface="Arial" pitchFamily="34" charset="0"/>
              </a:rPr>
              <a:t>年日本郵政株式会社＝持株会社、</a:t>
            </a:r>
            <a:r>
              <a:rPr lang="en-US" altLang="ja-JP" sz="2000" smtClean="0">
                <a:solidFill>
                  <a:schemeClr val="tx1"/>
                </a:solidFill>
                <a:ea typeface="ＭＳ Ｐゴシック" pitchFamily="50" charset="-128"/>
                <a:cs typeface="Arial" pitchFamily="34" charset="0"/>
              </a:rPr>
              <a:t>100</a:t>
            </a:r>
            <a:r>
              <a:rPr lang="ja-JP" altLang="en-US" sz="2000" smtClean="0">
                <a:solidFill>
                  <a:schemeClr val="tx1"/>
                </a:solidFill>
                <a:ea typeface="ＭＳ Ｐゴシック" pitchFamily="50" charset="-128"/>
                <a:cs typeface="Arial" pitchFamily="34" charset="0"/>
              </a:rPr>
              <a:t>％国有（郵便局株式会社、郵便事業株式会社、株式会社ゆうちょ銀行、株式会社かんぽ生命保険） </a:t>
            </a:r>
            <a:endParaRPr lang="en-US" altLang="ja-JP" sz="2000" smtClean="0">
              <a:solidFill>
                <a:schemeClr val="tx1"/>
              </a:solidFill>
              <a:ea typeface="ＭＳ Ｐゴシック" pitchFamily="50" charset="-128"/>
              <a:cs typeface="Arial" pitchFamily="34" charset="0"/>
            </a:endParaRPr>
          </a:p>
          <a:p>
            <a:pPr eaLnBrk="1" hangingPunct="1">
              <a:lnSpc>
                <a:spcPct val="80000"/>
              </a:lnSpc>
            </a:pPr>
            <a:endParaRPr lang="ja-JP" altLang="ja-JP" sz="2700" smtClean="0">
              <a:ea typeface="ＤＨＰ平成ゴシックW5" pitchFamily="2" charset="-128"/>
              <a:cs typeface="Arial"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idx="4294967295"/>
          </p:nvPr>
        </p:nvSpPr>
        <p:spPr>
          <a:xfrm>
            <a:off x="0" y="188913"/>
            <a:ext cx="9036050" cy="525462"/>
          </a:xfrm>
        </p:spPr>
        <p:txBody>
          <a:bodyPr>
            <a:noAutofit/>
          </a:bodyPr>
          <a:lstStyle/>
          <a:p>
            <a:pPr eaLnBrk="1" fontAlgn="auto" hangingPunct="1">
              <a:spcAft>
                <a:spcPts val="0"/>
              </a:spcAft>
              <a:defRPr/>
            </a:pPr>
            <a:r>
              <a:rPr lang="en-US" altLang="ja-JP" sz="2400" dirty="0" smtClean="0">
                <a:solidFill>
                  <a:srgbClr val="000000"/>
                </a:solidFill>
                <a:latin typeface="+mj-lt"/>
              </a:rPr>
              <a:t>17. </a:t>
            </a:r>
            <a:r>
              <a:rPr lang="en-US" altLang="ja-JP" sz="2400" dirty="0" smtClean="0">
                <a:latin typeface="+mj-lt"/>
              </a:rPr>
              <a:t>Fiscal Investment and Loan Program agencies</a:t>
            </a:r>
            <a:r>
              <a:rPr lang="ja-JP" altLang="en-US" sz="2400" dirty="0" smtClean="0">
                <a:latin typeface="+mj-lt"/>
              </a:rPr>
              <a:t>　</a:t>
            </a:r>
            <a:r>
              <a:rPr lang="en-US" altLang="ja-JP" sz="2400" dirty="0" smtClean="0">
                <a:latin typeface="+mj-lt"/>
              </a:rPr>
              <a:t/>
            </a:r>
            <a:br>
              <a:rPr lang="en-US" altLang="ja-JP" sz="2400" dirty="0" smtClean="0">
                <a:latin typeface="+mj-lt"/>
              </a:rPr>
            </a:br>
            <a:r>
              <a:rPr lang="en-US" altLang="ja-JP" sz="2400" dirty="0" smtClean="0">
                <a:latin typeface="+mj-lt"/>
              </a:rPr>
              <a:t>      </a:t>
            </a:r>
            <a:r>
              <a:rPr lang="ja-JP" altLang="en-US" sz="2400" dirty="0" smtClean="0">
                <a:solidFill>
                  <a:schemeClr val="tx1"/>
                </a:solidFill>
                <a:latin typeface="+mj-lt"/>
              </a:rPr>
              <a:t>財政投融資機関</a:t>
            </a:r>
          </a:p>
        </p:txBody>
      </p:sp>
      <p:sp>
        <p:nvSpPr>
          <p:cNvPr id="23557" name="Rectangle 3"/>
          <p:cNvSpPr>
            <a:spLocks noGrp="1" noChangeArrowheads="1"/>
          </p:cNvSpPr>
          <p:nvPr>
            <p:ph type="body" idx="4294967295"/>
          </p:nvPr>
        </p:nvSpPr>
        <p:spPr>
          <a:xfrm>
            <a:off x="0" y="857250"/>
            <a:ext cx="9144000" cy="6000750"/>
          </a:xfrm>
        </p:spPr>
        <p:txBody>
          <a:bodyPr/>
          <a:lstStyle/>
          <a:p>
            <a:pPr eaLnBrk="1" hangingPunct="1">
              <a:lnSpc>
                <a:spcPct val="90000"/>
              </a:lnSpc>
              <a:buFont typeface="Wingdings" pitchFamily="2" charset="2"/>
              <a:buNone/>
            </a:pPr>
            <a:r>
              <a:rPr lang="en-US" altLang="ja-JP" sz="1800" smtClean="0">
                <a:solidFill>
                  <a:schemeClr val="tx1"/>
                </a:solidFill>
                <a:ea typeface="ＭＳ Ｐゴシック" pitchFamily="50" charset="-128"/>
                <a:cs typeface="Arial" pitchFamily="34" charset="0"/>
              </a:rPr>
              <a:t>According to the "Fiscal Investment and Loan Program" in 2008 fiscal year, the total amount was 13.9 trillion yen: 9.4 trillion yen was distributed </a:t>
            </a:r>
            <a:r>
              <a:rPr lang="en-US" altLang="ja-JP" sz="1800" smtClean="0">
                <a:solidFill>
                  <a:srgbClr val="C00000"/>
                </a:solidFill>
                <a:ea typeface="ＭＳ Ｐゴシック" pitchFamily="50" charset="-128"/>
                <a:cs typeface="Arial" pitchFamily="34" charset="0"/>
              </a:rPr>
              <a:t>to finance loans</a:t>
            </a:r>
            <a:r>
              <a:rPr lang="en-US" altLang="ja-JP" sz="1800" smtClean="0">
                <a:ea typeface="ＭＳ Ｐゴシック" pitchFamily="50" charset="-128"/>
                <a:cs typeface="Arial" pitchFamily="34" charset="0"/>
              </a:rPr>
              <a:t>, 0.1 trillion yen to </a:t>
            </a:r>
            <a:r>
              <a:rPr lang="en-US" altLang="ja-JP" sz="1800" smtClean="0">
                <a:solidFill>
                  <a:srgbClr val="C00000"/>
                </a:solidFill>
                <a:ea typeface="ＭＳ Ｐゴシック" pitchFamily="50" charset="-128"/>
                <a:cs typeface="Arial" pitchFamily="34" charset="0"/>
              </a:rPr>
              <a:t>industrial investment</a:t>
            </a:r>
            <a:r>
              <a:rPr lang="en-US" altLang="ja-JP" sz="1800" smtClean="0">
                <a:ea typeface="ＭＳ Ｐゴシック" pitchFamily="50" charset="-128"/>
                <a:cs typeface="Arial" pitchFamily="34" charset="0"/>
              </a:rPr>
              <a:t>, and 4.4 trillion yen to </a:t>
            </a:r>
            <a:r>
              <a:rPr lang="en-US" altLang="ja-JP" sz="1800" smtClean="0">
                <a:solidFill>
                  <a:srgbClr val="C00000"/>
                </a:solidFill>
                <a:ea typeface="ＭＳ Ｐゴシック" pitchFamily="50" charset="-128"/>
                <a:cs typeface="Arial" pitchFamily="34" charset="0"/>
              </a:rPr>
              <a:t>government-guarantee</a:t>
            </a:r>
            <a:r>
              <a:rPr lang="en-US" altLang="ja-JP" sz="1800" smtClean="0">
                <a:ea typeface="ＭＳ Ｐゴシック" pitchFamily="50" charset="-128"/>
                <a:cs typeface="Arial" pitchFamily="34" charset="0"/>
              </a:rPr>
              <a:t> </a:t>
            </a:r>
          </a:p>
          <a:p>
            <a:pPr eaLnBrk="1" hangingPunct="1">
              <a:lnSpc>
                <a:spcPct val="90000"/>
              </a:lnSpc>
              <a:buFont typeface="Wingdings" pitchFamily="2" charset="2"/>
              <a:buNone/>
            </a:pPr>
            <a:endParaRPr lang="en-US" altLang="ja-JP" sz="1800" smtClean="0">
              <a:ea typeface="ＭＳ Ｐゴシック" pitchFamily="50" charset="-128"/>
              <a:cs typeface="Arial" pitchFamily="34" charset="0"/>
            </a:endParaRPr>
          </a:p>
          <a:p>
            <a:pPr eaLnBrk="1" hangingPunct="1">
              <a:lnSpc>
                <a:spcPct val="90000"/>
              </a:lnSpc>
              <a:buFont typeface="Wingdings" pitchFamily="2" charset="2"/>
              <a:buNone/>
            </a:pPr>
            <a:r>
              <a:rPr lang="en-US" altLang="ja-JP" sz="1800" smtClean="0">
                <a:solidFill>
                  <a:srgbClr val="C00000"/>
                </a:solidFill>
                <a:ea typeface="ＭＳ Ｐゴシック" pitchFamily="50" charset="-128"/>
                <a:cs typeface="Arial" pitchFamily="34" charset="0"/>
              </a:rPr>
              <a:t>Stock Company,  Ltd.  </a:t>
            </a:r>
            <a:r>
              <a:rPr lang="ja-JP" altLang="en-US" sz="1800" smtClean="0">
                <a:solidFill>
                  <a:srgbClr val="C00000"/>
                </a:solidFill>
                <a:ea typeface="ＭＳ Ｐゴシック" pitchFamily="50" charset="-128"/>
                <a:cs typeface="Arial" pitchFamily="34" charset="0"/>
              </a:rPr>
              <a:t>株式会社</a:t>
            </a:r>
          </a:p>
          <a:p>
            <a:pPr eaLnBrk="1" hangingPunct="1">
              <a:lnSpc>
                <a:spcPct val="90000"/>
              </a:lnSpc>
              <a:buFont typeface="Wingdings" pitchFamily="2" charset="2"/>
              <a:buNone/>
            </a:pPr>
            <a:r>
              <a:rPr lang="en-US" altLang="ja-JP" sz="1800" smtClean="0">
                <a:ea typeface="ＭＳ Ｐゴシック" pitchFamily="50" charset="-128"/>
                <a:cs typeface="Arial" pitchFamily="34" charset="0"/>
              </a:rPr>
              <a:t>  </a:t>
            </a:r>
            <a:r>
              <a:rPr lang="en-US" altLang="ja-JP" sz="1800" smtClean="0">
                <a:solidFill>
                  <a:schemeClr val="tx1"/>
                </a:solidFill>
                <a:ea typeface="ＭＳ Ｐゴシック" pitchFamily="50" charset="-128"/>
                <a:cs typeface="Arial" pitchFamily="34" charset="0"/>
              </a:rPr>
              <a:t>Japan Finance Corporation</a:t>
            </a:r>
            <a:r>
              <a:rPr lang="ja-JP" altLang="en-US" sz="1800" smtClean="0">
                <a:solidFill>
                  <a:schemeClr val="tx1"/>
                </a:solidFill>
                <a:ea typeface="ＭＳ Ｐゴシック" pitchFamily="50" charset="-128"/>
                <a:cs typeface="Arial" pitchFamily="34" charset="0"/>
              </a:rPr>
              <a:t>日本政策金融公庫 </a:t>
            </a:r>
            <a:r>
              <a:rPr lang="en-US" altLang="ja-JP" sz="1800" smtClean="0">
                <a:solidFill>
                  <a:schemeClr val="tx1"/>
                </a:solidFill>
                <a:ea typeface="ＭＳ Ｐゴシック" pitchFamily="50" charset="-128"/>
                <a:cs typeface="Arial" pitchFamily="34" charset="0"/>
              </a:rPr>
              <a:t>,</a:t>
            </a:r>
          </a:p>
          <a:p>
            <a:pPr eaLnBrk="1" hangingPunct="1">
              <a:lnSpc>
                <a:spcPct val="90000"/>
              </a:lnSpc>
              <a:buFont typeface="Wingdings" pitchFamily="2" charset="2"/>
              <a:buNone/>
            </a:pPr>
            <a:r>
              <a:rPr lang="en-US" altLang="ja-JP" sz="1800" smtClean="0">
                <a:solidFill>
                  <a:schemeClr val="tx1"/>
                </a:solidFill>
                <a:ea typeface="ＭＳ Ｐゴシック" pitchFamily="50" charset="-128"/>
                <a:cs typeface="Arial" pitchFamily="34" charset="0"/>
              </a:rPr>
              <a:t>  Development Bank of Japan Inc.</a:t>
            </a:r>
            <a:r>
              <a:rPr lang="ja-JP" altLang="en-US" sz="1800" smtClean="0">
                <a:solidFill>
                  <a:schemeClr val="tx1"/>
                </a:solidFill>
                <a:ea typeface="ＭＳ Ｐゴシック" pitchFamily="50" charset="-128"/>
                <a:cs typeface="Arial" pitchFamily="34" charset="0"/>
              </a:rPr>
              <a:t>日本政策投資銀行 </a:t>
            </a:r>
            <a:endParaRPr lang="en-US" altLang="ja-JP" sz="1800" smtClean="0">
              <a:solidFill>
                <a:schemeClr val="tx1"/>
              </a:solidFill>
              <a:ea typeface="ＭＳ Ｐゴシック" pitchFamily="50" charset="-128"/>
              <a:cs typeface="Arial" pitchFamily="34" charset="0"/>
            </a:endParaRPr>
          </a:p>
          <a:p>
            <a:pPr eaLnBrk="1" hangingPunct="1">
              <a:lnSpc>
                <a:spcPct val="90000"/>
              </a:lnSpc>
              <a:buFont typeface="Wingdings" pitchFamily="2" charset="2"/>
              <a:buNone/>
            </a:pPr>
            <a:r>
              <a:rPr lang="en-US" altLang="ja-JP" sz="1800" smtClean="0">
                <a:solidFill>
                  <a:srgbClr val="C00000"/>
                </a:solidFill>
                <a:ea typeface="ＭＳ Ｐゴシック" pitchFamily="50" charset="-128"/>
                <a:cs typeface="Arial" pitchFamily="34" charset="0"/>
              </a:rPr>
              <a:t>Independent Administration Corporation (Agency)</a:t>
            </a:r>
            <a:r>
              <a:rPr lang="ja-JP" altLang="en-US" sz="1800" smtClean="0">
                <a:solidFill>
                  <a:srgbClr val="C00000"/>
                </a:solidFill>
                <a:ea typeface="ＭＳ Ｐゴシック" pitchFamily="50" charset="-128"/>
                <a:cs typeface="Arial" pitchFamily="34" charset="0"/>
              </a:rPr>
              <a:t>独立行政法人</a:t>
            </a:r>
          </a:p>
          <a:p>
            <a:pPr eaLnBrk="1" hangingPunct="1">
              <a:lnSpc>
                <a:spcPct val="90000"/>
              </a:lnSpc>
              <a:buFont typeface="Wingdings" pitchFamily="2" charset="2"/>
              <a:buNone/>
            </a:pPr>
            <a:r>
              <a:rPr lang="en-US" altLang="ja-JP" sz="1800" smtClean="0">
                <a:solidFill>
                  <a:schemeClr val="tx1"/>
                </a:solidFill>
                <a:ea typeface="ＭＳ Ｐゴシック" pitchFamily="50" charset="-128"/>
                <a:cs typeface="Arial" pitchFamily="34" charset="0"/>
              </a:rPr>
              <a:t>  Japan Housing Finance Agency</a:t>
            </a:r>
            <a:r>
              <a:rPr lang="ja-JP" altLang="en-US" sz="1800" smtClean="0">
                <a:solidFill>
                  <a:schemeClr val="tx1"/>
                </a:solidFill>
                <a:ea typeface="ＭＳ Ｐゴシック" pitchFamily="50" charset="-128"/>
                <a:cs typeface="Arial" pitchFamily="34" charset="0"/>
              </a:rPr>
              <a:t>住宅金融支援機構 </a:t>
            </a:r>
            <a:r>
              <a:rPr lang="en-US" altLang="ja-JP" sz="1800" smtClean="0">
                <a:solidFill>
                  <a:schemeClr val="tx1"/>
                </a:solidFill>
                <a:ea typeface="ＭＳ Ｐゴシック" pitchFamily="50" charset="-128"/>
                <a:cs typeface="Arial" pitchFamily="34" charset="0"/>
              </a:rPr>
              <a:t>,</a:t>
            </a:r>
          </a:p>
          <a:p>
            <a:pPr eaLnBrk="1" hangingPunct="1">
              <a:lnSpc>
                <a:spcPct val="90000"/>
              </a:lnSpc>
              <a:buFont typeface="Wingdings" pitchFamily="2" charset="2"/>
              <a:buNone/>
            </a:pPr>
            <a:r>
              <a:rPr lang="en-US" altLang="ja-JP" sz="1800" smtClean="0">
                <a:solidFill>
                  <a:schemeClr val="tx1"/>
                </a:solidFill>
                <a:ea typeface="ＭＳ Ｐゴシック" pitchFamily="50" charset="-128"/>
                <a:cs typeface="Arial" pitchFamily="34" charset="0"/>
              </a:rPr>
              <a:t>  Japan International Cooperation Agency</a:t>
            </a:r>
            <a:r>
              <a:rPr lang="ja-JP" altLang="en-US" sz="1800" smtClean="0">
                <a:solidFill>
                  <a:schemeClr val="tx1"/>
                </a:solidFill>
                <a:ea typeface="ＭＳ Ｐゴシック" pitchFamily="50" charset="-128"/>
                <a:cs typeface="Arial" pitchFamily="34" charset="0"/>
              </a:rPr>
              <a:t>国際協力機構</a:t>
            </a:r>
            <a:r>
              <a:rPr lang="en-US" altLang="ja-JP" sz="1800" smtClean="0">
                <a:solidFill>
                  <a:schemeClr val="tx1"/>
                </a:solidFill>
                <a:ea typeface="ＭＳ Ｐゴシック" pitchFamily="50" charset="-128"/>
                <a:cs typeface="Arial" pitchFamily="34" charset="0"/>
              </a:rPr>
              <a:t>, </a:t>
            </a:r>
          </a:p>
          <a:p>
            <a:pPr eaLnBrk="1" hangingPunct="1">
              <a:lnSpc>
                <a:spcPct val="90000"/>
              </a:lnSpc>
              <a:buFont typeface="Wingdings" pitchFamily="2" charset="2"/>
              <a:buNone/>
            </a:pPr>
            <a:r>
              <a:rPr lang="en-US" altLang="ja-JP" sz="1800" smtClean="0">
                <a:solidFill>
                  <a:schemeClr val="tx1"/>
                </a:solidFill>
                <a:ea typeface="ＭＳ Ｐゴシック" pitchFamily="50" charset="-128"/>
                <a:cs typeface="Arial" pitchFamily="34" charset="0"/>
              </a:rPr>
              <a:t>  Urban Renaissance Agency</a:t>
            </a:r>
            <a:r>
              <a:rPr lang="ja-JP" altLang="en-US" sz="1800" smtClean="0">
                <a:solidFill>
                  <a:schemeClr val="tx1"/>
                </a:solidFill>
                <a:ea typeface="ＭＳ Ｐゴシック" pitchFamily="50" charset="-128"/>
                <a:cs typeface="Arial" pitchFamily="34" charset="0"/>
              </a:rPr>
              <a:t>都市再生機構 </a:t>
            </a:r>
            <a:r>
              <a:rPr lang="en-US" altLang="ja-JP" sz="1800" smtClean="0">
                <a:solidFill>
                  <a:schemeClr val="tx1"/>
                </a:solidFill>
                <a:ea typeface="ＭＳ Ｐゴシック" pitchFamily="50" charset="-128"/>
                <a:cs typeface="Arial" pitchFamily="34" charset="0"/>
              </a:rPr>
              <a:t>, </a:t>
            </a:r>
          </a:p>
          <a:p>
            <a:pPr eaLnBrk="1" hangingPunct="1">
              <a:lnSpc>
                <a:spcPct val="90000"/>
              </a:lnSpc>
              <a:buFont typeface="Wingdings" pitchFamily="2" charset="2"/>
              <a:buNone/>
            </a:pPr>
            <a:r>
              <a:rPr lang="en-US" altLang="ja-JP" sz="1800" smtClean="0">
                <a:solidFill>
                  <a:schemeClr val="tx1"/>
                </a:solidFill>
                <a:ea typeface="ＭＳ Ｐゴシック" pitchFamily="50" charset="-128"/>
                <a:cs typeface="Arial" pitchFamily="34" charset="0"/>
              </a:rPr>
              <a:t>  National Hospital Organization</a:t>
            </a:r>
            <a:r>
              <a:rPr lang="ja-JP" altLang="en-US" sz="1800" smtClean="0">
                <a:solidFill>
                  <a:schemeClr val="tx1"/>
                </a:solidFill>
                <a:ea typeface="ＭＳ Ｐゴシック" pitchFamily="50" charset="-128"/>
                <a:cs typeface="Arial" pitchFamily="34" charset="0"/>
              </a:rPr>
              <a:t>国立病院機構 </a:t>
            </a:r>
            <a:r>
              <a:rPr lang="en-US" altLang="ja-JP" sz="1800" smtClean="0">
                <a:solidFill>
                  <a:schemeClr val="tx1"/>
                </a:solidFill>
                <a:ea typeface="ＭＳ Ｐゴシック" pitchFamily="50" charset="-128"/>
                <a:cs typeface="Arial" pitchFamily="34" charset="0"/>
              </a:rPr>
              <a:t>,</a:t>
            </a:r>
          </a:p>
          <a:p>
            <a:pPr eaLnBrk="1" hangingPunct="1">
              <a:lnSpc>
                <a:spcPct val="90000"/>
              </a:lnSpc>
              <a:buFont typeface="Wingdings" pitchFamily="2" charset="2"/>
              <a:buNone/>
            </a:pPr>
            <a:r>
              <a:rPr lang="en-US" altLang="ja-JP" sz="1800" smtClean="0">
                <a:solidFill>
                  <a:schemeClr val="tx1"/>
                </a:solidFill>
                <a:ea typeface="ＭＳ Ｐゴシック" pitchFamily="50" charset="-128"/>
                <a:cs typeface="Arial" pitchFamily="34" charset="0"/>
              </a:rPr>
              <a:t>  National University Finance and Management Center</a:t>
            </a:r>
            <a:r>
              <a:rPr lang="ja-JP" altLang="en-US" sz="1800" smtClean="0">
                <a:solidFill>
                  <a:schemeClr val="tx1"/>
                </a:solidFill>
                <a:ea typeface="ＭＳ Ｐゴシック" pitchFamily="50" charset="-128"/>
                <a:cs typeface="Arial" pitchFamily="34" charset="0"/>
              </a:rPr>
              <a:t>国立大学財務・経営センター </a:t>
            </a:r>
            <a:endParaRPr lang="en-US" altLang="ja-JP" sz="1800" smtClean="0">
              <a:solidFill>
                <a:schemeClr val="tx1"/>
              </a:solidFill>
              <a:ea typeface="ＭＳ Ｐゴシック" pitchFamily="50" charset="-128"/>
              <a:cs typeface="Arial" pitchFamily="34" charset="0"/>
            </a:endParaRPr>
          </a:p>
          <a:p>
            <a:pPr eaLnBrk="1" hangingPunct="1">
              <a:lnSpc>
                <a:spcPct val="90000"/>
              </a:lnSpc>
              <a:buFont typeface="Wingdings" pitchFamily="2" charset="2"/>
              <a:buNone/>
            </a:pPr>
            <a:r>
              <a:rPr lang="en-US" altLang="ja-JP" sz="1800" smtClean="0">
                <a:solidFill>
                  <a:schemeClr val="tx1"/>
                </a:solidFill>
                <a:ea typeface="ＭＳ Ｐゴシック" pitchFamily="50" charset="-128"/>
                <a:cs typeface="Arial" pitchFamily="34" charset="0"/>
              </a:rPr>
              <a:t>  Promotion of Mutual Aid Corporation for Private Schools of Japan</a:t>
            </a:r>
            <a:r>
              <a:rPr lang="ja-JP" altLang="en-US" sz="1800" smtClean="0">
                <a:solidFill>
                  <a:schemeClr val="tx1"/>
                </a:solidFill>
                <a:ea typeface="ＭＳ Ｐゴシック" pitchFamily="50" charset="-128"/>
                <a:cs typeface="Arial" pitchFamily="34" charset="0"/>
              </a:rPr>
              <a:t>日本私立学校振興・共済事業団 </a:t>
            </a:r>
            <a:r>
              <a:rPr lang="en-US" altLang="ja-JP" sz="1800" smtClean="0">
                <a:solidFill>
                  <a:schemeClr val="tx1"/>
                </a:solidFill>
                <a:ea typeface="ＭＳ Ｐゴシック" pitchFamily="50" charset="-128"/>
                <a:cs typeface="Arial" pitchFamily="34" charset="0"/>
              </a:rPr>
              <a:t>, </a:t>
            </a:r>
          </a:p>
          <a:p>
            <a:pPr eaLnBrk="1" hangingPunct="1">
              <a:lnSpc>
                <a:spcPct val="90000"/>
              </a:lnSpc>
              <a:buFont typeface="Wingdings" pitchFamily="2" charset="2"/>
              <a:buNone/>
            </a:pPr>
            <a:r>
              <a:rPr lang="en-US" altLang="ja-JP" sz="1800" smtClean="0">
                <a:solidFill>
                  <a:schemeClr val="tx1"/>
                </a:solidFill>
                <a:ea typeface="ＭＳ Ｐゴシック" pitchFamily="50" charset="-128"/>
                <a:cs typeface="Arial" pitchFamily="34" charset="0"/>
              </a:rPr>
              <a:t>  Japan Student Services Organization</a:t>
            </a:r>
            <a:r>
              <a:rPr lang="ja-JP" altLang="en-US" sz="1800" smtClean="0">
                <a:solidFill>
                  <a:schemeClr val="tx1"/>
                </a:solidFill>
                <a:ea typeface="ＭＳ Ｐゴシック" pitchFamily="50" charset="-128"/>
                <a:cs typeface="Arial" pitchFamily="34" charset="0"/>
              </a:rPr>
              <a:t>日本学生支援機構 </a:t>
            </a:r>
            <a:r>
              <a:rPr lang="en-US" altLang="ja-JP" sz="1800" smtClean="0">
                <a:solidFill>
                  <a:schemeClr val="tx1"/>
                </a:solidFill>
                <a:ea typeface="ＭＳ Ｐゴシック" pitchFamily="50" charset="-128"/>
                <a:cs typeface="Arial" pitchFamily="34" charset="0"/>
              </a:rPr>
              <a:t>,</a:t>
            </a:r>
          </a:p>
          <a:p>
            <a:pPr eaLnBrk="1" hangingPunct="1">
              <a:lnSpc>
                <a:spcPct val="90000"/>
              </a:lnSpc>
              <a:buFont typeface="Wingdings" pitchFamily="2" charset="2"/>
              <a:buNone/>
            </a:pPr>
            <a:r>
              <a:rPr lang="en-US" altLang="ja-JP" sz="1800" smtClean="0">
                <a:solidFill>
                  <a:schemeClr val="tx1"/>
                </a:solidFill>
                <a:ea typeface="ＭＳ Ｐゴシック" pitchFamily="50" charset="-128"/>
                <a:cs typeface="Arial" pitchFamily="34" charset="0"/>
              </a:rPr>
              <a:t>  Railway Construction, Transport and Service Organization</a:t>
            </a:r>
            <a:r>
              <a:rPr lang="ja-JP" altLang="en-US" sz="1800" smtClean="0">
                <a:solidFill>
                  <a:schemeClr val="tx1"/>
                </a:solidFill>
                <a:ea typeface="ＭＳ Ｐゴシック" pitchFamily="50" charset="-128"/>
                <a:cs typeface="Arial" pitchFamily="34" charset="0"/>
              </a:rPr>
              <a:t>鉄道建設・運輸施設整備支援機構 </a:t>
            </a:r>
            <a:r>
              <a:rPr lang="en-US" altLang="ja-JP" sz="1800" smtClean="0">
                <a:solidFill>
                  <a:schemeClr val="tx1"/>
                </a:solidFill>
                <a:ea typeface="ＭＳ Ｐゴシック" pitchFamily="50" charset="-128"/>
                <a:cs typeface="Arial" pitchFamily="34" charset="0"/>
              </a:rPr>
              <a:t> </a:t>
            </a:r>
          </a:p>
          <a:p>
            <a:pPr eaLnBrk="1" hangingPunct="1">
              <a:lnSpc>
                <a:spcPct val="90000"/>
              </a:lnSpc>
            </a:pPr>
            <a:endParaRPr lang="ja-JP" altLang="ja-JP" sz="2000" smtClean="0">
              <a:solidFill>
                <a:srgbClr val="000000"/>
              </a:solidFill>
              <a:latin typeface="ＭＳ Ｐゴシック" pitchFamily="50" charset="-128"/>
              <a:ea typeface="ＭＳ Ｐゴシック" pitchFamily="50" charset="-128"/>
              <a:cs typeface="Aria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428596" y="0"/>
            <a:ext cx="8229600" cy="1214422"/>
          </a:xfrm>
        </p:spPr>
        <p:txBody>
          <a:bodyPr anchor="ctr"/>
          <a:lstStyle/>
          <a:p>
            <a:pPr algn="ctr" eaLnBrk="1" fontAlgn="auto" hangingPunct="1">
              <a:spcAft>
                <a:spcPts val="0"/>
              </a:spcAft>
              <a:defRPr/>
            </a:pPr>
            <a:r>
              <a:rPr lang="ja-JP" altLang="ja-JP" sz="2400" b="0" cap="none" dirty="0" smtClean="0">
                <a:solidFill>
                  <a:srgbClr val="000000"/>
                </a:solidFill>
                <a:latin typeface="+mj-lt"/>
              </a:rPr>
              <a:t>2. </a:t>
            </a:r>
            <a:r>
              <a:rPr lang="en-US" altLang="ja-JP" sz="2400" b="0" cap="none" dirty="0" smtClean="0">
                <a:latin typeface="+mj-lt"/>
              </a:rPr>
              <a:t>Effects of Financial Markets  </a:t>
            </a:r>
            <a:br>
              <a:rPr lang="en-US" altLang="ja-JP" sz="2400" b="0" cap="none" dirty="0" smtClean="0">
                <a:latin typeface="+mj-lt"/>
              </a:rPr>
            </a:br>
            <a:r>
              <a:rPr lang="ja-JP" sz="2400" b="0" cap="none" dirty="0" smtClean="0">
                <a:solidFill>
                  <a:srgbClr val="000000"/>
                </a:solidFill>
                <a:latin typeface="+mj-lt"/>
              </a:rPr>
              <a:t>金融市場の効果</a:t>
            </a:r>
            <a:endParaRPr lang="ja-JP" altLang="en-US" sz="2400" b="0" cap="none" dirty="0" smtClean="0">
              <a:solidFill>
                <a:srgbClr val="000000"/>
              </a:solidFill>
              <a:latin typeface="+mj-lt"/>
            </a:endParaRPr>
          </a:p>
        </p:txBody>
      </p:sp>
      <p:sp>
        <p:nvSpPr>
          <p:cNvPr id="5125" name="Rectangle 3"/>
          <p:cNvSpPr>
            <a:spLocks noGrp="1" noChangeArrowheads="1"/>
          </p:cNvSpPr>
          <p:nvPr>
            <p:ph idx="1"/>
          </p:nvPr>
        </p:nvSpPr>
        <p:spPr>
          <a:xfrm>
            <a:off x="304800" y="1285875"/>
            <a:ext cx="8686800" cy="4794250"/>
          </a:xfrm>
        </p:spPr>
        <p:txBody>
          <a:bodyPr anchor="t"/>
          <a:lstStyle/>
          <a:p>
            <a:pPr marL="342900" indent="-342900" eaLnBrk="1" hangingPunct="1"/>
            <a:r>
              <a:rPr lang="en-US" altLang="ja-JP" sz="2200" smtClean="0">
                <a:solidFill>
                  <a:schemeClr val="hlink"/>
                </a:solidFill>
                <a:latin typeface="Corbel" pitchFamily="34" charset="0"/>
                <a:ea typeface="ＭＳ ゴシック" pitchFamily="49" charset="-128"/>
              </a:rPr>
              <a:t>Flow Effect to Intermediate Fund Transfer  </a:t>
            </a:r>
            <a:r>
              <a:rPr lang="ja-JP" sz="2200" smtClean="0">
                <a:solidFill>
                  <a:schemeClr val="hlink"/>
                </a:solidFill>
                <a:latin typeface="Corbel" pitchFamily="34" charset="0"/>
                <a:ea typeface="ＭＳ ゴシック" pitchFamily="49" charset="-128"/>
              </a:rPr>
              <a:t>フローの資金仲介効果</a:t>
            </a:r>
            <a:endParaRPr lang="en-US" altLang="ja-JP" sz="2200" smtClean="0">
              <a:solidFill>
                <a:schemeClr val="hlink"/>
              </a:solidFill>
              <a:latin typeface="Corbel" pitchFamily="34" charset="0"/>
              <a:ea typeface="ＭＳ ゴシック" pitchFamily="49" charset="-128"/>
            </a:endParaRPr>
          </a:p>
          <a:p>
            <a:pPr marL="342900" indent="-342900" eaLnBrk="1" hangingPunct="1"/>
            <a:r>
              <a:rPr lang="en-US" altLang="ja-JP" sz="2200" smtClean="0">
                <a:solidFill>
                  <a:schemeClr val="hlink"/>
                </a:solidFill>
                <a:latin typeface="Corbel" pitchFamily="34" charset="0"/>
                <a:ea typeface="ＭＳ ゴシック" pitchFamily="49" charset="-128"/>
              </a:rPr>
              <a:t>  </a:t>
            </a:r>
            <a:r>
              <a:rPr lang="ja-JP" sz="2200" smtClean="0">
                <a:solidFill>
                  <a:srgbClr val="000000"/>
                </a:solidFill>
                <a:latin typeface="Corbel" pitchFamily="34" charset="0"/>
                <a:ea typeface="ＭＳ ゴシック" pitchFamily="49" charset="-128"/>
              </a:rPr>
              <a:t>＝</a:t>
            </a:r>
            <a:r>
              <a:rPr lang="en-US" altLang="ja-JP" sz="2200" smtClean="0">
                <a:solidFill>
                  <a:schemeClr val="tx1"/>
                </a:solidFill>
                <a:latin typeface="Corbel" pitchFamily="34" charset="0"/>
                <a:ea typeface="ＭＳ ゴシック" pitchFamily="49" charset="-128"/>
              </a:rPr>
              <a:t>to intermediate a transfer of funds from surplus units to deficit units and to promote investment and enhance economic growth </a:t>
            </a:r>
          </a:p>
          <a:p>
            <a:pPr marL="342900" indent="-342900" eaLnBrk="1" hangingPunct="1"/>
            <a:r>
              <a:rPr lang="ja-JP" altLang="en-US" sz="2200" smtClean="0">
                <a:solidFill>
                  <a:schemeClr val="tx1"/>
                </a:solidFill>
                <a:latin typeface="Corbel" pitchFamily="34" charset="0"/>
                <a:ea typeface="ＭＳ ゴシック" pitchFamily="49" charset="-128"/>
              </a:rPr>
              <a:t>　</a:t>
            </a:r>
            <a:r>
              <a:rPr lang="ja-JP" sz="2200" smtClean="0">
                <a:solidFill>
                  <a:schemeClr val="tx1"/>
                </a:solidFill>
                <a:latin typeface="Corbel" pitchFamily="34" charset="0"/>
                <a:ea typeface="ＭＳ ゴシック" pitchFamily="49" charset="-128"/>
              </a:rPr>
              <a:t>黒</a:t>
            </a:r>
            <a:r>
              <a:rPr lang="ja-JP" sz="2200" smtClean="0">
                <a:solidFill>
                  <a:srgbClr val="000000"/>
                </a:solidFill>
                <a:latin typeface="Corbel" pitchFamily="34" charset="0"/>
                <a:ea typeface="ＭＳ ゴシック" pitchFamily="49" charset="-128"/>
              </a:rPr>
              <a:t>字主体から赤字主体に資金移転を仲介し、投資や成長を促進</a:t>
            </a:r>
            <a:endParaRPr lang="ja-JP" altLang="en-US" sz="2200" smtClean="0">
              <a:solidFill>
                <a:srgbClr val="000000"/>
              </a:solidFill>
              <a:latin typeface="Corbel" pitchFamily="34" charset="0"/>
              <a:ea typeface="ＭＳ ゴシック" pitchFamily="49" charset="-128"/>
            </a:endParaRPr>
          </a:p>
          <a:p>
            <a:pPr marL="342900" indent="-342900" eaLnBrk="1" hangingPunct="1">
              <a:buFont typeface="Wingdings" pitchFamily="2" charset="2"/>
              <a:buChar char="l"/>
            </a:pPr>
            <a:endParaRPr lang="en-US" altLang="ja-JP" sz="2200" smtClean="0">
              <a:solidFill>
                <a:srgbClr val="000000"/>
              </a:solidFill>
              <a:latin typeface="Corbel" pitchFamily="34" charset="0"/>
              <a:ea typeface="ＭＳ ゴシック" pitchFamily="49" charset="-128"/>
            </a:endParaRPr>
          </a:p>
          <a:p>
            <a:pPr marL="342900" indent="-342900" eaLnBrk="1" hangingPunct="1"/>
            <a:r>
              <a:rPr lang="en-US" altLang="ja-JP" sz="2200" smtClean="0">
                <a:solidFill>
                  <a:schemeClr val="hlink"/>
                </a:solidFill>
                <a:latin typeface="Corbel" pitchFamily="34" charset="0"/>
                <a:ea typeface="ＭＳ ゴシック" pitchFamily="49" charset="-128"/>
              </a:rPr>
              <a:t>Stock Effect to Transfer Assets  </a:t>
            </a:r>
            <a:r>
              <a:rPr lang="ja-JP" altLang="en-US" sz="2200" smtClean="0">
                <a:solidFill>
                  <a:schemeClr val="hlink"/>
                </a:solidFill>
                <a:latin typeface="Corbel" pitchFamily="34" charset="0"/>
                <a:ea typeface="ＭＳ ゴシック" pitchFamily="49" charset="-128"/>
              </a:rPr>
              <a:t>ス</a:t>
            </a:r>
            <a:r>
              <a:rPr lang="ja-JP" sz="2200" smtClean="0">
                <a:solidFill>
                  <a:schemeClr val="hlink"/>
                </a:solidFill>
                <a:latin typeface="Corbel" pitchFamily="34" charset="0"/>
                <a:ea typeface="ＭＳ ゴシック" pitchFamily="49" charset="-128"/>
              </a:rPr>
              <a:t>トックの資産移転効果</a:t>
            </a:r>
            <a:endParaRPr lang="ja-JP" sz="2200" smtClean="0">
              <a:solidFill>
                <a:srgbClr val="000000"/>
              </a:solidFill>
              <a:latin typeface="Corbel" pitchFamily="34" charset="0"/>
              <a:ea typeface="ＭＳ ゴシック" pitchFamily="49" charset="-128"/>
            </a:endParaRPr>
          </a:p>
          <a:p>
            <a:pPr marL="742950" lvl="1" indent="-285750" eaLnBrk="1" hangingPunct="1"/>
            <a:r>
              <a:rPr lang="ja-JP" sz="2200" smtClean="0">
                <a:solidFill>
                  <a:srgbClr val="000000"/>
                </a:solidFill>
                <a:latin typeface="Corbel" pitchFamily="34" charset="0"/>
                <a:ea typeface="ＭＳ ゴシック" pitchFamily="49" charset="-128"/>
              </a:rPr>
              <a:t>＝</a:t>
            </a:r>
            <a:r>
              <a:rPr lang="ja-JP" altLang="ja-JP" sz="2200" smtClean="0">
                <a:solidFill>
                  <a:schemeClr val="tx1"/>
                </a:solidFill>
                <a:latin typeface="Corbel" pitchFamily="34" charset="0"/>
                <a:ea typeface="ＭＳ ゴシック" pitchFamily="49" charset="-128"/>
              </a:rPr>
              <a:t>to</a:t>
            </a:r>
            <a:r>
              <a:rPr lang="en-US" altLang="ja-JP" sz="2200" smtClean="0">
                <a:solidFill>
                  <a:schemeClr val="tx1"/>
                </a:solidFill>
                <a:latin typeface="Corbel" pitchFamily="34" charset="0"/>
                <a:ea typeface="ＭＳ ゴシック" pitchFamily="49" charset="-128"/>
              </a:rPr>
              <a:t> increase financial assets of surplus units, and to promote capital accumulation of deficit units</a:t>
            </a:r>
          </a:p>
          <a:p>
            <a:pPr marL="742950" lvl="1" indent="-285750" eaLnBrk="1" hangingPunct="1"/>
            <a:r>
              <a:rPr lang="ja-JP" altLang="en-US" sz="2200" smtClean="0">
                <a:solidFill>
                  <a:schemeClr val="tx1"/>
                </a:solidFill>
                <a:latin typeface="Corbel" pitchFamily="34" charset="0"/>
                <a:ea typeface="ＭＳ ゴシック" pitchFamily="49" charset="-128"/>
              </a:rPr>
              <a:t> </a:t>
            </a:r>
            <a:r>
              <a:rPr lang="ja-JP" sz="2200" smtClean="0">
                <a:solidFill>
                  <a:schemeClr val="tx1"/>
                </a:solidFill>
                <a:latin typeface="Corbel" pitchFamily="34" charset="0"/>
                <a:ea typeface="ＭＳ ゴシック" pitchFamily="49" charset="-128"/>
              </a:rPr>
              <a:t>黒字</a:t>
            </a:r>
            <a:r>
              <a:rPr lang="ja-JP" sz="2200" smtClean="0">
                <a:solidFill>
                  <a:srgbClr val="000000"/>
                </a:solidFill>
                <a:latin typeface="Corbel" pitchFamily="34" charset="0"/>
                <a:ea typeface="ＭＳ ゴシック" pitchFamily="49" charset="-128"/>
              </a:rPr>
              <a:t>主体の金融資産を増加させ、赤字主体の資本蓄積を促す</a:t>
            </a:r>
            <a:endParaRPr lang="ja-JP" altLang="en-US" sz="2200" smtClean="0">
              <a:solidFill>
                <a:srgbClr val="000000"/>
              </a:solidFill>
              <a:latin typeface="Corbel" pitchFamily="34" charset="0"/>
              <a:ea typeface="ＭＳ ゴシック" pitchFamily="49" charset="-128"/>
            </a:endParaRPr>
          </a:p>
          <a:p>
            <a:pPr marL="742950" lvl="1" indent="-285750" eaLnBrk="1" hangingPunct="1"/>
            <a:r>
              <a:rPr lang="ja-JP" sz="2200" smtClean="0">
                <a:solidFill>
                  <a:srgbClr val="000000"/>
                </a:solidFill>
                <a:latin typeface="Corbel" pitchFamily="34" charset="0"/>
                <a:ea typeface="ＭＳ ゴシック" pitchFamily="49" charset="-128"/>
              </a:rPr>
              <a:t>　　</a:t>
            </a:r>
            <a:endParaRPr lang="ja-JP" altLang="en-US" sz="2200" smtClean="0">
              <a:solidFill>
                <a:srgbClr val="000000"/>
              </a:solidFill>
              <a:latin typeface="Corbel" pitchFamily="34" charset="0"/>
              <a:ea typeface="ＭＳ ゴシック" pitchFamily="49" charset="-128"/>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304800" y="142852"/>
            <a:ext cx="8686800" cy="857256"/>
          </a:xfrm>
        </p:spPr>
        <p:txBody>
          <a:bodyPr anchor="ctr"/>
          <a:lstStyle/>
          <a:p>
            <a:pPr algn="ctr" eaLnBrk="1" fontAlgn="auto" hangingPunct="1">
              <a:spcAft>
                <a:spcPts val="0"/>
              </a:spcAft>
              <a:defRPr/>
            </a:pPr>
            <a:r>
              <a:rPr lang="ja-JP" altLang="ja-JP" sz="2400" b="0" cap="none" dirty="0" smtClean="0">
                <a:solidFill>
                  <a:srgbClr val="000000"/>
                </a:solidFill>
                <a:latin typeface="+mj-lt"/>
              </a:rPr>
              <a:t>3.</a:t>
            </a:r>
            <a:r>
              <a:rPr lang="en-US" altLang="ja-JP" sz="2400" b="0" cap="none" dirty="0" smtClean="0">
                <a:solidFill>
                  <a:srgbClr val="000000"/>
                </a:solidFill>
                <a:latin typeface="+mj-lt"/>
              </a:rPr>
              <a:t>Direct Financing and Indirect Financing </a:t>
            </a:r>
            <a:br>
              <a:rPr lang="en-US" altLang="ja-JP" sz="2400" b="0" cap="none" dirty="0" smtClean="0">
                <a:solidFill>
                  <a:srgbClr val="000000"/>
                </a:solidFill>
                <a:latin typeface="+mj-lt"/>
              </a:rPr>
            </a:br>
            <a:r>
              <a:rPr lang="ja-JP" altLang="en-US" sz="2400" b="0" cap="none" dirty="0" smtClean="0">
                <a:solidFill>
                  <a:srgbClr val="000000"/>
                </a:solidFill>
                <a:latin typeface="+mj-lt"/>
              </a:rPr>
              <a:t>直接金融と間接金融</a:t>
            </a:r>
          </a:p>
        </p:txBody>
      </p:sp>
      <p:sp>
        <p:nvSpPr>
          <p:cNvPr id="6149" name="Rectangle 3"/>
          <p:cNvSpPr>
            <a:spLocks noGrp="1" noChangeArrowheads="1"/>
          </p:cNvSpPr>
          <p:nvPr>
            <p:ph idx="1"/>
          </p:nvPr>
        </p:nvSpPr>
        <p:spPr>
          <a:xfrm>
            <a:off x="142875" y="1000125"/>
            <a:ext cx="9001125" cy="5643563"/>
          </a:xfrm>
        </p:spPr>
        <p:txBody>
          <a:bodyPr/>
          <a:lstStyle/>
          <a:p>
            <a:pPr marL="342900" indent="-342900" eaLnBrk="1" hangingPunct="1"/>
            <a:r>
              <a:rPr lang="en-US" altLang="ja-JP" smtClean="0">
                <a:solidFill>
                  <a:schemeClr val="hlink"/>
                </a:solidFill>
                <a:latin typeface="ＭＳ Ｐゴシック" pitchFamily="50" charset="-128"/>
                <a:ea typeface="ＭＳ Ｐゴシック" pitchFamily="50" charset="-128"/>
              </a:rPr>
              <a:t>Direct Financing  </a:t>
            </a:r>
            <a:r>
              <a:rPr lang="ja-JP" altLang="en-US" smtClean="0">
                <a:solidFill>
                  <a:schemeClr val="hlink"/>
                </a:solidFill>
                <a:latin typeface="ＭＳ Ｐゴシック" pitchFamily="50" charset="-128"/>
                <a:ea typeface="ＭＳ Ｐゴシック" pitchFamily="50" charset="-128"/>
              </a:rPr>
              <a:t>直接金融</a:t>
            </a:r>
            <a:endParaRPr lang="en-US" altLang="ja-JP" smtClean="0">
              <a:solidFill>
                <a:srgbClr val="000000"/>
              </a:solidFill>
              <a:latin typeface="ＭＳ Ｐゴシック" pitchFamily="50" charset="-128"/>
              <a:ea typeface="ＭＳ Ｐゴシック" pitchFamily="50" charset="-128"/>
            </a:endParaRPr>
          </a:p>
          <a:p>
            <a:pPr marL="342900" indent="-342900" eaLnBrk="1" hangingPunct="1"/>
            <a:r>
              <a:rPr lang="en-US" altLang="ja-JP" smtClean="0">
                <a:solidFill>
                  <a:srgbClr val="000000"/>
                </a:solidFill>
                <a:latin typeface="ＭＳ Ｐゴシック" pitchFamily="50" charset="-128"/>
                <a:ea typeface="ＭＳ Ｐゴシック" pitchFamily="50" charset="-128"/>
              </a:rPr>
              <a:t> </a:t>
            </a:r>
            <a:r>
              <a:rPr lang="ja-JP" altLang="en-US" smtClean="0">
                <a:solidFill>
                  <a:schemeClr val="tx1"/>
                </a:solidFill>
                <a:latin typeface="ＭＳ Ｐゴシック" pitchFamily="50" charset="-128"/>
                <a:ea typeface="ＭＳ Ｐゴシック" pitchFamily="50" charset="-128"/>
              </a:rPr>
              <a:t>＝</a:t>
            </a:r>
            <a:r>
              <a:rPr lang="en-US" altLang="ja-JP" smtClean="0">
                <a:solidFill>
                  <a:schemeClr val="tx1"/>
                </a:solidFill>
                <a:ea typeface="ＭＳ Ｐゴシック" pitchFamily="50" charset="-128"/>
              </a:rPr>
              <a:t>a method of financing that ultimate lender lend money to ultimate borrowers in exchange for primary securities    </a:t>
            </a:r>
            <a:r>
              <a:rPr lang="ja-JP" altLang="en-US" smtClean="0">
                <a:solidFill>
                  <a:schemeClr val="tx1"/>
                </a:solidFill>
                <a:latin typeface="ＭＳ Ｐゴシック" pitchFamily="50" charset="-128"/>
                <a:ea typeface="ＭＳ Ｐゴシック" pitchFamily="50" charset="-128"/>
              </a:rPr>
              <a:t>最終的</a:t>
            </a:r>
            <a:r>
              <a:rPr lang="ja-JP" altLang="en-US" smtClean="0">
                <a:solidFill>
                  <a:srgbClr val="000000"/>
                </a:solidFill>
                <a:latin typeface="ＭＳ Ｐゴシック" pitchFamily="50" charset="-128"/>
                <a:ea typeface="ＭＳ Ｐゴシック" pitchFamily="50" charset="-128"/>
              </a:rPr>
              <a:t>な借り手に最終的な貸し手が資金を直接貸与</a:t>
            </a:r>
            <a:endParaRPr lang="ja-JP" altLang="ja-JP" smtClean="0">
              <a:latin typeface="ＭＳ Ｐゴシック" pitchFamily="50" charset="-128"/>
              <a:ea typeface="ＭＳ Ｐゴシック" pitchFamily="50" charset="-128"/>
            </a:endParaRPr>
          </a:p>
          <a:p>
            <a:pPr marL="342900" indent="-342900" eaLnBrk="1" hangingPunct="1"/>
            <a:r>
              <a:rPr lang="en-US" altLang="ja-JP" smtClean="0">
                <a:solidFill>
                  <a:schemeClr val="hlink"/>
                </a:solidFill>
                <a:latin typeface="ＭＳ Ｐゴシック" pitchFamily="50" charset="-128"/>
                <a:ea typeface="ＭＳ Ｐゴシック" pitchFamily="50" charset="-128"/>
              </a:rPr>
              <a:t>Primary Securities  </a:t>
            </a:r>
            <a:r>
              <a:rPr lang="ja-JP" altLang="en-US" smtClean="0">
                <a:solidFill>
                  <a:schemeClr val="hlink"/>
                </a:solidFill>
                <a:latin typeface="ＭＳ Ｐゴシック" pitchFamily="50" charset="-128"/>
                <a:ea typeface="ＭＳ Ｐゴシック" pitchFamily="50" charset="-128"/>
              </a:rPr>
              <a:t>本源的証券</a:t>
            </a:r>
            <a:endParaRPr lang="en-US" altLang="ja-JP" smtClean="0">
              <a:solidFill>
                <a:schemeClr val="hlink"/>
              </a:solidFill>
              <a:latin typeface="ＭＳ Ｐゴシック" pitchFamily="50" charset="-128"/>
              <a:ea typeface="ＭＳ Ｐゴシック" pitchFamily="50" charset="-128"/>
            </a:endParaRPr>
          </a:p>
          <a:p>
            <a:pPr marL="342900" indent="-342900" eaLnBrk="1" hangingPunct="1"/>
            <a:r>
              <a:rPr lang="en-US" altLang="ja-JP" smtClean="0">
                <a:solidFill>
                  <a:schemeClr val="hlink"/>
                </a:solidFill>
                <a:latin typeface="ＭＳ Ｐゴシック" pitchFamily="50" charset="-128"/>
                <a:ea typeface="ＭＳ Ｐゴシック" pitchFamily="50" charset="-128"/>
              </a:rPr>
              <a:t> </a:t>
            </a:r>
            <a:r>
              <a:rPr lang="ja-JP" altLang="en-US" smtClean="0">
                <a:solidFill>
                  <a:schemeClr val="tx1"/>
                </a:solidFill>
                <a:latin typeface="ＭＳ Ｐゴシック" pitchFamily="50" charset="-128"/>
                <a:ea typeface="ＭＳ Ｐゴシック" pitchFamily="50" charset="-128"/>
              </a:rPr>
              <a:t>＝</a:t>
            </a:r>
            <a:r>
              <a:rPr lang="en-US" altLang="ja-JP" smtClean="0">
                <a:solidFill>
                  <a:schemeClr val="tx1"/>
                </a:solidFill>
                <a:latin typeface="ＭＳ Ｐゴシック" pitchFamily="50" charset="-128"/>
                <a:ea typeface="ＭＳ Ｐゴシック" pitchFamily="50" charset="-128"/>
              </a:rPr>
              <a:t>d</a:t>
            </a:r>
            <a:r>
              <a:rPr lang="en-US" altLang="ja-JP" smtClean="0">
                <a:solidFill>
                  <a:schemeClr val="tx1"/>
                </a:solidFill>
                <a:ea typeface="ＭＳ Ｐゴシック" pitchFamily="50" charset="-128"/>
              </a:rPr>
              <a:t>ebt certificates issued by ultimate borrowers    </a:t>
            </a:r>
            <a:r>
              <a:rPr lang="ja-JP" altLang="en-US" smtClean="0">
                <a:solidFill>
                  <a:srgbClr val="000000"/>
                </a:solidFill>
                <a:latin typeface="ＭＳ Ｐゴシック" pitchFamily="50" charset="-128"/>
                <a:ea typeface="ＭＳ Ｐゴシック" pitchFamily="50" charset="-128"/>
              </a:rPr>
              <a:t>資金の最終的な借り手が発行する債務証書</a:t>
            </a:r>
            <a:endParaRPr lang="ja-JP" altLang="ja-JP" smtClean="0">
              <a:latin typeface="ＭＳ Ｐゴシック" pitchFamily="50" charset="-128"/>
              <a:ea typeface="ＭＳ Ｐゴシック" pitchFamily="50" charset="-128"/>
            </a:endParaRPr>
          </a:p>
          <a:p>
            <a:pPr marL="342900" indent="-342900" eaLnBrk="1" hangingPunct="1"/>
            <a:r>
              <a:rPr lang="en-US" altLang="ja-JP" smtClean="0">
                <a:solidFill>
                  <a:schemeClr val="hlink"/>
                </a:solidFill>
                <a:latin typeface="ＭＳ Ｐゴシック" pitchFamily="50" charset="-128"/>
                <a:ea typeface="ＭＳ Ｐゴシック" pitchFamily="50" charset="-128"/>
              </a:rPr>
              <a:t>Indirect Financing  </a:t>
            </a:r>
            <a:r>
              <a:rPr lang="ja-JP" altLang="en-US" smtClean="0">
                <a:solidFill>
                  <a:schemeClr val="hlink"/>
                </a:solidFill>
                <a:latin typeface="ＭＳ Ｐゴシック" pitchFamily="50" charset="-128"/>
                <a:ea typeface="ＭＳ Ｐゴシック" pitchFamily="50" charset="-128"/>
              </a:rPr>
              <a:t>間接金融</a:t>
            </a:r>
            <a:endParaRPr lang="en-US" altLang="ja-JP" smtClean="0">
              <a:solidFill>
                <a:schemeClr val="hlink"/>
              </a:solidFill>
              <a:latin typeface="ＭＳ Ｐゴシック" pitchFamily="50" charset="-128"/>
              <a:ea typeface="ＭＳ Ｐゴシック" pitchFamily="50" charset="-128"/>
            </a:endParaRPr>
          </a:p>
          <a:p>
            <a:pPr marL="342900" indent="-342900" eaLnBrk="1" hangingPunct="1"/>
            <a:r>
              <a:rPr lang="ja-JP" altLang="ja-JP" smtClean="0">
                <a:solidFill>
                  <a:schemeClr val="hlink"/>
                </a:solidFill>
                <a:latin typeface="ＭＳ Ｐゴシック" pitchFamily="50" charset="-128"/>
                <a:ea typeface="ＭＳ Ｐゴシック" pitchFamily="50" charset="-128"/>
              </a:rPr>
              <a:t> </a:t>
            </a:r>
            <a:r>
              <a:rPr lang="ja-JP" altLang="en-US" smtClean="0">
                <a:solidFill>
                  <a:schemeClr val="tx1"/>
                </a:solidFill>
                <a:latin typeface="ＭＳ Ｐゴシック" pitchFamily="50" charset="-128"/>
                <a:ea typeface="ＭＳ Ｐゴシック" pitchFamily="50" charset="-128"/>
              </a:rPr>
              <a:t>＝</a:t>
            </a:r>
            <a:r>
              <a:rPr lang="en-US" altLang="ja-JP" smtClean="0">
                <a:solidFill>
                  <a:schemeClr val="tx1"/>
                </a:solidFill>
                <a:ea typeface="ＭＳ Ｐゴシック" pitchFamily="50" charset="-128"/>
              </a:rPr>
              <a:t>financial intermediaries such as banks borrow money from ultimate lenders and lend money to ultimate borrowers   </a:t>
            </a:r>
            <a:r>
              <a:rPr lang="ja-JP" altLang="en-US" smtClean="0">
                <a:solidFill>
                  <a:srgbClr val="000000"/>
                </a:solidFill>
                <a:latin typeface="ＭＳ Ｐゴシック" pitchFamily="50" charset="-128"/>
                <a:ea typeface="ＭＳ Ｐゴシック" pitchFamily="50" charset="-128"/>
              </a:rPr>
              <a:t>銀行等が最終的な貸し手から資金を一旦借り受け、それを最終的な借り手に間接的に貸与</a:t>
            </a:r>
            <a:endParaRPr lang="ja-JP" altLang="ja-JP" smtClean="0">
              <a:latin typeface="ＭＳ Ｐゴシック" pitchFamily="50" charset="-128"/>
              <a:ea typeface="ＭＳ Ｐゴシック" pitchFamily="50" charset="-128"/>
            </a:endParaRPr>
          </a:p>
          <a:p>
            <a:pPr marL="342900" indent="-342900" eaLnBrk="1" hangingPunct="1"/>
            <a:r>
              <a:rPr lang="en-US" altLang="ja-JP" smtClean="0">
                <a:solidFill>
                  <a:schemeClr val="hlink"/>
                </a:solidFill>
                <a:latin typeface="ＭＳ Ｐゴシック" pitchFamily="50" charset="-128"/>
                <a:ea typeface="ＭＳ Ｐゴシック" pitchFamily="50" charset="-128"/>
              </a:rPr>
              <a:t>Indirect Securities  </a:t>
            </a:r>
            <a:r>
              <a:rPr lang="ja-JP" altLang="en-US" smtClean="0">
                <a:solidFill>
                  <a:schemeClr val="hlink"/>
                </a:solidFill>
                <a:latin typeface="ＭＳ Ｐゴシック" pitchFamily="50" charset="-128"/>
                <a:ea typeface="ＭＳ Ｐゴシック" pitchFamily="50" charset="-128"/>
              </a:rPr>
              <a:t>間接証券</a:t>
            </a:r>
            <a:endParaRPr lang="en-US" altLang="ja-JP" smtClean="0">
              <a:solidFill>
                <a:schemeClr val="hlink"/>
              </a:solidFill>
              <a:latin typeface="ＭＳ Ｐゴシック" pitchFamily="50" charset="-128"/>
              <a:ea typeface="ＭＳ Ｐゴシック" pitchFamily="50" charset="-128"/>
            </a:endParaRPr>
          </a:p>
          <a:p>
            <a:pPr marL="342900" indent="-342900" eaLnBrk="1" hangingPunct="1"/>
            <a:r>
              <a:rPr lang="en-US" altLang="ja-JP" smtClean="0">
                <a:solidFill>
                  <a:srgbClr val="000000"/>
                </a:solidFill>
                <a:latin typeface="ＭＳ Ｐゴシック" pitchFamily="50" charset="-128"/>
                <a:ea typeface="ＭＳ Ｐゴシック" pitchFamily="50" charset="-128"/>
              </a:rPr>
              <a:t> </a:t>
            </a:r>
            <a:r>
              <a:rPr lang="ja-JP" altLang="en-US" smtClean="0">
                <a:solidFill>
                  <a:srgbClr val="000000"/>
                </a:solidFill>
                <a:latin typeface="ＭＳ Ｐゴシック" pitchFamily="50" charset="-128"/>
                <a:ea typeface="ＭＳ Ｐゴシック" pitchFamily="50" charset="-128"/>
              </a:rPr>
              <a:t>＝</a:t>
            </a:r>
            <a:r>
              <a:rPr lang="en-US" altLang="ja-JP" smtClean="0">
                <a:solidFill>
                  <a:srgbClr val="000000"/>
                </a:solidFill>
                <a:latin typeface="ＭＳ Ｐゴシック" pitchFamily="50" charset="-128"/>
                <a:ea typeface="ＭＳ Ｐゴシック" pitchFamily="50" charset="-128"/>
              </a:rPr>
              <a:t>debt </a:t>
            </a:r>
            <a:r>
              <a:rPr lang="en-US" altLang="ja-JP" smtClean="0">
                <a:solidFill>
                  <a:schemeClr val="tx1"/>
                </a:solidFill>
                <a:latin typeface="ＭＳ Ｐゴシック" pitchFamily="50" charset="-128"/>
                <a:ea typeface="ＭＳ Ｐゴシック" pitchFamily="50" charset="-128"/>
              </a:rPr>
              <a:t>certificates</a:t>
            </a:r>
            <a:r>
              <a:rPr lang="en-US" altLang="ja-JP" smtClean="0">
                <a:solidFill>
                  <a:schemeClr val="tx1"/>
                </a:solidFill>
                <a:ea typeface="ＭＳ Ｐゴシック" pitchFamily="50" charset="-128"/>
              </a:rPr>
              <a:t> issued by</a:t>
            </a:r>
          </a:p>
          <a:p>
            <a:pPr marL="342900" indent="-342900" eaLnBrk="1" hangingPunct="1"/>
            <a:r>
              <a:rPr lang="ja-JP" altLang="en-US" smtClean="0">
                <a:solidFill>
                  <a:schemeClr val="tx1"/>
                </a:solidFill>
                <a:ea typeface="ＭＳ Ｐゴシック" pitchFamily="50" charset="-128"/>
              </a:rPr>
              <a:t>　　</a:t>
            </a:r>
            <a:r>
              <a:rPr lang="en-US" altLang="ja-JP" smtClean="0">
                <a:solidFill>
                  <a:schemeClr val="tx1"/>
                </a:solidFill>
                <a:ea typeface="ＭＳ Ｐゴシック" pitchFamily="50" charset="-128"/>
              </a:rPr>
              <a:t>non-ultimate borrowers </a:t>
            </a:r>
          </a:p>
          <a:p>
            <a:pPr marL="342900" indent="-342900" eaLnBrk="1" hangingPunct="1"/>
            <a:r>
              <a:rPr lang="en-US" altLang="ja-JP" smtClean="0">
                <a:solidFill>
                  <a:schemeClr val="tx1"/>
                </a:solidFill>
                <a:ea typeface="ＭＳ Ｐゴシック" pitchFamily="50" charset="-128"/>
              </a:rPr>
              <a:t>  </a:t>
            </a:r>
            <a:r>
              <a:rPr lang="ja-JP" altLang="en-US" smtClean="0">
                <a:solidFill>
                  <a:schemeClr val="tx1"/>
                </a:solidFill>
                <a:latin typeface="ＭＳ Ｐゴシック" pitchFamily="50" charset="-128"/>
                <a:ea typeface="ＭＳ Ｐゴシック" pitchFamily="50" charset="-128"/>
              </a:rPr>
              <a:t>最終的でない借り手</a:t>
            </a:r>
            <a:r>
              <a:rPr lang="ja-JP" altLang="en-US" smtClean="0">
                <a:solidFill>
                  <a:srgbClr val="000000"/>
                </a:solidFill>
                <a:latin typeface="ＭＳ Ｐゴシック" pitchFamily="50" charset="-128"/>
                <a:ea typeface="ＭＳ Ｐゴシック" pitchFamily="50" charset="-128"/>
              </a:rPr>
              <a:t>が発行する</a:t>
            </a:r>
            <a:endParaRPr lang="en-US" altLang="ja-JP" smtClean="0">
              <a:solidFill>
                <a:srgbClr val="000000"/>
              </a:solidFill>
              <a:latin typeface="ＭＳ Ｐゴシック" pitchFamily="50" charset="-128"/>
              <a:ea typeface="ＭＳ Ｐゴシック" pitchFamily="50" charset="-128"/>
            </a:endParaRPr>
          </a:p>
          <a:p>
            <a:pPr marL="342900" indent="-342900" eaLnBrk="1" hangingPunct="1"/>
            <a:r>
              <a:rPr lang="ja-JP" altLang="en-US" smtClean="0">
                <a:solidFill>
                  <a:srgbClr val="000000"/>
                </a:solidFill>
                <a:latin typeface="ＭＳ Ｐゴシック" pitchFamily="50" charset="-128"/>
                <a:ea typeface="ＭＳ Ｐゴシック" pitchFamily="50" charset="-128"/>
              </a:rPr>
              <a:t>　債務証書</a:t>
            </a:r>
          </a:p>
        </p:txBody>
      </p:sp>
      <p:pic>
        <p:nvPicPr>
          <p:cNvPr id="6150" name="Picture 2"/>
          <p:cNvPicPr>
            <a:picLocks noChangeAspect="1" noChangeArrowheads="1"/>
          </p:cNvPicPr>
          <p:nvPr/>
        </p:nvPicPr>
        <p:blipFill>
          <a:blip r:embed="rId2" cstate="print"/>
          <a:srcRect/>
          <a:stretch>
            <a:fillRect/>
          </a:stretch>
        </p:blipFill>
        <p:spPr bwMode="auto">
          <a:xfrm>
            <a:off x="3938588" y="4786313"/>
            <a:ext cx="5205412" cy="207168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214282" y="214290"/>
            <a:ext cx="8686800" cy="714380"/>
          </a:xfrm>
        </p:spPr>
        <p:txBody>
          <a:bodyPr anchor="ctr">
            <a:normAutofit fontScale="90000"/>
          </a:bodyPr>
          <a:lstStyle/>
          <a:p>
            <a:pPr algn="ctr" eaLnBrk="1" fontAlgn="auto" hangingPunct="1">
              <a:spcAft>
                <a:spcPts val="0"/>
              </a:spcAft>
              <a:defRPr/>
            </a:pPr>
            <a:r>
              <a:rPr lang="en-US" altLang="ja-JP" sz="2400" b="0" cap="none" dirty="0" smtClean="0">
                <a:solidFill>
                  <a:srgbClr val="000000"/>
                </a:solidFill>
                <a:latin typeface="+mj-lt"/>
              </a:rPr>
              <a:t>4. </a:t>
            </a:r>
            <a:r>
              <a:rPr lang="en-US" altLang="ja-JP" sz="2400" b="0" cap="none" dirty="0" smtClean="0">
                <a:latin typeface="+mj-lt"/>
              </a:rPr>
              <a:t>Financial Institutions and Financial Intermediaries </a:t>
            </a:r>
            <a:br>
              <a:rPr lang="en-US" altLang="ja-JP" sz="2400" b="0" cap="none" dirty="0" smtClean="0">
                <a:latin typeface="+mj-lt"/>
              </a:rPr>
            </a:br>
            <a:r>
              <a:rPr lang="en-US" altLang="ja-JP" sz="2400" b="0" cap="none" dirty="0" smtClean="0">
                <a:solidFill>
                  <a:schemeClr val="tx1"/>
                </a:solidFill>
                <a:latin typeface="+mj-lt"/>
              </a:rPr>
              <a:t>   </a:t>
            </a:r>
            <a:r>
              <a:rPr lang="en-US" altLang="en-US" sz="2400" b="0" cap="none" dirty="0" err="1" smtClean="0">
                <a:solidFill>
                  <a:schemeClr val="tx1"/>
                </a:solidFill>
                <a:latin typeface="+mj-lt"/>
              </a:rPr>
              <a:t>金融機関と金融仲介機関</a:t>
            </a:r>
            <a:endParaRPr lang="ja-JP" altLang="en-US" sz="2400" b="0" cap="none" dirty="0" smtClean="0">
              <a:solidFill>
                <a:schemeClr val="tx1"/>
              </a:solidFill>
              <a:latin typeface="+mj-lt"/>
            </a:endParaRPr>
          </a:p>
        </p:txBody>
      </p:sp>
      <p:sp>
        <p:nvSpPr>
          <p:cNvPr id="7173" name="Rectangle 3"/>
          <p:cNvSpPr>
            <a:spLocks noGrp="1" noChangeArrowheads="1"/>
          </p:cNvSpPr>
          <p:nvPr>
            <p:ph idx="1"/>
          </p:nvPr>
        </p:nvSpPr>
        <p:spPr>
          <a:xfrm>
            <a:off x="250825" y="1000125"/>
            <a:ext cx="8893175" cy="5741988"/>
          </a:xfrm>
        </p:spPr>
        <p:txBody>
          <a:bodyPr anchor="t"/>
          <a:lstStyle/>
          <a:p>
            <a:pPr marL="342900" indent="-342900" eaLnBrk="1" hangingPunct="1">
              <a:lnSpc>
                <a:spcPct val="90000"/>
              </a:lnSpc>
            </a:pPr>
            <a:r>
              <a:rPr lang="en-US" altLang="ja-JP" sz="1800" smtClean="0">
                <a:solidFill>
                  <a:schemeClr val="tx1"/>
                </a:solidFill>
                <a:ea typeface="ＭＳ Ｐゴシック" pitchFamily="50" charset="-128"/>
              </a:rPr>
              <a:t>To adjust the terms and conditions of loan and facilitate financial transactions under direct financing </a:t>
            </a:r>
          </a:p>
          <a:p>
            <a:pPr marL="342900" indent="-342900" eaLnBrk="1" hangingPunct="1">
              <a:lnSpc>
                <a:spcPct val="90000"/>
              </a:lnSpc>
            </a:pPr>
            <a:r>
              <a:rPr lang="en-US" altLang="ja-JP" sz="1800" smtClean="0">
                <a:solidFill>
                  <a:srgbClr val="000000"/>
                </a:solidFill>
                <a:ea typeface="ＭＳ Ｐゴシック" pitchFamily="50" charset="-128"/>
              </a:rPr>
              <a:t>⇒</a:t>
            </a:r>
            <a:r>
              <a:rPr lang="en-US" altLang="ja-JP" sz="1800" smtClean="0">
                <a:solidFill>
                  <a:schemeClr val="hlink"/>
                </a:solidFill>
                <a:ea typeface="ＭＳ Ｐゴシック" pitchFamily="50" charset="-128"/>
              </a:rPr>
              <a:t>Financial institutions</a:t>
            </a:r>
            <a:r>
              <a:rPr lang="ja-JP" altLang="en-US" sz="1800" smtClean="0">
                <a:solidFill>
                  <a:srgbClr val="000000"/>
                </a:solidFill>
                <a:ea typeface="ＭＳ Ｐゴシック" pitchFamily="50" charset="-128"/>
              </a:rPr>
              <a:t> </a:t>
            </a:r>
            <a:r>
              <a:rPr lang="en-US" altLang="ja-JP" sz="1800" smtClean="0">
                <a:solidFill>
                  <a:srgbClr val="000000"/>
                </a:solidFill>
                <a:ea typeface="ＭＳ Ｐゴシック" pitchFamily="50" charset="-128"/>
              </a:rPr>
              <a:t>such as securities companies</a:t>
            </a:r>
          </a:p>
          <a:p>
            <a:pPr marL="342900" indent="-342900" eaLnBrk="1" hangingPunct="1">
              <a:lnSpc>
                <a:spcPct val="90000"/>
              </a:lnSpc>
            </a:pPr>
            <a:r>
              <a:rPr lang="en-US" altLang="ja-JP" sz="1800" smtClean="0">
                <a:solidFill>
                  <a:schemeClr val="tx1"/>
                </a:solidFill>
                <a:ea typeface="ＭＳ Ｐゴシック" pitchFamily="50" charset="-128"/>
              </a:rPr>
              <a:t>  they do not receive interests but a transaction fee </a:t>
            </a:r>
          </a:p>
          <a:p>
            <a:pPr marL="342900" indent="-342900" eaLnBrk="1" hangingPunct="1">
              <a:lnSpc>
                <a:spcPct val="90000"/>
              </a:lnSpc>
            </a:pPr>
            <a:r>
              <a:rPr lang="en-US" altLang="en-US" sz="1800" smtClean="0">
                <a:solidFill>
                  <a:schemeClr val="tx1"/>
                </a:solidFill>
              </a:rPr>
              <a:t>直</a:t>
            </a:r>
            <a:r>
              <a:rPr lang="en-US" altLang="en-US" sz="1800" smtClean="0">
                <a:solidFill>
                  <a:srgbClr val="000000"/>
                </a:solidFill>
              </a:rPr>
              <a:t>接金融で両者の間で貸借の諸条件を調整し、取引を円滑化</a:t>
            </a:r>
            <a:endParaRPr lang="en-US" altLang="ja-JP" sz="1800" smtClean="0">
              <a:solidFill>
                <a:srgbClr val="000000"/>
              </a:solidFill>
              <a:ea typeface="ＭＳ Ｐゴシック" pitchFamily="50" charset="-128"/>
            </a:endParaRPr>
          </a:p>
          <a:p>
            <a:pPr marL="742950" lvl="1" indent="-285750" eaLnBrk="1" hangingPunct="1">
              <a:lnSpc>
                <a:spcPct val="90000"/>
              </a:lnSpc>
            </a:pPr>
            <a:r>
              <a:rPr lang="en-US" altLang="ja-JP" smtClean="0">
                <a:solidFill>
                  <a:srgbClr val="000000"/>
                </a:solidFill>
                <a:ea typeface="ＭＳ Ｐゴシック" pitchFamily="50" charset="-128"/>
              </a:rPr>
              <a:t>⇒</a:t>
            </a:r>
            <a:r>
              <a:rPr lang="ja-JP" altLang="en-US" smtClean="0">
                <a:solidFill>
                  <a:srgbClr val="000000"/>
                </a:solidFill>
                <a:ea typeface="ＭＳ Ｐゴシック" pitchFamily="50" charset="-128"/>
              </a:rPr>
              <a:t>証券会社などの</a:t>
            </a:r>
            <a:r>
              <a:rPr lang="ja-JP" altLang="en-US" smtClean="0">
                <a:solidFill>
                  <a:schemeClr val="hlink"/>
                </a:solidFill>
                <a:ea typeface="ＭＳ Ｐゴシック" pitchFamily="50" charset="-128"/>
              </a:rPr>
              <a:t>金融機関</a:t>
            </a:r>
            <a:endParaRPr lang="ja-JP" altLang="en-US" smtClean="0">
              <a:ea typeface="ＭＳ Ｐゴシック" pitchFamily="50" charset="-128"/>
            </a:endParaRPr>
          </a:p>
          <a:p>
            <a:pPr marL="742950" lvl="1" indent="-285750" eaLnBrk="1" hangingPunct="1">
              <a:lnSpc>
                <a:spcPct val="90000"/>
              </a:lnSpc>
            </a:pPr>
            <a:r>
              <a:rPr lang="ja-JP" altLang="en-US" smtClean="0">
                <a:solidFill>
                  <a:srgbClr val="000000"/>
                </a:solidFill>
                <a:ea typeface="ＭＳ Ｐゴシック" pitchFamily="50" charset="-128"/>
              </a:rPr>
              <a:t>証券会社は債務証書を発行しないので取引手数料を取る</a:t>
            </a:r>
          </a:p>
          <a:p>
            <a:pPr marL="742950" lvl="1" indent="-285750" eaLnBrk="1" hangingPunct="1">
              <a:lnSpc>
                <a:spcPct val="90000"/>
              </a:lnSpc>
            </a:pPr>
            <a:r>
              <a:rPr lang="ja-JP" altLang="en-US" smtClean="0">
                <a:solidFill>
                  <a:srgbClr val="000000"/>
                </a:solidFill>
                <a:ea typeface="ＭＳ Ｐゴシック" pitchFamily="50" charset="-128"/>
              </a:rPr>
              <a:t>    </a:t>
            </a:r>
          </a:p>
          <a:p>
            <a:pPr marL="742950" lvl="1" indent="-285750" eaLnBrk="1" hangingPunct="1">
              <a:lnSpc>
                <a:spcPct val="90000"/>
              </a:lnSpc>
            </a:pPr>
            <a:r>
              <a:rPr lang="en-US" altLang="ja-JP" smtClean="0">
                <a:solidFill>
                  <a:srgbClr val="000000"/>
                </a:solidFill>
                <a:ea typeface="ＭＳ Ｐゴシック" pitchFamily="50" charset="-128"/>
              </a:rPr>
              <a:t>To finance money to ultimate borrowers indirectly</a:t>
            </a:r>
          </a:p>
          <a:p>
            <a:pPr marL="742950" lvl="1" indent="-285750" eaLnBrk="1" hangingPunct="1">
              <a:lnSpc>
                <a:spcPct val="90000"/>
              </a:lnSpc>
            </a:pPr>
            <a:r>
              <a:rPr lang="en-US" altLang="ja-JP" smtClean="0">
                <a:solidFill>
                  <a:srgbClr val="000000"/>
                </a:solidFill>
                <a:ea typeface="ＭＳ Ｐゴシック" pitchFamily="50" charset="-128"/>
              </a:rPr>
              <a:t>⇒</a:t>
            </a:r>
            <a:r>
              <a:rPr lang="en-US" altLang="ja-JP" smtClean="0">
                <a:solidFill>
                  <a:schemeClr val="hlink"/>
                </a:solidFill>
                <a:ea typeface="ＭＳ Ｐゴシック" pitchFamily="50" charset="-128"/>
              </a:rPr>
              <a:t>Financial intermediaries</a:t>
            </a:r>
            <a:r>
              <a:rPr lang="ja-JP" altLang="en-US" smtClean="0">
                <a:solidFill>
                  <a:srgbClr val="000000"/>
                </a:solidFill>
                <a:ea typeface="ＭＳ Ｐゴシック" pitchFamily="50" charset="-128"/>
              </a:rPr>
              <a:t> </a:t>
            </a:r>
            <a:r>
              <a:rPr lang="en-US" altLang="ja-JP" smtClean="0">
                <a:solidFill>
                  <a:srgbClr val="000000"/>
                </a:solidFill>
                <a:ea typeface="ＭＳ Ｐゴシック" pitchFamily="50" charset="-128"/>
              </a:rPr>
              <a:t>such as banks </a:t>
            </a:r>
          </a:p>
          <a:p>
            <a:pPr marL="742950" lvl="1" indent="-285750" eaLnBrk="1" hangingPunct="1">
              <a:lnSpc>
                <a:spcPct val="90000"/>
              </a:lnSpc>
            </a:pPr>
            <a:r>
              <a:rPr lang="en-US" altLang="ja-JP" smtClean="0">
                <a:solidFill>
                  <a:schemeClr val="tx1"/>
                </a:solidFill>
                <a:ea typeface="ＭＳ Ｐゴシック" pitchFamily="50" charset="-128"/>
              </a:rPr>
              <a:t>banks receive interests from borrowers and pay interests to depositors</a:t>
            </a:r>
          </a:p>
          <a:p>
            <a:pPr marL="742950" lvl="1" indent="-285750" eaLnBrk="1" hangingPunct="1">
              <a:lnSpc>
                <a:spcPct val="90000"/>
              </a:lnSpc>
            </a:pPr>
            <a:r>
              <a:rPr lang="en-US" altLang="ja-JP" smtClean="0">
                <a:solidFill>
                  <a:schemeClr val="tx1"/>
                </a:solidFill>
                <a:ea typeface="ＭＳ Ｐゴシック" pitchFamily="50" charset="-128"/>
              </a:rPr>
              <a:t>banks receive primary securities and issue indirect securities (deposit certificates) </a:t>
            </a:r>
          </a:p>
          <a:p>
            <a:pPr marL="742950" lvl="1" indent="-285750" eaLnBrk="1" hangingPunct="1">
              <a:lnSpc>
                <a:spcPct val="90000"/>
              </a:lnSpc>
            </a:pPr>
            <a:r>
              <a:rPr lang="ja-JP" altLang="en-US" smtClean="0">
                <a:solidFill>
                  <a:srgbClr val="000000"/>
                </a:solidFill>
                <a:ea typeface="ＭＳ Ｐゴシック" pitchFamily="50" charset="-128"/>
              </a:rPr>
              <a:t>間接金融で両者の間で間接的に貸与</a:t>
            </a:r>
            <a:endParaRPr lang="en-US" altLang="en-US" smtClean="0">
              <a:solidFill>
                <a:srgbClr val="000000"/>
              </a:solidFill>
            </a:endParaRPr>
          </a:p>
          <a:p>
            <a:pPr marL="742950" lvl="1" indent="-285750" eaLnBrk="1" hangingPunct="1">
              <a:lnSpc>
                <a:spcPct val="90000"/>
              </a:lnSpc>
            </a:pPr>
            <a:r>
              <a:rPr lang="en-US" altLang="ja-JP" smtClean="0">
                <a:solidFill>
                  <a:srgbClr val="000000"/>
                </a:solidFill>
                <a:ea typeface="ＭＳ Ｐゴシック" pitchFamily="50" charset="-128"/>
              </a:rPr>
              <a:t>⇒</a:t>
            </a:r>
            <a:r>
              <a:rPr lang="ja-JP" altLang="en-US" smtClean="0">
                <a:solidFill>
                  <a:srgbClr val="000000"/>
                </a:solidFill>
                <a:ea typeface="ＭＳ Ｐゴシック" pitchFamily="50" charset="-128"/>
              </a:rPr>
              <a:t>銀行等の</a:t>
            </a:r>
            <a:r>
              <a:rPr lang="ja-JP" altLang="en-US" smtClean="0">
                <a:solidFill>
                  <a:srgbClr val="C00000"/>
                </a:solidFill>
                <a:ea typeface="ＭＳ Ｐゴシック" pitchFamily="50" charset="-128"/>
              </a:rPr>
              <a:t>金融仲介機関</a:t>
            </a:r>
            <a:endParaRPr lang="en-US" altLang="ja-JP" smtClean="0">
              <a:solidFill>
                <a:srgbClr val="C00000"/>
              </a:solidFill>
              <a:ea typeface="ＭＳ Ｐゴシック" pitchFamily="50" charset="-128"/>
            </a:endParaRPr>
          </a:p>
          <a:p>
            <a:pPr marL="742950" lvl="1" indent="-285750" eaLnBrk="1" hangingPunct="1">
              <a:lnSpc>
                <a:spcPct val="90000"/>
              </a:lnSpc>
            </a:pPr>
            <a:r>
              <a:rPr lang="ja-JP" altLang="en-US" smtClean="0">
                <a:solidFill>
                  <a:srgbClr val="000000"/>
                </a:solidFill>
                <a:ea typeface="ＭＳ Ｐゴシック" pitchFamily="50" charset="-128"/>
              </a:rPr>
              <a:t>　銀行は本源的証券を受け取り間接証券を発行するので貸出金利を取り、預金金利を払う</a:t>
            </a:r>
          </a:p>
          <a:p>
            <a:pPr marL="342900" indent="-342900" eaLnBrk="1" hangingPunct="1">
              <a:spcBef>
                <a:spcPct val="0"/>
              </a:spcBef>
              <a:buClrTx/>
              <a:buSzTx/>
              <a:buFontTx/>
              <a:buNone/>
            </a:pPr>
            <a:r>
              <a:rPr lang="en-US" altLang="ja-JP" sz="1800" smtClean="0">
                <a:solidFill>
                  <a:srgbClr val="000000"/>
                </a:solidFill>
                <a:ea typeface="ＭＳ Ｐゴシック" pitchFamily="50" charset="-128"/>
              </a:rPr>
              <a:t>⇒</a:t>
            </a:r>
            <a:r>
              <a:rPr lang="en-US" altLang="ja-JP" sz="1800" smtClean="0">
                <a:solidFill>
                  <a:schemeClr val="hlink"/>
                </a:solidFill>
                <a:ea typeface="ＭＳ Ｐゴシック" pitchFamily="50" charset="-128"/>
              </a:rPr>
              <a:t>The Ratio of Financial Relation </a:t>
            </a:r>
            <a:r>
              <a:rPr lang="en-US" altLang="ja-JP" sz="1800" smtClean="0">
                <a:solidFill>
                  <a:schemeClr val="tx1"/>
                </a:solidFill>
                <a:ea typeface="ＭＳ Ｐゴシック" pitchFamily="50" charset="-128"/>
              </a:rPr>
              <a:t>= the ratio of financial assets against tangible assets becomes higher</a:t>
            </a:r>
          </a:p>
          <a:p>
            <a:pPr marL="342900" indent="-342900" eaLnBrk="1" hangingPunct="1">
              <a:spcBef>
                <a:spcPct val="0"/>
              </a:spcBef>
              <a:buClrTx/>
              <a:buSzTx/>
              <a:buFontTx/>
              <a:buNone/>
            </a:pPr>
            <a:r>
              <a:rPr lang="en-US" altLang="ja-JP" sz="1800" smtClean="0">
                <a:solidFill>
                  <a:srgbClr val="000000"/>
                </a:solidFill>
                <a:ea typeface="ＭＳ Ｐゴシック" pitchFamily="50" charset="-128"/>
              </a:rPr>
              <a:t>⇒</a:t>
            </a:r>
            <a:r>
              <a:rPr lang="ja-JP" altLang="en-US" sz="1800" smtClean="0">
                <a:solidFill>
                  <a:schemeClr val="hlink"/>
                </a:solidFill>
                <a:ea typeface="ＭＳ Ｐゴシック" pitchFamily="50" charset="-128"/>
              </a:rPr>
              <a:t>金融連関比率</a:t>
            </a:r>
            <a:r>
              <a:rPr lang="en-US" altLang="en-US" sz="1800" smtClean="0">
                <a:solidFill>
                  <a:srgbClr val="000000"/>
                </a:solidFill>
              </a:rPr>
              <a:t>＝</a:t>
            </a:r>
            <a:r>
              <a:rPr lang="ja-JP" altLang="en-US" sz="1800" smtClean="0">
                <a:solidFill>
                  <a:srgbClr val="000000"/>
                </a:solidFill>
                <a:ea typeface="ＭＳ Ｐゴシック" pitchFamily="50" charset="-128"/>
              </a:rPr>
              <a:t>金融資産残高／有形資産残高が高まる</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304800" y="142852"/>
            <a:ext cx="8686800" cy="785818"/>
          </a:xfrm>
        </p:spPr>
        <p:txBody>
          <a:bodyPr anchor="ctr">
            <a:normAutofit fontScale="90000"/>
          </a:bodyPr>
          <a:lstStyle/>
          <a:p>
            <a:pPr algn="ctr" eaLnBrk="1" fontAlgn="auto" hangingPunct="1">
              <a:spcAft>
                <a:spcPts val="0"/>
              </a:spcAft>
              <a:defRPr/>
            </a:pPr>
            <a:r>
              <a:rPr lang="ja-JP" altLang="ja-JP" sz="2400" b="0" cap="none" dirty="0" smtClean="0">
                <a:solidFill>
                  <a:srgbClr val="000000"/>
                </a:solidFill>
                <a:latin typeface="+mj-lt"/>
              </a:rPr>
              <a:t>5.</a:t>
            </a:r>
            <a:r>
              <a:rPr lang="en-US" altLang="ja-JP" sz="2400" b="0" cap="none" dirty="0" smtClean="0">
                <a:latin typeface="+mj-lt"/>
              </a:rPr>
              <a:t> Customers' Market and Open Market </a:t>
            </a:r>
            <a:br>
              <a:rPr lang="en-US" altLang="ja-JP" sz="2400" b="0" cap="none" dirty="0" smtClean="0">
                <a:latin typeface="+mj-lt"/>
              </a:rPr>
            </a:br>
            <a:r>
              <a:rPr lang="ja-JP" altLang="en-US" sz="2400" b="0" cap="none" dirty="0" smtClean="0">
                <a:solidFill>
                  <a:srgbClr val="000000"/>
                </a:solidFill>
                <a:latin typeface="+mj-lt"/>
              </a:rPr>
              <a:t>顧客市場と公開市場</a:t>
            </a:r>
          </a:p>
        </p:txBody>
      </p:sp>
      <p:sp>
        <p:nvSpPr>
          <p:cNvPr id="8197" name="Rectangle 3"/>
          <p:cNvSpPr>
            <a:spLocks noGrp="1" noChangeArrowheads="1"/>
          </p:cNvSpPr>
          <p:nvPr>
            <p:ph idx="1"/>
          </p:nvPr>
        </p:nvSpPr>
        <p:spPr>
          <a:xfrm>
            <a:off x="142875" y="1214438"/>
            <a:ext cx="8686800" cy="4865687"/>
          </a:xfrm>
        </p:spPr>
        <p:txBody>
          <a:bodyPr anchor="t"/>
          <a:lstStyle/>
          <a:p>
            <a:pPr marL="342900" indent="-342900" eaLnBrk="1" hangingPunct="1"/>
            <a:r>
              <a:rPr lang="en-US" altLang="ja-JP" sz="2200" smtClean="0">
                <a:solidFill>
                  <a:schemeClr val="hlink"/>
                </a:solidFill>
                <a:ea typeface="ＭＳ Ｐゴシック" pitchFamily="50" charset="-128"/>
              </a:rPr>
              <a:t>Customers</a:t>
            </a:r>
            <a:r>
              <a:rPr lang="en-US" altLang="ja-JP" sz="2200" smtClean="0">
                <a:solidFill>
                  <a:srgbClr val="336699"/>
                </a:solidFill>
                <a:ea typeface="ＭＳ Ｐゴシック" pitchFamily="50" charset="-128"/>
              </a:rPr>
              <a:t>’</a:t>
            </a:r>
            <a:r>
              <a:rPr lang="en-US" altLang="ja-JP" sz="2200" smtClean="0">
                <a:solidFill>
                  <a:schemeClr val="hlink"/>
                </a:solidFill>
                <a:ea typeface="ＭＳ Ｐゴシック" pitchFamily="50" charset="-128"/>
              </a:rPr>
              <a:t>Markets </a:t>
            </a:r>
            <a:r>
              <a:rPr lang="ja-JP" altLang="en-US" sz="2200" smtClean="0">
                <a:solidFill>
                  <a:schemeClr val="hlink"/>
                </a:solidFill>
                <a:ea typeface="ＭＳ Ｐゴシック" pitchFamily="50" charset="-128"/>
              </a:rPr>
              <a:t>顧客市場</a:t>
            </a:r>
            <a:r>
              <a:rPr lang="ja-JP" altLang="en-US" sz="2200" smtClean="0">
                <a:solidFill>
                  <a:srgbClr val="000000"/>
                </a:solidFill>
                <a:ea typeface="ＭＳ Ｐゴシック" pitchFamily="50" charset="-128"/>
              </a:rPr>
              <a:t> </a:t>
            </a:r>
            <a:r>
              <a:rPr lang="ja-JP" sz="2200" smtClean="0">
                <a:solidFill>
                  <a:schemeClr val="hlink"/>
                </a:solidFill>
                <a:ea typeface="ＭＳ Ｐゴシック" pitchFamily="50" charset="-128"/>
              </a:rPr>
              <a:t>相対市場</a:t>
            </a:r>
            <a:endParaRPr lang="en-US" altLang="ja-JP" sz="2200" smtClean="0">
              <a:solidFill>
                <a:srgbClr val="000000"/>
              </a:solidFill>
              <a:ea typeface="ＭＳ Ｐゴシック" pitchFamily="50" charset="-128"/>
            </a:endParaRPr>
          </a:p>
          <a:p>
            <a:pPr marL="342900" indent="-342900" eaLnBrk="1" hangingPunct="1"/>
            <a:r>
              <a:rPr lang="en-US" altLang="ja-JP" sz="2200" smtClean="0">
                <a:solidFill>
                  <a:srgbClr val="000000"/>
                </a:solidFill>
                <a:ea typeface="ＭＳ Ｐゴシック" pitchFamily="50" charset="-128"/>
              </a:rPr>
              <a:t> </a:t>
            </a:r>
            <a:r>
              <a:rPr lang="ja-JP" altLang="en-US" sz="2200" smtClean="0">
                <a:solidFill>
                  <a:schemeClr val="tx1"/>
                </a:solidFill>
                <a:ea typeface="ＭＳ Ｐゴシック" pitchFamily="50" charset="-128"/>
              </a:rPr>
              <a:t>＝</a:t>
            </a:r>
            <a:r>
              <a:rPr lang="en-US" altLang="ja-JP" sz="2200" smtClean="0">
                <a:solidFill>
                  <a:schemeClr val="tx1"/>
                </a:solidFill>
                <a:ea typeface="ＭＳ Ｐゴシック" pitchFamily="50" charset="-128"/>
              </a:rPr>
              <a:t> the market where transaction conditions are determined depending on the individual customers' credibility, profitability and assets; traditional market</a:t>
            </a:r>
          </a:p>
          <a:p>
            <a:pPr marL="342900" indent="-342900" eaLnBrk="1" hangingPunct="1"/>
            <a:r>
              <a:rPr lang="en-US" altLang="ja-JP" sz="2200" smtClean="0">
                <a:solidFill>
                  <a:schemeClr val="tx1"/>
                </a:solidFill>
                <a:ea typeface="ＭＳ Ｐゴシック" pitchFamily="50" charset="-128"/>
              </a:rPr>
              <a:t>  </a:t>
            </a:r>
            <a:r>
              <a:rPr lang="ja-JP" altLang="en-US" sz="2200" smtClean="0">
                <a:solidFill>
                  <a:schemeClr val="tx1"/>
                </a:solidFill>
                <a:ea typeface="ＭＳ Ｐゴシック" pitchFamily="50" charset="-128"/>
              </a:rPr>
              <a:t>個々の顧客の信用度、収益力、資産などを考慮して、</a:t>
            </a:r>
            <a:r>
              <a:rPr lang="ja-JP" sz="2200" smtClean="0">
                <a:solidFill>
                  <a:schemeClr val="tx1"/>
                </a:solidFill>
                <a:ea typeface="ＭＳ Ｐゴシック" pitchFamily="50" charset="-128"/>
              </a:rPr>
              <a:t>取引条件を決める</a:t>
            </a:r>
            <a:r>
              <a:rPr lang="ja-JP" sz="2200" smtClean="0">
                <a:solidFill>
                  <a:srgbClr val="000000"/>
                </a:solidFill>
                <a:ea typeface="ＭＳ Ｐゴシック" pitchFamily="50" charset="-128"/>
              </a:rPr>
              <a:t>市場、伝統的市場</a:t>
            </a:r>
            <a:endParaRPr lang="en-US" altLang="ja-JP" sz="2200" smtClean="0">
              <a:solidFill>
                <a:srgbClr val="000000"/>
              </a:solidFill>
              <a:ea typeface="ＭＳ Ｐゴシック" pitchFamily="50" charset="-128"/>
            </a:endParaRPr>
          </a:p>
          <a:p>
            <a:pPr marL="742950" lvl="1" indent="-285750" eaLnBrk="1" hangingPunct="1"/>
            <a:endParaRPr lang="ja-JP" sz="2200" smtClean="0">
              <a:ea typeface="ＭＳ Ｐゴシック" pitchFamily="50" charset="-128"/>
            </a:endParaRPr>
          </a:p>
          <a:p>
            <a:pPr marL="342900" indent="-342900" eaLnBrk="1" hangingPunct="1"/>
            <a:r>
              <a:rPr lang="en-US" altLang="ja-JP" sz="2200" smtClean="0">
                <a:solidFill>
                  <a:schemeClr val="hlink"/>
                </a:solidFill>
                <a:ea typeface="ＭＳ Ｐゴシック" pitchFamily="50" charset="-128"/>
              </a:rPr>
              <a:t>Open Markets  </a:t>
            </a:r>
            <a:r>
              <a:rPr lang="ja-JP" altLang="en-US" sz="2200" smtClean="0">
                <a:solidFill>
                  <a:schemeClr val="hlink"/>
                </a:solidFill>
                <a:ea typeface="ＭＳ Ｐゴシック" pitchFamily="50" charset="-128"/>
              </a:rPr>
              <a:t>公開市場</a:t>
            </a:r>
            <a:endParaRPr lang="en-US" altLang="ja-JP" sz="2200" smtClean="0">
              <a:solidFill>
                <a:srgbClr val="000000"/>
              </a:solidFill>
              <a:ea typeface="ＭＳ Ｐゴシック" pitchFamily="50" charset="-128"/>
            </a:endParaRPr>
          </a:p>
          <a:p>
            <a:pPr marL="342900" indent="-342900" eaLnBrk="1" hangingPunct="1"/>
            <a:r>
              <a:rPr lang="en-US" altLang="ja-JP" sz="2200" smtClean="0">
                <a:solidFill>
                  <a:srgbClr val="000000"/>
                </a:solidFill>
                <a:ea typeface="ＭＳ Ｐゴシック" pitchFamily="50" charset="-128"/>
              </a:rPr>
              <a:t> </a:t>
            </a:r>
            <a:r>
              <a:rPr lang="ja-JP" altLang="en-US" sz="2200" smtClean="0">
                <a:solidFill>
                  <a:schemeClr val="tx1"/>
                </a:solidFill>
                <a:ea typeface="ＭＳ Ｐゴシック" pitchFamily="50" charset="-128"/>
              </a:rPr>
              <a:t>＝</a:t>
            </a:r>
            <a:r>
              <a:rPr lang="en-US" altLang="ja-JP" sz="2200" smtClean="0">
                <a:solidFill>
                  <a:schemeClr val="tx1"/>
                </a:solidFill>
                <a:ea typeface="ＭＳ Ｐゴシック" pitchFamily="50" charset="-128"/>
              </a:rPr>
              <a:t> the terms and conditions of transaction are determined while unspecified large number of people is competing to each other; contemporary market</a:t>
            </a:r>
          </a:p>
          <a:p>
            <a:pPr marL="342900" indent="-342900" eaLnBrk="1" hangingPunct="1"/>
            <a:r>
              <a:rPr lang="en-US" altLang="ja-JP" sz="2200" smtClean="0">
                <a:solidFill>
                  <a:schemeClr val="tx1"/>
                </a:solidFill>
                <a:ea typeface="ＭＳ Ｐゴシック" pitchFamily="50" charset="-128"/>
              </a:rPr>
              <a:t>  </a:t>
            </a:r>
            <a:r>
              <a:rPr lang="ja-JP" altLang="en-US" sz="2200" smtClean="0">
                <a:solidFill>
                  <a:schemeClr val="tx1"/>
                </a:solidFill>
                <a:ea typeface="ＭＳ Ｐゴシック" pitchFamily="50" charset="-128"/>
              </a:rPr>
              <a:t>不特定多数の取引相手の間で公開で競り合いながら、取引条件を決める市場、現代的市場</a:t>
            </a:r>
            <a:endParaRPr lang="ja-JP" altLang="ja-JP" sz="2200" smtClean="0">
              <a:solidFill>
                <a:schemeClr val="tx1"/>
              </a:solidFill>
              <a:ea typeface="ＭＳ Ｐゴシック" pitchFamily="50" charset="-128"/>
            </a:endParaRPr>
          </a:p>
          <a:p>
            <a:pPr marL="342900" indent="-342900" eaLnBrk="1" hangingPunct="1">
              <a:buFont typeface="Wingdings" pitchFamily="2" charset="2"/>
              <a:buChar char="l"/>
            </a:pPr>
            <a:endParaRPr lang="ja-JP" altLang="en-US" sz="3200" smtClean="0">
              <a:latin typeface="Corbel" pitchFamily="34" charset="0"/>
              <a:ea typeface="ＭＳ ゴシック" pitchFamily="49" charset="-128"/>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428596" y="214290"/>
            <a:ext cx="8204229" cy="785818"/>
          </a:xfrm>
        </p:spPr>
        <p:txBody>
          <a:bodyPr anchor="ctr">
            <a:noAutofit/>
          </a:bodyPr>
          <a:lstStyle/>
          <a:p>
            <a:pPr algn="ctr" eaLnBrk="1" fontAlgn="auto" hangingPunct="1">
              <a:spcAft>
                <a:spcPts val="0"/>
              </a:spcAft>
              <a:defRPr/>
            </a:pPr>
            <a:r>
              <a:rPr lang="ja-JP" altLang="ja-JP" sz="2400" b="0" cap="none" dirty="0" smtClean="0">
                <a:solidFill>
                  <a:srgbClr val="000000"/>
                </a:solidFill>
                <a:latin typeface="+mj-lt"/>
              </a:rPr>
              <a:t>6.</a:t>
            </a:r>
            <a:r>
              <a:rPr lang="en-US" altLang="ja-JP" sz="2400" b="0" cap="none" dirty="0" smtClean="0">
                <a:latin typeface="+mj-lt"/>
              </a:rPr>
              <a:t> Short-term Market and Long-term Market </a:t>
            </a:r>
            <a:br>
              <a:rPr lang="en-US" altLang="ja-JP" sz="2400" b="0" cap="none" dirty="0" smtClean="0">
                <a:latin typeface="+mj-lt"/>
              </a:rPr>
            </a:br>
            <a:r>
              <a:rPr lang="ja-JP" altLang="en-US" sz="2400" b="0" cap="none" dirty="0" smtClean="0">
                <a:latin typeface="+mj-lt"/>
              </a:rPr>
              <a:t>　　</a:t>
            </a:r>
            <a:r>
              <a:rPr lang="ja-JP" altLang="en-US" sz="2400" b="0" cap="none" dirty="0" smtClean="0">
                <a:solidFill>
                  <a:schemeClr val="tx1"/>
                </a:solidFill>
                <a:latin typeface="+mj-lt"/>
              </a:rPr>
              <a:t>短期</a:t>
            </a:r>
            <a:r>
              <a:rPr lang="ja-JP" altLang="en-US" sz="2400" b="0" cap="none" dirty="0" smtClean="0">
                <a:solidFill>
                  <a:srgbClr val="000000"/>
                </a:solidFill>
                <a:latin typeface="+mj-lt"/>
              </a:rPr>
              <a:t>金融市場と長期金融市場</a:t>
            </a:r>
          </a:p>
        </p:txBody>
      </p:sp>
      <p:sp>
        <p:nvSpPr>
          <p:cNvPr id="9219" name="Rectangle 3"/>
          <p:cNvSpPr>
            <a:spLocks noGrp="1" noChangeArrowheads="1"/>
          </p:cNvSpPr>
          <p:nvPr>
            <p:ph idx="1"/>
          </p:nvPr>
        </p:nvSpPr>
        <p:spPr>
          <a:xfrm>
            <a:off x="285750" y="1143000"/>
            <a:ext cx="8607425" cy="5094288"/>
          </a:xfrm>
        </p:spPr>
        <p:txBody>
          <a:bodyPr>
            <a:normAutofit/>
          </a:bodyPr>
          <a:lstStyle/>
          <a:p>
            <a:pPr marL="342900" indent="-342900" eaLnBrk="1" hangingPunct="1">
              <a:lnSpc>
                <a:spcPct val="80000"/>
              </a:lnSpc>
            </a:pPr>
            <a:r>
              <a:rPr lang="en-US" altLang="ja-JP" sz="2500" smtClean="0">
                <a:solidFill>
                  <a:schemeClr val="hlink"/>
                </a:solidFill>
                <a:ea typeface="ＭＳ Ｐゴシック" pitchFamily="50" charset="-128"/>
              </a:rPr>
              <a:t>Short-term Financial Markets  </a:t>
            </a:r>
            <a:r>
              <a:rPr lang="ja-JP" altLang="en-US" sz="2500" smtClean="0">
                <a:solidFill>
                  <a:schemeClr val="hlink"/>
                </a:solidFill>
                <a:ea typeface="ＭＳ Ｐゴシック" pitchFamily="50" charset="-128"/>
              </a:rPr>
              <a:t>短期金融市場</a:t>
            </a:r>
            <a:endParaRPr lang="en-US" altLang="ja-JP" sz="2500" smtClean="0">
              <a:solidFill>
                <a:srgbClr val="000000"/>
              </a:solidFill>
              <a:ea typeface="ＭＳ Ｐゴシック" pitchFamily="50" charset="-128"/>
            </a:endParaRPr>
          </a:p>
          <a:p>
            <a:pPr marL="742950" lvl="1" indent="-285750" eaLnBrk="1" hangingPunct="1">
              <a:lnSpc>
                <a:spcPct val="80000"/>
              </a:lnSpc>
            </a:pPr>
            <a:r>
              <a:rPr lang="ja-JP" altLang="en-US" sz="2200" smtClean="0">
                <a:solidFill>
                  <a:schemeClr val="tx1"/>
                </a:solidFill>
                <a:ea typeface="ＭＳ Ｐゴシック" pitchFamily="50" charset="-128"/>
              </a:rPr>
              <a:t>＝</a:t>
            </a:r>
            <a:r>
              <a:rPr lang="en-US" altLang="ja-JP" sz="2200" smtClean="0">
                <a:solidFill>
                  <a:schemeClr val="tx1"/>
                </a:solidFill>
                <a:ea typeface="ＭＳ Ｐゴシック" pitchFamily="50" charset="-128"/>
              </a:rPr>
              <a:t> the market where participants transact the financial assets whose maturity is less than a year</a:t>
            </a:r>
          </a:p>
          <a:p>
            <a:pPr marL="742950" lvl="1" indent="-285750" eaLnBrk="1" hangingPunct="1">
              <a:lnSpc>
                <a:spcPct val="80000"/>
              </a:lnSpc>
            </a:pPr>
            <a:r>
              <a:rPr lang="en-US" altLang="ja-JP" sz="2200" smtClean="0">
                <a:solidFill>
                  <a:schemeClr val="tx1"/>
                </a:solidFill>
                <a:ea typeface="ＭＳ Ｐゴシック" pitchFamily="50" charset="-128"/>
              </a:rPr>
              <a:t>Called the money market because people transact money and other financial assets with higher liquidity</a:t>
            </a:r>
          </a:p>
          <a:p>
            <a:pPr marL="742950" lvl="1" indent="-285750" eaLnBrk="1" hangingPunct="1">
              <a:lnSpc>
                <a:spcPct val="80000"/>
              </a:lnSpc>
            </a:pPr>
            <a:r>
              <a:rPr lang="en-US" altLang="ja-JP" sz="2200" smtClean="0">
                <a:solidFill>
                  <a:schemeClr val="tx1"/>
                </a:solidFill>
                <a:ea typeface="ＭＳ Ｐゴシック" pitchFamily="50" charset="-128"/>
              </a:rPr>
              <a:t> </a:t>
            </a:r>
            <a:r>
              <a:rPr lang="ja-JP" altLang="en-US" sz="2200" smtClean="0">
                <a:solidFill>
                  <a:schemeClr val="tx1"/>
                </a:solidFill>
                <a:ea typeface="ＭＳ Ｐゴシック" pitchFamily="50" charset="-128"/>
              </a:rPr>
              <a:t>満期が１年以内の金融資産を取引する市場</a:t>
            </a:r>
            <a:endParaRPr lang="en-US" altLang="ja-JP" sz="2200" smtClean="0">
              <a:solidFill>
                <a:schemeClr val="tx1"/>
              </a:solidFill>
              <a:ea typeface="ＭＳ Ｐゴシック" pitchFamily="50" charset="-128"/>
            </a:endParaRPr>
          </a:p>
          <a:p>
            <a:pPr marL="742950" lvl="1" indent="-285750" eaLnBrk="1" hangingPunct="1">
              <a:lnSpc>
                <a:spcPct val="80000"/>
              </a:lnSpc>
            </a:pPr>
            <a:r>
              <a:rPr lang="ja-JP" altLang="ja-JP" sz="2200" smtClean="0">
                <a:solidFill>
                  <a:schemeClr val="tx1"/>
                </a:solidFill>
                <a:ea typeface="ＭＳ Ｐゴシック" pitchFamily="50" charset="-128"/>
              </a:rPr>
              <a:t>　</a:t>
            </a:r>
            <a:r>
              <a:rPr lang="ja-JP" altLang="en-US" sz="2200" smtClean="0">
                <a:solidFill>
                  <a:schemeClr val="tx1"/>
                </a:solidFill>
                <a:ea typeface="ＭＳ Ｐゴシック" pitchFamily="50" charset="-128"/>
              </a:rPr>
              <a:t>流動性が高いので貨幣市場</a:t>
            </a:r>
          </a:p>
          <a:p>
            <a:pPr marL="742950" lvl="1" indent="-285750" eaLnBrk="1" hangingPunct="1">
              <a:lnSpc>
                <a:spcPct val="80000"/>
              </a:lnSpc>
            </a:pPr>
            <a:endParaRPr lang="ja-JP" altLang="ja-JP" sz="2200" smtClean="0">
              <a:ea typeface="ＭＳ Ｐゴシック" pitchFamily="50" charset="-128"/>
            </a:endParaRPr>
          </a:p>
          <a:p>
            <a:pPr marL="342900" indent="-342900" eaLnBrk="1" hangingPunct="1">
              <a:lnSpc>
                <a:spcPct val="80000"/>
              </a:lnSpc>
            </a:pPr>
            <a:r>
              <a:rPr lang="en-US" altLang="ja-JP" sz="2500" smtClean="0">
                <a:solidFill>
                  <a:schemeClr val="hlink"/>
                </a:solidFill>
                <a:ea typeface="ＭＳ Ｐゴシック" pitchFamily="50" charset="-128"/>
              </a:rPr>
              <a:t>Long-term Financial Markets</a:t>
            </a:r>
            <a:r>
              <a:rPr lang="ja-JP" altLang="en-US" sz="2500" smtClean="0">
                <a:solidFill>
                  <a:schemeClr val="hlink"/>
                </a:solidFill>
                <a:ea typeface="ＭＳ Ｐゴシック" pitchFamily="50" charset="-128"/>
              </a:rPr>
              <a:t>  長期金融市場</a:t>
            </a:r>
            <a:endParaRPr lang="en-US" altLang="ja-JP" sz="2500" smtClean="0">
              <a:solidFill>
                <a:srgbClr val="000000"/>
              </a:solidFill>
              <a:ea typeface="ＭＳ Ｐゴシック" pitchFamily="50" charset="-128"/>
            </a:endParaRPr>
          </a:p>
          <a:p>
            <a:pPr marL="742950" lvl="1" indent="-285750" eaLnBrk="1" hangingPunct="1">
              <a:lnSpc>
                <a:spcPct val="80000"/>
              </a:lnSpc>
            </a:pPr>
            <a:r>
              <a:rPr lang="ja-JP" altLang="en-US" sz="2200" smtClean="0">
                <a:solidFill>
                  <a:schemeClr val="tx1"/>
                </a:solidFill>
                <a:ea typeface="ＭＳ Ｐゴシック" pitchFamily="50" charset="-128"/>
              </a:rPr>
              <a:t>＝</a:t>
            </a:r>
            <a:r>
              <a:rPr lang="en-US" altLang="ja-JP" sz="2200" smtClean="0">
                <a:solidFill>
                  <a:schemeClr val="tx1"/>
                </a:solidFill>
                <a:ea typeface="ＭＳ Ｐゴシック" pitchFamily="50" charset="-128"/>
              </a:rPr>
              <a:t> the market where participants transact the financial assets whose maturity is more than a year</a:t>
            </a:r>
          </a:p>
          <a:p>
            <a:pPr marL="742950" lvl="1" indent="-285750" eaLnBrk="1" hangingPunct="1">
              <a:lnSpc>
                <a:spcPct val="80000"/>
              </a:lnSpc>
            </a:pPr>
            <a:r>
              <a:rPr lang="en-US" altLang="ja-JP" sz="2200" smtClean="0">
                <a:solidFill>
                  <a:schemeClr val="tx1"/>
                </a:solidFill>
                <a:ea typeface="ＭＳ Ｐゴシック" pitchFamily="50" charset="-128"/>
              </a:rPr>
              <a:t>Called the capital market because people transact capital and other financial assets with lower liquidity</a:t>
            </a:r>
          </a:p>
          <a:p>
            <a:pPr marL="742950" lvl="1" indent="-285750" eaLnBrk="1" hangingPunct="1">
              <a:lnSpc>
                <a:spcPct val="80000"/>
              </a:lnSpc>
            </a:pPr>
            <a:r>
              <a:rPr lang="en-US" altLang="ja-JP" sz="2200" smtClean="0">
                <a:solidFill>
                  <a:schemeClr val="tx1"/>
                </a:solidFill>
                <a:ea typeface="ＭＳ Ｐゴシック" pitchFamily="50" charset="-128"/>
              </a:rPr>
              <a:t>  </a:t>
            </a:r>
            <a:r>
              <a:rPr lang="ja-JP" altLang="en-US" sz="2200" smtClean="0">
                <a:solidFill>
                  <a:schemeClr val="tx1"/>
                </a:solidFill>
                <a:ea typeface="ＭＳ Ｐゴシック" pitchFamily="50" charset="-128"/>
              </a:rPr>
              <a:t>満期が１年超の金融資産を取引する市場</a:t>
            </a:r>
            <a:endParaRPr lang="en-US" altLang="ja-JP" sz="2200" smtClean="0">
              <a:solidFill>
                <a:schemeClr val="tx1"/>
              </a:solidFill>
              <a:ea typeface="ＭＳ Ｐゴシック" pitchFamily="50" charset="-128"/>
            </a:endParaRPr>
          </a:p>
          <a:p>
            <a:pPr marL="742950" lvl="1" indent="-285750" eaLnBrk="1" hangingPunct="1">
              <a:lnSpc>
                <a:spcPct val="80000"/>
              </a:lnSpc>
            </a:pPr>
            <a:r>
              <a:rPr lang="ja-JP" altLang="ja-JP" sz="2200" smtClean="0">
                <a:solidFill>
                  <a:schemeClr val="tx1"/>
                </a:solidFill>
                <a:ea typeface="ＭＳ Ｐゴシック" pitchFamily="50" charset="-128"/>
              </a:rPr>
              <a:t>　</a:t>
            </a:r>
            <a:r>
              <a:rPr lang="ja-JP" altLang="en-US" sz="2200" smtClean="0">
                <a:solidFill>
                  <a:schemeClr val="tx1"/>
                </a:solidFill>
                <a:ea typeface="ＭＳ Ｐゴシック" pitchFamily="50" charset="-128"/>
              </a:rPr>
              <a:t>流動性が低いので資本市場</a:t>
            </a:r>
            <a:endParaRPr lang="ja-JP" altLang="ja-JP" sz="2200" smtClean="0">
              <a:solidFill>
                <a:schemeClr val="tx1"/>
              </a:solidFill>
              <a:ea typeface="ＭＳ Ｐゴシック" pitchFamily="50" charset="-128"/>
            </a:endParaRPr>
          </a:p>
          <a:p>
            <a:pPr marL="342900" indent="-342900" eaLnBrk="1" hangingPunct="1">
              <a:lnSpc>
                <a:spcPct val="80000"/>
              </a:lnSpc>
              <a:buFont typeface="Wingdings" pitchFamily="2" charset="2"/>
              <a:buChar char="l"/>
            </a:pPr>
            <a:endParaRPr lang="ja-JP" altLang="en-US" sz="2500" smtClean="0">
              <a:ea typeface="ＭＳ Ｐゴシック" pitchFamily="50" charset="-128"/>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304800" y="142852"/>
            <a:ext cx="8686800" cy="785818"/>
          </a:xfrm>
        </p:spPr>
        <p:txBody>
          <a:bodyPr anchor="ctr">
            <a:normAutofit fontScale="90000"/>
          </a:bodyPr>
          <a:lstStyle/>
          <a:p>
            <a:pPr algn="ctr" eaLnBrk="1" fontAlgn="auto" hangingPunct="1">
              <a:spcAft>
                <a:spcPts val="0"/>
              </a:spcAft>
              <a:defRPr/>
            </a:pPr>
            <a:r>
              <a:rPr lang="en-US" altLang="ja-JP" sz="2400" b="0" cap="none" dirty="0" smtClean="0">
                <a:solidFill>
                  <a:srgbClr val="000000"/>
                </a:solidFill>
                <a:latin typeface="+mj-lt"/>
              </a:rPr>
              <a:t>7-1</a:t>
            </a:r>
            <a:r>
              <a:rPr lang="ja-JP" altLang="ja-JP" sz="2400" b="0" cap="none" dirty="0" err="1" smtClean="0">
                <a:solidFill>
                  <a:srgbClr val="000000"/>
                </a:solidFill>
                <a:latin typeface="+mj-lt"/>
              </a:rPr>
              <a:t>.</a:t>
            </a:r>
            <a:r>
              <a:rPr lang="en-US" altLang="ja-JP" sz="2400" b="0" cap="none" dirty="0" smtClean="0">
                <a:latin typeface="+mj-lt"/>
              </a:rPr>
              <a:t> Types of Short-term Financial Markets </a:t>
            </a:r>
            <a:br>
              <a:rPr lang="en-US" altLang="ja-JP" sz="2400" b="0" cap="none" dirty="0" smtClean="0">
                <a:latin typeface="+mj-lt"/>
              </a:rPr>
            </a:br>
            <a:r>
              <a:rPr lang="ja-JP" altLang="en-US" sz="2400" b="0" cap="none" dirty="0" smtClean="0">
                <a:latin typeface="+mj-lt"/>
              </a:rPr>
              <a:t>　　</a:t>
            </a:r>
            <a:r>
              <a:rPr lang="ja-JP" altLang="en-US" sz="2400" b="0" cap="none" dirty="0" smtClean="0">
                <a:solidFill>
                  <a:srgbClr val="000000"/>
                </a:solidFill>
                <a:latin typeface="+mj-lt"/>
              </a:rPr>
              <a:t>短期金融市場の種類</a:t>
            </a:r>
          </a:p>
        </p:txBody>
      </p:sp>
      <p:sp>
        <p:nvSpPr>
          <p:cNvPr id="10243" name="Rectangle 3"/>
          <p:cNvSpPr>
            <a:spLocks noGrp="1" noChangeArrowheads="1"/>
          </p:cNvSpPr>
          <p:nvPr>
            <p:ph idx="1"/>
          </p:nvPr>
        </p:nvSpPr>
        <p:spPr>
          <a:xfrm>
            <a:off x="323850" y="1196975"/>
            <a:ext cx="8535988" cy="4797425"/>
          </a:xfrm>
        </p:spPr>
        <p:txBody>
          <a:bodyPr>
            <a:normAutofit/>
          </a:bodyPr>
          <a:lstStyle/>
          <a:p>
            <a:pPr marL="342900" indent="-342900" eaLnBrk="1" hangingPunct="1">
              <a:lnSpc>
                <a:spcPct val="80000"/>
              </a:lnSpc>
            </a:pPr>
            <a:r>
              <a:rPr lang="en-US" altLang="ja-JP" sz="2200" smtClean="0">
                <a:solidFill>
                  <a:schemeClr val="hlink"/>
                </a:solidFill>
                <a:ea typeface="ＭＳ Ｐゴシック" pitchFamily="50" charset="-128"/>
              </a:rPr>
              <a:t>Interbank Markets  </a:t>
            </a:r>
            <a:r>
              <a:rPr lang="ja-JP" altLang="en-US" sz="2200" smtClean="0">
                <a:solidFill>
                  <a:schemeClr val="hlink"/>
                </a:solidFill>
                <a:ea typeface="ＭＳ Ｐゴシック" pitchFamily="50" charset="-128"/>
              </a:rPr>
              <a:t>銀行間市場</a:t>
            </a:r>
            <a:endParaRPr lang="en-US" altLang="ja-JP" sz="2200" smtClean="0">
              <a:solidFill>
                <a:schemeClr val="tx1"/>
              </a:solidFill>
              <a:ea typeface="ＭＳ Ｐゴシック" pitchFamily="50" charset="-128"/>
            </a:endParaRPr>
          </a:p>
          <a:p>
            <a:pPr marL="342900" indent="-342900" eaLnBrk="1" hangingPunct="1">
              <a:lnSpc>
                <a:spcPct val="80000"/>
              </a:lnSpc>
            </a:pPr>
            <a:r>
              <a:rPr lang="en-US" altLang="ja-JP" sz="2200" smtClean="0">
                <a:solidFill>
                  <a:schemeClr val="tx1"/>
                </a:solidFill>
                <a:ea typeface="ＭＳ Ｐゴシック" pitchFamily="50" charset="-128"/>
              </a:rPr>
              <a:t>main participants in these markets are banks,and so they are</a:t>
            </a:r>
          </a:p>
          <a:p>
            <a:pPr marL="342900" indent="-342900" eaLnBrk="1" hangingPunct="1">
              <a:lnSpc>
                <a:spcPct val="80000"/>
              </a:lnSpc>
            </a:pPr>
            <a:r>
              <a:rPr lang="en-US" altLang="ja-JP" sz="2200" smtClean="0">
                <a:solidFill>
                  <a:schemeClr val="tx1"/>
                </a:solidFill>
                <a:ea typeface="ＭＳ Ｐゴシック" pitchFamily="50" charset="-128"/>
              </a:rPr>
              <a:t>usually called inter-bank market </a:t>
            </a:r>
          </a:p>
          <a:p>
            <a:pPr marL="342900" indent="-342900" eaLnBrk="1" hangingPunct="1">
              <a:lnSpc>
                <a:spcPct val="80000"/>
              </a:lnSpc>
            </a:pPr>
            <a:r>
              <a:rPr lang="ja-JP" altLang="en-US" sz="2200" smtClean="0">
                <a:solidFill>
                  <a:schemeClr val="tx1"/>
                </a:solidFill>
                <a:ea typeface="ＭＳ Ｐゴシック" pitchFamily="50" charset="-128"/>
              </a:rPr>
              <a:t>主な市場参加者が銀行なので、</a:t>
            </a:r>
            <a:r>
              <a:rPr lang="ja-JP" altLang="en-US" sz="2200" smtClean="0">
                <a:solidFill>
                  <a:srgbClr val="000000"/>
                </a:solidFill>
                <a:ea typeface="ＭＳ Ｐゴシック" pitchFamily="50" charset="-128"/>
              </a:rPr>
              <a:t>インターバンク市場と呼ばれる</a:t>
            </a:r>
            <a:endParaRPr lang="en-US" altLang="ja-JP" sz="2200" smtClean="0">
              <a:solidFill>
                <a:srgbClr val="000000"/>
              </a:solidFill>
              <a:ea typeface="ＭＳ Ｐゴシック" pitchFamily="50" charset="-128"/>
            </a:endParaRPr>
          </a:p>
          <a:p>
            <a:pPr marL="342900" indent="-342900" eaLnBrk="1" hangingPunct="1">
              <a:lnSpc>
                <a:spcPct val="80000"/>
              </a:lnSpc>
              <a:buFont typeface="Wingdings" pitchFamily="2" charset="2"/>
              <a:buChar char="l"/>
            </a:pPr>
            <a:endParaRPr lang="en-US" altLang="ja-JP" sz="2200" smtClean="0">
              <a:solidFill>
                <a:srgbClr val="000000"/>
              </a:solidFill>
              <a:ea typeface="ＭＳ Ｐゴシック" pitchFamily="50" charset="-128"/>
            </a:endParaRPr>
          </a:p>
          <a:p>
            <a:pPr marL="342900" indent="-342900" eaLnBrk="1" hangingPunct="1">
              <a:lnSpc>
                <a:spcPct val="80000"/>
              </a:lnSpc>
            </a:pPr>
            <a:r>
              <a:rPr lang="ja-JP" altLang="ja-JP" sz="2200" smtClean="0">
                <a:solidFill>
                  <a:srgbClr val="000000"/>
                </a:solidFill>
                <a:ea typeface="ＭＳ Ｐゴシック" pitchFamily="50" charset="-128"/>
              </a:rPr>
              <a:t>①</a:t>
            </a:r>
            <a:r>
              <a:rPr lang="en-US" altLang="ja-JP" sz="2200" smtClean="0">
                <a:ea typeface="ＭＳ Ｐゴシック" pitchFamily="50" charset="-128"/>
              </a:rPr>
              <a:t> </a:t>
            </a:r>
            <a:r>
              <a:rPr lang="en-US" altLang="ja-JP" sz="2200" smtClean="0">
                <a:solidFill>
                  <a:srgbClr val="C00000"/>
                </a:solidFill>
                <a:ea typeface="ＭＳ Ｐゴシック" pitchFamily="50" charset="-128"/>
              </a:rPr>
              <a:t>Call Market </a:t>
            </a:r>
            <a:r>
              <a:rPr lang="ja-JP" altLang="en-US" sz="2200" smtClean="0">
                <a:solidFill>
                  <a:schemeClr val="tx1"/>
                </a:solidFill>
                <a:ea typeface="ＭＳ Ｐゴシック" pitchFamily="50" charset="-128"/>
              </a:rPr>
              <a:t>⇒</a:t>
            </a:r>
            <a:r>
              <a:rPr lang="en-US" altLang="ja-JP" sz="2200" smtClean="0">
                <a:solidFill>
                  <a:schemeClr val="tx1"/>
                </a:solidFill>
                <a:ea typeface="ＭＳ Ｐゴシック" pitchFamily="50" charset="-128"/>
              </a:rPr>
              <a:t> Commercial banks and other financial institutions lend and borrow very short-term money to each other in order to adjust their daily payments balance of funds</a:t>
            </a:r>
          </a:p>
          <a:p>
            <a:pPr marL="342900" indent="-342900" eaLnBrk="1" hangingPunct="1">
              <a:lnSpc>
                <a:spcPct val="80000"/>
              </a:lnSpc>
            </a:pPr>
            <a:r>
              <a:rPr lang="en-US" altLang="ja-JP" sz="2200" smtClean="0">
                <a:solidFill>
                  <a:schemeClr val="tx1"/>
                </a:solidFill>
                <a:ea typeface="ＭＳ Ｐゴシック" pitchFamily="50" charset="-128"/>
              </a:rPr>
              <a:t>  </a:t>
            </a:r>
            <a:r>
              <a:rPr lang="ja-JP" altLang="en-US" sz="2200" smtClean="0">
                <a:solidFill>
                  <a:schemeClr val="tx1"/>
                </a:solidFill>
                <a:ea typeface="ＭＳ Ｐゴシック" pitchFamily="50" charset="-128"/>
              </a:rPr>
              <a:t>　コール市場＝金融機関が日々の資金過不足を調節するために資金を貸借し</a:t>
            </a:r>
            <a:r>
              <a:rPr lang="ja-JP" sz="2200" smtClean="0">
                <a:solidFill>
                  <a:schemeClr val="tx1"/>
                </a:solidFill>
                <a:ea typeface="ＭＳ Ｐゴシック" pitchFamily="50" charset="-128"/>
              </a:rPr>
              <a:t>合う市場</a:t>
            </a:r>
            <a:endParaRPr lang="en-US" altLang="ja-JP" sz="2200" smtClean="0">
              <a:solidFill>
                <a:schemeClr val="tx1"/>
              </a:solidFill>
              <a:ea typeface="ＭＳ Ｐゴシック" pitchFamily="50" charset="-128"/>
            </a:endParaRPr>
          </a:p>
          <a:p>
            <a:pPr marL="342900" indent="-342900" eaLnBrk="1" hangingPunct="1">
              <a:lnSpc>
                <a:spcPct val="80000"/>
              </a:lnSpc>
              <a:buFont typeface="Wingdings" pitchFamily="2" charset="2"/>
              <a:buChar char="l"/>
            </a:pPr>
            <a:endParaRPr lang="en-US" altLang="ja-JP" sz="2200" smtClean="0">
              <a:ea typeface="ＭＳ Ｐゴシック" pitchFamily="50" charset="-128"/>
            </a:endParaRPr>
          </a:p>
          <a:p>
            <a:pPr marL="342900" indent="-342900" eaLnBrk="1" hangingPunct="1">
              <a:lnSpc>
                <a:spcPct val="80000"/>
              </a:lnSpc>
            </a:pPr>
            <a:r>
              <a:rPr lang="ja-JP" altLang="ja-JP" sz="2200" smtClean="0">
                <a:solidFill>
                  <a:srgbClr val="000000"/>
                </a:solidFill>
                <a:ea typeface="ＭＳ Ｐゴシック" pitchFamily="50" charset="-128"/>
              </a:rPr>
              <a:t>②</a:t>
            </a:r>
            <a:r>
              <a:rPr lang="en-US" altLang="ja-JP" sz="2200" smtClean="0">
                <a:ea typeface="ＭＳ Ｐゴシック" pitchFamily="50" charset="-128"/>
              </a:rPr>
              <a:t> </a:t>
            </a:r>
            <a:r>
              <a:rPr lang="en-US" altLang="ja-JP" sz="2200" smtClean="0">
                <a:solidFill>
                  <a:srgbClr val="C00000"/>
                </a:solidFill>
                <a:ea typeface="ＭＳ Ｐゴシック" pitchFamily="50" charset="-128"/>
              </a:rPr>
              <a:t>Bills market </a:t>
            </a:r>
            <a:r>
              <a:rPr lang="ja-JP" altLang="en-US" sz="2200" smtClean="0">
                <a:solidFill>
                  <a:schemeClr val="tx1"/>
                </a:solidFill>
                <a:ea typeface="ＭＳ Ｐゴシック" pitchFamily="50" charset="-128"/>
              </a:rPr>
              <a:t>⇒ </a:t>
            </a:r>
            <a:r>
              <a:rPr lang="en-US" altLang="ja-JP" sz="2200" smtClean="0">
                <a:solidFill>
                  <a:schemeClr val="tx1"/>
                </a:solidFill>
                <a:ea typeface="ＭＳ Ｐゴシック" pitchFamily="50" charset="-128"/>
              </a:rPr>
              <a:t>deals with short-term money whose maturity is more than 2 months and less than a year by discounting bills</a:t>
            </a:r>
          </a:p>
          <a:p>
            <a:pPr marL="342900" indent="-342900" eaLnBrk="1" hangingPunct="1">
              <a:lnSpc>
                <a:spcPct val="80000"/>
              </a:lnSpc>
            </a:pPr>
            <a:r>
              <a:rPr lang="en-US" altLang="ja-JP" sz="2200" smtClean="0">
                <a:solidFill>
                  <a:schemeClr val="tx1"/>
                </a:solidFill>
                <a:ea typeface="ＭＳ Ｐゴシック" pitchFamily="50" charset="-128"/>
              </a:rPr>
              <a:t>  </a:t>
            </a:r>
            <a:r>
              <a:rPr lang="ja-JP" altLang="en-US" sz="2200" smtClean="0">
                <a:solidFill>
                  <a:schemeClr val="tx1"/>
                </a:solidFill>
                <a:ea typeface="ＭＳ Ｐゴシック" pitchFamily="50" charset="-128"/>
              </a:rPr>
              <a:t>手形市場＝コール市場よりやや長めの資金貸借を手形の割引によって行う市場</a:t>
            </a:r>
            <a:endParaRPr lang="ja-JP" altLang="ja-JP" sz="2200" smtClean="0">
              <a:solidFill>
                <a:schemeClr val="tx1"/>
              </a:solidFill>
              <a:ea typeface="ＭＳ Ｐゴシック" pitchFamily="50" charset="-128"/>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304800" y="142852"/>
            <a:ext cx="8686800" cy="714380"/>
          </a:xfrm>
        </p:spPr>
        <p:txBody>
          <a:bodyPr anchor="ctr">
            <a:normAutofit fontScale="90000"/>
          </a:bodyPr>
          <a:lstStyle/>
          <a:p>
            <a:pPr algn="ctr" eaLnBrk="1" fontAlgn="auto" hangingPunct="1">
              <a:spcAft>
                <a:spcPts val="0"/>
              </a:spcAft>
              <a:defRPr/>
            </a:pPr>
            <a:r>
              <a:rPr lang="en-US" altLang="ja-JP" sz="2400" b="0" cap="none" dirty="0" smtClean="0">
                <a:solidFill>
                  <a:srgbClr val="000000"/>
                </a:solidFill>
                <a:latin typeface="+mj-lt"/>
              </a:rPr>
              <a:t>7-2</a:t>
            </a:r>
            <a:r>
              <a:rPr lang="ja-JP" altLang="ja-JP" sz="2400" b="0" cap="none" dirty="0" err="1" smtClean="0">
                <a:solidFill>
                  <a:srgbClr val="000000"/>
                </a:solidFill>
                <a:latin typeface="+mj-lt"/>
              </a:rPr>
              <a:t>.</a:t>
            </a:r>
            <a:r>
              <a:rPr lang="en-US" altLang="ja-JP" sz="2400" b="0" cap="none" dirty="0" smtClean="0">
                <a:latin typeface="+mj-lt"/>
              </a:rPr>
              <a:t> Types of Short-term Financial Markets </a:t>
            </a:r>
            <a:br>
              <a:rPr lang="en-US" altLang="ja-JP" sz="2400" b="0" cap="none" dirty="0" smtClean="0">
                <a:latin typeface="+mj-lt"/>
              </a:rPr>
            </a:br>
            <a:r>
              <a:rPr lang="ja-JP" altLang="en-US" sz="2400" b="0" cap="none" dirty="0" smtClean="0">
                <a:latin typeface="+mj-lt"/>
              </a:rPr>
              <a:t>　　</a:t>
            </a:r>
            <a:r>
              <a:rPr lang="ja-JP" altLang="en-US" sz="2400" b="0" cap="none" dirty="0" smtClean="0">
                <a:solidFill>
                  <a:srgbClr val="000000"/>
                </a:solidFill>
                <a:latin typeface="+mj-lt"/>
              </a:rPr>
              <a:t>短期金融市場の種類</a:t>
            </a:r>
          </a:p>
        </p:txBody>
      </p:sp>
      <p:sp>
        <p:nvSpPr>
          <p:cNvPr id="11269" name="Rectangle 3"/>
          <p:cNvSpPr>
            <a:spLocks noGrp="1" noChangeArrowheads="1"/>
          </p:cNvSpPr>
          <p:nvPr>
            <p:ph idx="1"/>
          </p:nvPr>
        </p:nvSpPr>
        <p:spPr>
          <a:xfrm>
            <a:off x="142875" y="1000125"/>
            <a:ext cx="9001125" cy="5668963"/>
          </a:xfrm>
        </p:spPr>
        <p:txBody>
          <a:bodyPr anchor="t"/>
          <a:lstStyle/>
          <a:p>
            <a:pPr marL="342900" indent="-342900" eaLnBrk="1" hangingPunct="1">
              <a:lnSpc>
                <a:spcPct val="90000"/>
              </a:lnSpc>
            </a:pPr>
            <a:r>
              <a:rPr lang="en-US" altLang="ja-JP" sz="1800" smtClean="0">
                <a:solidFill>
                  <a:schemeClr val="hlink"/>
                </a:solidFill>
                <a:ea typeface="ＭＳ Ｐゴシック" pitchFamily="50" charset="-128"/>
              </a:rPr>
              <a:t>Open Markets  </a:t>
            </a:r>
            <a:r>
              <a:rPr lang="ja-JP" altLang="en-US" sz="1800" smtClean="0">
                <a:solidFill>
                  <a:schemeClr val="hlink"/>
                </a:solidFill>
                <a:ea typeface="ＭＳ Ｐゴシック" pitchFamily="50" charset="-128"/>
              </a:rPr>
              <a:t>オープン市場</a:t>
            </a:r>
            <a:endParaRPr lang="en-US" altLang="ja-JP" sz="1800" smtClean="0">
              <a:ea typeface="ＭＳ Ｐゴシック" pitchFamily="50" charset="-128"/>
            </a:endParaRPr>
          </a:p>
          <a:p>
            <a:pPr marL="342900" indent="-342900" eaLnBrk="1" hangingPunct="1">
              <a:lnSpc>
                <a:spcPct val="90000"/>
              </a:lnSpc>
            </a:pPr>
            <a:r>
              <a:rPr lang="ja-JP" altLang="ja-JP" sz="1800" smtClean="0">
                <a:solidFill>
                  <a:srgbClr val="000000"/>
                </a:solidFill>
                <a:ea typeface="ＭＳ Ｐゴシック" pitchFamily="50" charset="-128"/>
              </a:rPr>
              <a:t>③</a:t>
            </a:r>
            <a:r>
              <a:rPr lang="en-US" altLang="ja-JP" sz="1800" smtClean="0">
                <a:ea typeface="ＭＳ Ｐゴシック" pitchFamily="50" charset="-128"/>
              </a:rPr>
              <a:t> </a:t>
            </a:r>
            <a:r>
              <a:rPr lang="en-US" altLang="ja-JP" sz="1800" smtClean="0">
                <a:solidFill>
                  <a:srgbClr val="C00000"/>
                </a:solidFill>
                <a:ea typeface="ＭＳ Ｐゴシック" pitchFamily="50" charset="-128"/>
              </a:rPr>
              <a:t>Repurchase Market </a:t>
            </a:r>
            <a:r>
              <a:rPr lang="en-US" altLang="ja-JP" sz="1800" smtClean="0">
                <a:solidFill>
                  <a:schemeClr val="tx1"/>
                </a:solidFill>
                <a:ea typeface="ＭＳ Ｐゴシック" pitchFamily="50" charset="-128"/>
              </a:rPr>
              <a:t>= a market where securities companies deal with repurchase and resale agreements of bonds for 1 to 3 months, which is called “Saiken Gensaki”</a:t>
            </a:r>
          </a:p>
          <a:p>
            <a:pPr marL="342900" indent="-342900" eaLnBrk="1" hangingPunct="1">
              <a:lnSpc>
                <a:spcPct val="90000"/>
              </a:lnSpc>
            </a:pPr>
            <a:r>
              <a:rPr lang="en-US" altLang="ja-JP" sz="1800" smtClean="0">
                <a:solidFill>
                  <a:schemeClr val="tx1"/>
                </a:solidFill>
                <a:ea typeface="ＭＳ Ｐゴシック" pitchFamily="50" charset="-128"/>
              </a:rPr>
              <a:t>  </a:t>
            </a:r>
            <a:r>
              <a:rPr lang="ja-JP" altLang="en-US" sz="1800" smtClean="0">
                <a:solidFill>
                  <a:schemeClr val="tx1"/>
                </a:solidFill>
                <a:ea typeface="ＭＳ Ｐゴシック" pitchFamily="50" charset="-128"/>
              </a:rPr>
              <a:t>債券現先市場＝証券会社など</a:t>
            </a:r>
            <a:r>
              <a:rPr lang="ja-JP" altLang="en-US" sz="1800" smtClean="0">
                <a:solidFill>
                  <a:srgbClr val="000000"/>
                </a:solidFill>
                <a:ea typeface="ＭＳ Ｐゴシック" pitchFamily="50" charset="-128"/>
              </a:rPr>
              <a:t>が買戻しや売戻しの条件を付けた１～３カ月の債券売買</a:t>
            </a:r>
            <a:endParaRPr lang="en-US" altLang="ja-JP" sz="1800" smtClean="0">
              <a:solidFill>
                <a:srgbClr val="000000"/>
              </a:solidFill>
              <a:ea typeface="ＭＳ Ｐゴシック" pitchFamily="50" charset="-128"/>
            </a:endParaRPr>
          </a:p>
          <a:p>
            <a:pPr marL="342900" indent="-342900" eaLnBrk="1" hangingPunct="1">
              <a:lnSpc>
                <a:spcPct val="90000"/>
              </a:lnSpc>
            </a:pPr>
            <a:endParaRPr lang="en-US" altLang="ja-JP" sz="1800" smtClean="0">
              <a:ea typeface="ＭＳ Ｐゴシック" pitchFamily="50" charset="-128"/>
            </a:endParaRPr>
          </a:p>
          <a:p>
            <a:pPr marL="342900" indent="-342900" eaLnBrk="1" hangingPunct="1">
              <a:lnSpc>
                <a:spcPct val="90000"/>
              </a:lnSpc>
            </a:pPr>
            <a:r>
              <a:rPr lang="ja-JP" altLang="ja-JP" sz="1800" smtClean="0">
                <a:solidFill>
                  <a:srgbClr val="000000"/>
                </a:solidFill>
                <a:ea typeface="ＭＳ Ｐゴシック" pitchFamily="50" charset="-128"/>
              </a:rPr>
              <a:t>④</a:t>
            </a:r>
            <a:r>
              <a:rPr lang="ja-JP" altLang="en-US" sz="1800" smtClean="0">
                <a:solidFill>
                  <a:srgbClr val="000000"/>
                </a:solidFill>
                <a:ea typeface="ＭＳ Ｐゴシック" pitchFamily="50" charset="-128"/>
              </a:rPr>
              <a:t> </a:t>
            </a:r>
            <a:r>
              <a:rPr lang="ja-JP" altLang="en-US" sz="1800" smtClean="0">
                <a:solidFill>
                  <a:srgbClr val="C00000"/>
                </a:solidFill>
                <a:ea typeface="ＭＳ Ｐゴシック" pitchFamily="50" charset="-128"/>
              </a:rPr>
              <a:t>C</a:t>
            </a:r>
            <a:r>
              <a:rPr lang="en-US" altLang="ja-JP" sz="1800" smtClean="0">
                <a:solidFill>
                  <a:srgbClr val="C00000"/>
                </a:solidFill>
                <a:ea typeface="ＭＳ Ｐゴシック" pitchFamily="50" charset="-128"/>
              </a:rPr>
              <a:t>ertificates of Deposit (CD) Market </a:t>
            </a:r>
            <a:r>
              <a:rPr lang="en-US" altLang="ja-JP" sz="1800" smtClean="0">
                <a:solidFill>
                  <a:srgbClr val="000000"/>
                </a:solidFill>
                <a:ea typeface="ＭＳ Ｐゴシック" pitchFamily="50" charset="-128"/>
              </a:rPr>
              <a:t>= a market where banks issue negotiable certificates of time deposit and business corporations trade them</a:t>
            </a:r>
          </a:p>
          <a:p>
            <a:pPr marL="342900" indent="-342900" eaLnBrk="1" hangingPunct="1">
              <a:lnSpc>
                <a:spcPct val="90000"/>
              </a:lnSpc>
            </a:pPr>
            <a:r>
              <a:rPr lang="ja-JP" altLang="en-US" sz="1800" smtClean="0">
                <a:solidFill>
                  <a:srgbClr val="000000"/>
                </a:solidFill>
                <a:ea typeface="ＭＳ Ｐゴシック" pitchFamily="50" charset="-128"/>
              </a:rPr>
              <a:t>  譲渡性預金（</a:t>
            </a:r>
            <a:r>
              <a:rPr lang="en-US" altLang="ja-JP" sz="1800" smtClean="0">
                <a:solidFill>
                  <a:srgbClr val="000000"/>
                </a:solidFill>
                <a:ea typeface="ＭＳ Ｐゴシック" pitchFamily="50" charset="-128"/>
              </a:rPr>
              <a:t>CD</a:t>
            </a:r>
            <a:r>
              <a:rPr lang="ja-JP" altLang="en-US" sz="1800" smtClean="0">
                <a:solidFill>
                  <a:srgbClr val="000000"/>
                </a:solidFill>
                <a:ea typeface="ＭＳ Ｐゴシック" pitchFamily="50" charset="-128"/>
              </a:rPr>
              <a:t>）市場＝銀行が譲渡可能な定期預金証書を発行し、事業法人などが売買する市場</a:t>
            </a:r>
            <a:endParaRPr lang="en-US" altLang="ja-JP" sz="1800" smtClean="0">
              <a:ea typeface="ＭＳ Ｐゴシック" pitchFamily="50" charset="-128"/>
            </a:endParaRPr>
          </a:p>
          <a:p>
            <a:pPr marL="342900" indent="-342900" eaLnBrk="1" hangingPunct="1">
              <a:lnSpc>
                <a:spcPct val="90000"/>
              </a:lnSpc>
              <a:buFont typeface="Wingdings" pitchFamily="2" charset="2"/>
              <a:buChar char="l"/>
            </a:pPr>
            <a:endParaRPr lang="en-US" altLang="ja-JP" sz="1800" smtClean="0">
              <a:solidFill>
                <a:srgbClr val="000000"/>
              </a:solidFill>
              <a:ea typeface="ＭＳ Ｐゴシック" pitchFamily="50" charset="-128"/>
            </a:endParaRPr>
          </a:p>
          <a:p>
            <a:pPr marL="342900" indent="-342900" eaLnBrk="1" hangingPunct="1">
              <a:lnSpc>
                <a:spcPct val="90000"/>
              </a:lnSpc>
            </a:pPr>
            <a:r>
              <a:rPr lang="ja-JP" altLang="ja-JP" sz="1800" smtClean="0">
                <a:solidFill>
                  <a:srgbClr val="000000"/>
                </a:solidFill>
                <a:ea typeface="ＭＳ Ｐゴシック" pitchFamily="50" charset="-128"/>
              </a:rPr>
              <a:t>⑤</a:t>
            </a:r>
            <a:r>
              <a:rPr lang="ja-JP" altLang="en-US" sz="1800" smtClean="0">
                <a:solidFill>
                  <a:srgbClr val="000000"/>
                </a:solidFill>
                <a:ea typeface="ＭＳ Ｐゴシック" pitchFamily="50" charset="-128"/>
              </a:rPr>
              <a:t> </a:t>
            </a:r>
            <a:r>
              <a:rPr lang="en-US" altLang="ja-JP" sz="1800" smtClean="0">
                <a:solidFill>
                  <a:srgbClr val="C00000"/>
                </a:solidFill>
                <a:ea typeface="ＭＳ Ｐゴシック" pitchFamily="50" charset="-128"/>
              </a:rPr>
              <a:t>Commercial Paper Market </a:t>
            </a:r>
            <a:r>
              <a:rPr lang="en-US" altLang="ja-JP" sz="1800" smtClean="0">
                <a:solidFill>
                  <a:srgbClr val="000000"/>
                </a:solidFill>
                <a:ea typeface="ＭＳ Ｐゴシック" pitchFamily="50" charset="-128"/>
              </a:rPr>
              <a:t>= </a:t>
            </a:r>
            <a:r>
              <a:rPr lang="en-US" altLang="ja-JP" sz="1800" smtClean="0">
                <a:solidFill>
                  <a:schemeClr val="tx1"/>
                </a:solidFill>
                <a:ea typeface="ＭＳ Ｐゴシック" pitchFamily="50" charset="-128"/>
              </a:rPr>
              <a:t>a market where good business corporations can issue a promissory note to obtain short-term operating funds without any collateral of real estate. </a:t>
            </a:r>
          </a:p>
          <a:p>
            <a:pPr marL="342900" indent="-342900" eaLnBrk="1" hangingPunct="1">
              <a:lnSpc>
                <a:spcPct val="90000"/>
              </a:lnSpc>
            </a:pPr>
            <a:r>
              <a:rPr lang="ja-JP" altLang="en-US" sz="1800" smtClean="0">
                <a:solidFill>
                  <a:schemeClr val="tx1"/>
                </a:solidFill>
                <a:ea typeface="ＭＳ Ｐゴシック" pitchFamily="50" charset="-128"/>
              </a:rPr>
              <a:t>  コマーシャル・ぺーパー（</a:t>
            </a:r>
            <a:r>
              <a:rPr lang="en-US" altLang="ja-JP" sz="1800" smtClean="0">
                <a:solidFill>
                  <a:schemeClr val="tx1"/>
                </a:solidFill>
                <a:ea typeface="ＭＳ Ｐゴシック" pitchFamily="50" charset="-128"/>
              </a:rPr>
              <a:t>CP</a:t>
            </a:r>
            <a:r>
              <a:rPr lang="ja-JP" altLang="en-US" sz="1800" smtClean="0">
                <a:solidFill>
                  <a:schemeClr val="tx1"/>
                </a:solidFill>
                <a:ea typeface="ＭＳ Ｐゴシック" pitchFamily="50" charset="-128"/>
              </a:rPr>
              <a:t>）市場＝一般事業法人が無担保の約束手形を振り出して、短期運転資金を借り入れる市場</a:t>
            </a:r>
            <a:endParaRPr lang="en-US" altLang="ja-JP" sz="1800" smtClean="0">
              <a:solidFill>
                <a:schemeClr val="tx1"/>
              </a:solidFill>
              <a:ea typeface="ＭＳ Ｐゴシック" pitchFamily="50" charset="-128"/>
            </a:endParaRPr>
          </a:p>
          <a:p>
            <a:pPr marL="342900" indent="-342900" eaLnBrk="1" hangingPunct="1">
              <a:lnSpc>
                <a:spcPct val="90000"/>
              </a:lnSpc>
              <a:buFont typeface="Wingdings" pitchFamily="2" charset="2"/>
              <a:buChar char="l"/>
            </a:pPr>
            <a:endParaRPr lang="en-US" altLang="ja-JP" sz="1800" smtClean="0">
              <a:ea typeface="ＭＳ Ｐゴシック" pitchFamily="50" charset="-128"/>
            </a:endParaRPr>
          </a:p>
          <a:p>
            <a:pPr marL="342900" indent="-342900" eaLnBrk="1" hangingPunct="1">
              <a:lnSpc>
                <a:spcPct val="90000"/>
              </a:lnSpc>
            </a:pPr>
            <a:r>
              <a:rPr lang="ja-JP" altLang="ja-JP" sz="1800" smtClean="0">
                <a:solidFill>
                  <a:srgbClr val="000000"/>
                </a:solidFill>
                <a:ea typeface="ＭＳ Ｐゴシック" pitchFamily="50" charset="-128"/>
              </a:rPr>
              <a:t>⑥</a:t>
            </a:r>
            <a:r>
              <a:rPr lang="ja-JP" altLang="en-US" sz="1800" smtClean="0">
                <a:solidFill>
                  <a:srgbClr val="000000"/>
                </a:solidFill>
                <a:ea typeface="ＭＳ Ｐゴシック" pitchFamily="50" charset="-128"/>
              </a:rPr>
              <a:t> </a:t>
            </a:r>
            <a:r>
              <a:rPr lang="en-US" altLang="ja-JP" sz="1800" smtClean="0">
                <a:solidFill>
                  <a:srgbClr val="C00000"/>
                </a:solidFill>
                <a:ea typeface="ＭＳ Ｐゴシック" pitchFamily="50" charset="-128"/>
              </a:rPr>
              <a:t>Short-term government securities and short-term government bond markets </a:t>
            </a:r>
            <a:r>
              <a:rPr lang="en-US" altLang="ja-JP" sz="1800" smtClean="0">
                <a:solidFill>
                  <a:schemeClr val="tx1"/>
                </a:solidFill>
                <a:ea typeface="ＭＳ Ｐゴシック" pitchFamily="50" charset="-128"/>
              </a:rPr>
              <a:t>= markets for short-term securities and bonds issued by the government</a:t>
            </a:r>
            <a:r>
              <a:rPr lang="ja-JP" altLang="en-US" sz="1800" smtClean="0">
                <a:solidFill>
                  <a:schemeClr val="tx1"/>
                </a:solidFill>
                <a:ea typeface="ＭＳ Ｐゴシック" pitchFamily="50" charset="-128"/>
              </a:rPr>
              <a:t>政府短期証券・短期国債市場＝政府が発行する短期の証券や国債の市場</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4_みやび">
  <a:themeElements>
    <a:clrScheme name="みやび">
      <a:dk1>
        <a:sysClr val="windowText" lastClr="000000"/>
      </a:dk1>
      <a:lt1>
        <a:sysClr val="window" lastClr="FFFFFF"/>
      </a:lt1>
      <a:dk2>
        <a:srgbClr val="975C1E"/>
      </a:dk2>
      <a:lt2>
        <a:srgbClr val="FFE880"/>
      </a:lt2>
      <a:accent1>
        <a:srgbClr val="E3560E"/>
      </a:accent1>
      <a:accent2>
        <a:srgbClr val="5C5943"/>
      </a:accent2>
      <a:accent3>
        <a:srgbClr val="F1AB3B"/>
      </a:accent3>
      <a:accent4>
        <a:srgbClr val="6D8A16"/>
      </a:accent4>
      <a:accent5>
        <a:srgbClr val="73AAC0"/>
      </a:accent5>
      <a:accent6>
        <a:srgbClr val="3E68AF"/>
      </a:accent6>
      <a:hlink>
        <a:srgbClr val="0000FE"/>
      </a:hlink>
      <a:folHlink>
        <a:srgbClr val="800080"/>
      </a:folHlink>
    </a:clrScheme>
    <a:fontScheme name="4_みやび">
      <a:majorFont>
        <a:latin typeface=""/>
        <a:ea typeface=""/>
        <a:cs typeface=""/>
      </a:majorFont>
      <a:minorFont>
        <a:latin typeface=""/>
        <a:ea typeface=""/>
        <a:cs typeface=""/>
      </a:minorFont>
    </a:fontScheme>
    <a:fmtScheme name="みやび">
      <a:fillStyleLst>
        <a:solidFill>
          <a:schemeClr val="phClr">
            <a:tint val="100000"/>
          </a:schemeClr>
        </a:solidFill>
        <a:gradFill>
          <a:gsLst>
            <a:gs pos="0">
              <a:schemeClr val="phClr">
                <a:tint val="30000"/>
                <a:satMod val="250000"/>
              </a:schemeClr>
            </a:gs>
            <a:gs pos="72000">
              <a:schemeClr val="phClr">
                <a:tint val="75000"/>
                <a:satMod val="210000"/>
              </a:schemeClr>
            </a:gs>
            <a:gs pos="100000">
              <a:schemeClr val="phClr">
                <a:tint val="85000"/>
                <a:satMod val="210000"/>
              </a:schemeClr>
            </a:gs>
          </a:gsLst>
          <a:lin ang="2700000" scaled="1"/>
        </a:gradFill>
        <a:blipFill>
          <a:blip xmlns:r="http://schemas.openxmlformats.org/officeDocument/2006/relationships" r:embed="rId1">
            <a:duotone>
              <a:srgbClr val="FFFFFF"/>
              <a:schemeClr val="phClr">
                <a:tint val="100000"/>
              </a:schemeClr>
            </a:duotone>
          </a:blip>
          <a:tile tx="0" ty="0" sx="80000" sy="85000" flip="none" algn="tl"/>
        </a:blipFill>
      </a:fillStyleLst>
      <a:lnStyleLst>
        <a:ln w="13175" cap="flat" cmpd="sng" algn="ctr">
          <a:solidFill>
            <a:schemeClr val="phClr">
              <a:alpha val="100000"/>
            </a:schemeClr>
          </a:solidFill>
          <a:prstDash val="solid"/>
        </a:ln>
        <a:ln w="19525" cap="flat" cmpd="sng" algn="ctr">
          <a:solidFill>
            <a:schemeClr val="phClr">
              <a:alpha val="100000"/>
            </a:schemeClr>
          </a:solidFill>
          <a:prstDash val="solid"/>
        </a:ln>
        <a:ln w="26350" cap="flat" cmpd="sng" algn="ctr">
          <a:solidFill>
            <a:schemeClr val="phClr">
              <a:alpha val="100000"/>
            </a:schemeClr>
          </a:solidFill>
          <a:prstDash val="solid"/>
        </a:ln>
      </a:lnStyleLst>
      <a:effectStyleLst>
        <a:effectStyle>
          <a:effectLst>
            <a:outerShdw blurRad="95000">
              <a:srgbClr val="000000">
                <a:alpha val="55000"/>
              </a:srgbClr>
            </a:outerShdw>
          </a:effectLst>
          <a:scene3d>
            <a:camera prst="perspectiveFront" fov="7200000"/>
            <a:lightRig rig="brightRoom" dir="t">
              <a:rot lat="0" lon="0" rev="4800000"/>
            </a:lightRig>
          </a:scene3d>
          <a:sp3d contourW="12700" prstMaterial="powder">
            <a:bevelT h="25400"/>
            <a:bevelB h="25400"/>
            <a:contourClr>
              <a:schemeClr val="phClr">
                <a:shade val="60000"/>
                <a:satMod val="110000"/>
              </a:schemeClr>
            </a:contourClr>
          </a:sp3d>
        </a:effectStyle>
        <a:effectStyle>
          <a:effectLst>
            <a:outerShdw blurRad="254000" dist="50800" dir="2700000" algn="tl">
              <a:srgbClr val="000000">
                <a:alpha val="55000"/>
              </a:srgbClr>
            </a:outerShdw>
          </a:effectLst>
          <a:scene3d>
            <a:camera prst="perspectiveFront" fov="7200000"/>
            <a:lightRig rig="brightRoom" dir="t">
              <a:rot lat="0" lon="0" rev="4800000"/>
            </a:lightRig>
          </a:scene3d>
          <a:sp3d contourW="12700" prstMaterial="powder">
            <a:bevelT h="25400"/>
            <a:bevelB h="25400"/>
            <a:contourClr>
              <a:schemeClr val="phClr">
                <a:shade val="60000"/>
                <a:satMod val="110000"/>
              </a:schemeClr>
            </a:contourClr>
          </a:sp3d>
        </a:effectStyle>
        <a:effectStyle>
          <a:effectLst>
            <a:outerShdw blurRad="254000" dist="50800" dir="2700000" algn="tl">
              <a:srgbClr val="000000">
                <a:alpha val="55000"/>
              </a:srgbClr>
            </a:outerShdw>
          </a:effectLst>
          <a:scene3d>
            <a:camera prst="perspectiveFront" fov="7200000"/>
            <a:lightRig rig="brightRoom" dir="t">
              <a:rot lat="0" lon="0" rev="2700000"/>
            </a:lightRig>
          </a:scene3d>
          <a:sp3d>
            <a:bevelT w="342900" h="38100" prst="softRound"/>
            <a:bevelB w="342900" h="38100" prst="softRound"/>
            <a:contourClr>
              <a:srgbClr val="000000"/>
            </a:contourClr>
          </a:sp3d>
        </a:effectStyle>
      </a:effectStyleLst>
      <a:bgFillStyleLst>
        <a:solidFill>
          <a:schemeClr val="phClr"/>
        </a:solidFill>
        <a:gradFill>
          <a:gsLst>
            <a:gs pos="0">
              <a:schemeClr val="phClr">
                <a:shade val="40000"/>
                <a:satMod val="165000"/>
              </a:schemeClr>
            </a:gs>
            <a:gs pos="50000">
              <a:schemeClr val="phClr">
                <a:tint val="95000"/>
                <a:satMod val="155000"/>
              </a:schemeClr>
            </a:gs>
            <a:gs pos="100000">
              <a:schemeClr val="phClr">
                <a:tint val="47000"/>
                <a:hueMod val="100000"/>
                <a:satMod val="375000"/>
              </a:schemeClr>
            </a:gs>
          </a:gsLst>
          <a:lin ang="5400000" scaled="1"/>
        </a:gradFill>
        <a:blipFill rotWithShape="0">
          <a:blip xmlns:r="http://schemas.openxmlformats.org/officeDocument/2006/relationships" r:embed="rId2">
            <a:duotone>
              <a:schemeClr val="phClr">
                <a:tint val="95000"/>
                <a:shade val="18000"/>
                <a:hueMod val="100000"/>
                <a:satMod val="275000"/>
              </a:schemeClr>
              <a:schemeClr val="phClr">
                <a:tint val="47000"/>
                <a:shade val="100000"/>
                <a:hueMod val="100000"/>
                <a:satMod val="375000"/>
              </a:schemeClr>
            </a:duotone>
          </a:blip>
          <a:srcRect/>
          <a:stretch>
            <a:fillRect/>
          </a:stretch>
        </a:blipFill>
      </a:bgFillStyleLst>
    </a:fmtScheme>
  </a:themeElements>
  <a:objectDefaults/>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2052</TotalTime>
  <Words>2139</Words>
  <Application>Microsoft Office PowerPoint</Application>
  <PresentationFormat>画面に合わせる (4:3)</PresentationFormat>
  <Paragraphs>273</Paragraphs>
  <Slides>21</Slides>
  <Notes>0</Notes>
  <HiddenSlides>0</HiddenSlides>
  <MMClips>0</MMClips>
  <ScaleCrop>false</ScaleCrop>
  <HeadingPairs>
    <vt:vector size="6" baseType="variant">
      <vt:variant>
        <vt:lpstr>使用されているフォント</vt:lpstr>
      </vt:variant>
      <vt:variant>
        <vt:i4>11</vt:i4>
      </vt:variant>
      <vt:variant>
        <vt:lpstr>テーマ</vt:lpstr>
      </vt:variant>
      <vt:variant>
        <vt:i4>1</vt:i4>
      </vt:variant>
      <vt:variant>
        <vt:lpstr>スライド タイトル</vt:lpstr>
      </vt:variant>
      <vt:variant>
        <vt:i4>21</vt:i4>
      </vt:variant>
    </vt:vector>
  </HeadingPairs>
  <TitlesOfParts>
    <vt:vector size="33" baseType="lpstr">
      <vt:lpstr>Helvetica</vt:lpstr>
      <vt:lpstr>Osaka</vt:lpstr>
      <vt:lpstr>Arial</vt:lpstr>
      <vt:lpstr>Wingdings</vt:lpstr>
      <vt:lpstr>Calibri</vt:lpstr>
      <vt:lpstr>Franklin Gothic Book</vt:lpstr>
      <vt:lpstr>ＭＳ ゴシック</vt:lpstr>
      <vt:lpstr>Corbel</vt:lpstr>
      <vt:lpstr>ＭＳ Ｐゴシック</vt:lpstr>
      <vt:lpstr>平成明朝</vt:lpstr>
      <vt:lpstr>ＤＨＰ平成ゴシックW5</vt:lpstr>
      <vt:lpstr>4_みやび</vt:lpstr>
      <vt:lpstr>Part 1 Money and Finance  貨幣と金融 Chapter 2 Financial Markets and Financial Organizations  金融市場と金融機関</vt:lpstr>
      <vt:lpstr>1. Formation and Role of Financial Markets  　　金融市場の形成と役割</vt:lpstr>
      <vt:lpstr>2. Effects of Financial Markets   金融市場の効果</vt:lpstr>
      <vt:lpstr>3.Direct Financing and Indirect Financing  直接金融と間接金融</vt:lpstr>
      <vt:lpstr>4. Financial Institutions and Financial Intermediaries     金融機関と金融仲介機関</vt:lpstr>
      <vt:lpstr>5. Customers' Market and Open Market  顧客市場と公開市場</vt:lpstr>
      <vt:lpstr>6. Short-term Market and Long-term Market  　　短期金融市場と長期金融市場</vt:lpstr>
      <vt:lpstr>7-1. Types of Short-term Financial Markets  　　短期金融市場の種類</vt:lpstr>
      <vt:lpstr>7-2. Types of Short-term Financial Markets  　　短期金融市場の種類</vt:lpstr>
      <vt:lpstr>8. DEPOSIT Market and LOAN Market  　　預金市場と貸出市場</vt:lpstr>
      <vt:lpstr>9. Type of Long-term Financial Market　 長期金融市場の種類</vt:lpstr>
      <vt:lpstr>10-1. Nature and Function of Interest   利子の本質と機能</vt:lpstr>
      <vt:lpstr>10-2. Nature and Function of Interest   　　　利子の本質と機能</vt:lpstr>
      <vt:lpstr>11. Interest Rate Function of Adjusting the Supply and Demand利子率の資金需給調整機能</vt:lpstr>
      <vt:lpstr>12. Types of Interest Rate 　利子率の種類＝金利体系</vt:lpstr>
      <vt:lpstr>13. Term Structure of Interest Rates and Yield Curve       期間構造と利回り曲線</vt:lpstr>
      <vt:lpstr>14-1. Types of Depositary Financial Institutions  　　 金融機関の種類と役割</vt:lpstr>
      <vt:lpstr>14-2. Types of Depositary Financial Institutions  　　 金融機関の種類と役割</vt:lpstr>
      <vt:lpstr>15. Central Bank　 中央銀行</vt:lpstr>
      <vt:lpstr>16. Government-affiliated Financial Institutions 　  政府系金融機関</vt:lpstr>
      <vt:lpstr>17. Fiscal Investment and Loan Program agencies　       財政投融資機関</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第Ⅰ講　貨幣と金融</dc:title>
  <dc:creator>Jun Takahashi</dc:creator>
  <cp:lastModifiedBy>fuji</cp:lastModifiedBy>
  <cp:revision>276</cp:revision>
  <cp:lastPrinted>1904-01-01T00:00:00Z</cp:lastPrinted>
  <dcterms:created xsi:type="dcterms:W3CDTF">2003-11-05T07:34:58Z</dcterms:created>
  <dcterms:modified xsi:type="dcterms:W3CDTF">2011-05-19T03:46:37Z</dcterms:modified>
</cp:coreProperties>
</file>