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76" r:id="rId4"/>
    <p:sldId id="258" r:id="rId5"/>
    <p:sldId id="259" r:id="rId6"/>
    <p:sldId id="260" r:id="rId7"/>
    <p:sldId id="261" r:id="rId8"/>
    <p:sldId id="262" r:id="rId9"/>
    <p:sldId id="273" r:id="rId10"/>
    <p:sldId id="263" r:id="rId11"/>
    <p:sldId id="264" r:id="rId12"/>
    <p:sldId id="265" r:id="rId13"/>
    <p:sldId id="266" r:id="rId14"/>
    <p:sldId id="267" r:id="rId15"/>
    <p:sldId id="268" r:id="rId16"/>
    <p:sldId id="269" r:id="rId17"/>
    <p:sldId id="277" r:id="rId18"/>
    <p:sldId id="270" r:id="rId19"/>
    <p:sldId id="271" r:id="rId20"/>
    <p:sldId id="278" r:id="rId21"/>
    <p:sldId id="280" r:id="rId22"/>
    <p:sldId id="282" r:id="rId23"/>
    <p:sldId id="279" r:id="rId24"/>
    <p:sldId id="283" r:id="rId25"/>
    <p:sldId id="272" r:id="rId26"/>
    <p:sldId id="281" r:id="rId27"/>
    <p:sldId id="274" r:id="rId28"/>
    <p:sldId id="284" r:id="rId2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Helvetica" charset="0"/>
        <a:ea typeface="Osaka" charset="-128"/>
        <a:cs typeface="+mn-cs"/>
      </a:defRPr>
    </a:lvl1pPr>
    <a:lvl2pPr marL="457200" algn="l" rtl="0" fontAlgn="base">
      <a:spcBef>
        <a:spcPct val="0"/>
      </a:spcBef>
      <a:spcAft>
        <a:spcPct val="0"/>
      </a:spcAft>
      <a:defRPr sz="2400" kern="1200">
        <a:solidFill>
          <a:schemeClr val="tx1"/>
        </a:solidFill>
        <a:latin typeface="Helvetica" charset="0"/>
        <a:ea typeface="Osaka" charset="-128"/>
        <a:cs typeface="+mn-cs"/>
      </a:defRPr>
    </a:lvl2pPr>
    <a:lvl3pPr marL="914400" algn="l" rtl="0" fontAlgn="base">
      <a:spcBef>
        <a:spcPct val="0"/>
      </a:spcBef>
      <a:spcAft>
        <a:spcPct val="0"/>
      </a:spcAft>
      <a:defRPr sz="2400" kern="1200">
        <a:solidFill>
          <a:schemeClr val="tx1"/>
        </a:solidFill>
        <a:latin typeface="Helvetica" charset="0"/>
        <a:ea typeface="Osaka" charset="-128"/>
        <a:cs typeface="+mn-cs"/>
      </a:defRPr>
    </a:lvl3pPr>
    <a:lvl4pPr marL="1371600" algn="l" rtl="0" fontAlgn="base">
      <a:spcBef>
        <a:spcPct val="0"/>
      </a:spcBef>
      <a:spcAft>
        <a:spcPct val="0"/>
      </a:spcAft>
      <a:defRPr sz="2400" kern="1200">
        <a:solidFill>
          <a:schemeClr val="tx1"/>
        </a:solidFill>
        <a:latin typeface="Helvetica" charset="0"/>
        <a:ea typeface="Osaka" charset="-128"/>
        <a:cs typeface="+mn-cs"/>
      </a:defRPr>
    </a:lvl4pPr>
    <a:lvl5pPr marL="1828800" algn="l" rtl="0" fontAlgn="base">
      <a:spcBef>
        <a:spcPct val="0"/>
      </a:spcBef>
      <a:spcAft>
        <a:spcPct val="0"/>
      </a:spcAft>
      <a:defRPr sz="2400" kern="1200">
        <a:solidFill>
          <a:schemeClr val="tx1"/>
        </a:solidFill>
        <a:latin typeface="Helvetica" charset="0"/>
        <a:ea typeface="Osaka" charset="-128"/>
        <a:cs typeface="+mn-cs"/>
      </a:defRPr>
    </a:lvl5pPr>
    <a:lvl6pPr marL="2286000" algn="l" defTabSz="914400" rtl="0" eaLnBrk="1" latinLnBrk="0" hangingPunct="1">
      <a:defRPr sz="2400" kern="1200">
        <a:solidFill>
          <a:schemeClr val="tx1"/>
        </a:solidFill>
        <a:latin typeface="Helvetica" charset="0"/>
        <a:ea typeface="Osaka" charset="-128"/>
        <a:cs typeface="+mn-cs"/>
      </a:defRPr>
    </a:lvl6pPr>
    <a:lvl7pPr marL="2743200" algn="l" defTabSz="914400" rtl="0" eaLnBrk="1" latinLnBrk="0" hangingPunct="1">
      <a:defRPr sz="2400" kern="1200">
        <a:solidFill>
          <a:schemeClr val="tx1"/>
        </a:solidFill>
        <a:latin typeface="Helvetica" charset="0"/>
        <a:ea typeface="Osaka" charset="-128"/>
        <a:cs typeface="+mn-cs"/>
      </a:defRPr>
    </a:lvl7pPr>
    <a:lvl8pPr marL="3200400" algn="l" defTabSz="914400" rtl="0" eaLnBrk="1" latinLnBrk="0" hangingPunct="1">
      <a:defRPr sz="2400" kern="1200">
        <a:solidFill>
          <a:schemeClr val="tx1"/>
        </a:solidFill>
        <a:latin typeface="Helvetica" charset="0"/>
        <a:ea typeface="Osaka" charset="-128"/>
        <a:cs typeface="+mn-cs"/>
      </a:defRPr>
    </a:lvl8pPr>
    <a:lvl9pPr marL="3657600" algn="l" defTabSz="914400" rtl="0" eaLnBrk="1" latinLnBrk="0" hangingPunct="1">
      <a:defRPr sz="2400" kern="1200">
        <a:solidFill>
          <a:schemeClr val="tx1"/>
        </a:solidFill>
        <a:latin typeface="Helvetica" charset="0"/>
        <a:ea typeface="Osaka"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5F5F5F"/>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42" autoAdjust="0"/>
    <p:restoredTop sz="99724" autoAdjust="0"/>
  </p:normalViewPr>
  <p:slideViewPr>
    <p:cSldViewPr>
      <p:cViewPr varScale="1">
        <p:scale>
          <a:sx n="73" d="100"/>
          <a:sy n="73" d="100"/>
        </p:scale>
        <p:origin x="-30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5"/>
            <a:ext cx="7358114"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 タイトルの書式設定</a:t>
            </a:r>
            <a:endParaRPr kumimoji="0" lang="en-US"/>
          </a:p>
        </p:txBody>
      </p:sp>
      <p:sp>
        <p:nvSpPr>
          <p:cNvPr id="13" name="サブタイトル 12"/>
          <p:cNvSpPr>
            <a:spLocks noGrp="1"/>
          </p:cNvSpPr>
          <p:nvPr>
            <p:ph type="subTitle" idx="1"/>
          </p:nvPr>
        </p:nvSpPr>
        <p:spPr>
          <a:xfrm>
            <a:off x="857224" y="2708272"/>
            <a:ext cx="7358114"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5" name="日付プレースホルダ 24"/>
          <p:cNvSpPr>
            <a:spLocks noGrp="1"/>
          </p:cNvSpPr>
          <p:nvPr>
            <p:ph type="dt" sz="half" idx="10"/>
          </p:nvPr>
        </p:nvSpPr>
        <p:spPr>
          <a:xfrm>
            <a:off x="0" y="0"/>
            <a:ext cx="2134800" cy="360000"/>
          </a:xfrm>
        </p:spPr>
        <p:txBody>
          <a:bodyPr/>
          <a:lstStyle/>
          <a:p>
            <a:pPr>
              <a:defRPr/>
            </a:pPr>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pPr>
              <a:defRPr/>
            </a:pPr>
            <a:endParaRPr lang="ja-JP" altLang="en-US"/>
          </a:p>
        </p:txBody>
      </p:sp>
      <p:sp>
        <p:nvSpPr>
          <p:cNvPr id="28" name="スライド番号プレースホルダ 27"/>
          <p:cNvSpPr>
            <a:spLocks noGrp="1"/>
          </p:cNvSpPr>
          <p:nvPr>
            <p:ph type="sldNum" sz="quarter" idx="12"/>
          </p:nvPr>
        </p:nvSpPr>
        <p:spPr>
          <a:xfrm>
            <a:off x="7714800" y="0"/>
            <a:ext cx="1429200" cy="360000"/>
          </a:xfrm>
        </p:spPr>
        <p:txBody>
          <a:bodyPr/>
          <a:lstStyle>
            <a:lvl1pPr algn="ctr">
              <a:defRPr/>
            </a:lvl1pPr>
          </a:lstStyle>
          <a:p>
            <a:pPr>
              <a:defRPr/>
            </a:pPr>
            <a:fld id="{A29D1B87-F596-4BCD-BC7C-45B65380A72A}" type="slidenum">
              <a:rPr lang="en-US" altLang="ja-JP" smtClean="0"/>
              <a:pPr>
                <a:defRPr/>
              </a:pPr>
              <a:t>&lt;#&gt;</a:t>
            </a:fld>
            <a:endParaRPr lang="en-US" altLang="ja-JP"/>
          </a:p>
        </p:txBody>
      </p:sp>
      <p:sp>
        <p:nvSpPr>
          <p:cNvPr id="36" name="フリーフォーム 35"/>
          <p:cNvSpPr>
            <a:spLocks/>
          </p:cNvSpPr>
          <p:nvPr/>
        </p:nvSpPr>
        <p:spPr bwMode="auto">
          <a:xfrm>
            <a:off x="0" y="3071810"/>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1"/>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4"/>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グループ化 1"/>
          <p:cNvGrpSpPr/>
          <p:nvPr/>
        </p:nvGrpSpPr>
        <p:grpSpPr>
          <a:xfrm>
            <a:off x="7530770" y="3871493"/>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 30"/>
          <p:cNvSpPr>
            <a:spLocks noGrp="1"/>
          </p:cNvSpPr>
          <p:nvPr>
            <p:ph type="dt" sz="half" idx="10"/>
          </p:nvPr>
        </p:nvSpPr>
        <p:spPr>
          <a:xfrm>
            <a:off x="0" y="0"/>
            <a:ext cx="2133600" cy="360000"/>
          </a:xfrm>
        </p:spPr>
        <p:txBody>
          <a:bodyPr/>
          <a:lstStyle/>
          <a:p>
            <a:pPr>
              <a:defRPr/>
            </a:pPr>
            <a:endParaRPr lang="en-US" altLang="ja-JP"/>
          </a:p>
        </p:txBody>
      </p:sp>
      <p:sp>
        <p:nvSpPr>
          <p:cNvPr id="32" name="フッター プレースホルダ 31"/>
          <p:cNvSpPr>
            <a:spLocks noGrp="1"/>
          </p:cNvSpPr>
          <p:nvPr>
            <p:ph type="ftr" sz="quarter" idx="11"/>
          </p:nvPr>
        </p:nvSpPr>
        <p:spPr>
          <a:xfrm>
            <a:off x="2199600" y="0"/>
            <a:ext cx="4500000" cy="361347"/>
          </a:xfrm>
        </p:spPr>
        <p:txBody>
          <a:bodyPr/>
          <a:lstStyle/>
          <a:p>
            <a:pPr>
              <a:defRPr/>
            </a:pPr>
            <a:endParaRPr lang="ja-JP" altLang="en-US"/>
          </a:p>
        </p:txBody>
      </p:sp>
      <p:sp>
        <p:nvSpPr>
          <p:cNvPr id="33" name="スライド番号プレースホルダ 32"/>
          <p:cNvSpPr>
            <a:spLocks noGrp="1"/>
          </p:cNvSpPr>
          <p:nvPr>
            <p:ph type="sldNum" sz="quarter" idx="12"/>
          </p:nvPr>
        </p:nvSpPr>
        <p:spPr>
          <a:xfrm>
            <a:off x="7714800" y="0"/>
            <a:ext cx="1429200" cy="360000"/>
          </a:xfrm>
        </p:spPr>
        <p:txBody>
          <a:bodyPr/>
          <a:lstStyle>
            <a:lvl1pPr algn="ctr">
              <a:defRPr/>
            </a:lvl1pPr>
          </a:lstStyle>
          <a:p>
            <a:pPr>
              <a:defRPr/>
            </a:pPr>
            <a:fld id="{7CB8D3AF-E6DF-4A58-99C0-9673E9D62F42}"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 23"/>
          <p:cNvSpPr>
            <a:spLocks noGrp="1"/>
          </p:cNvSpPr>
          <p:nvPr>
            <p:ph type="dt" sz="half" idx="10"/>
          </p:nvPr>
        </p:nvSpPr>
        <p:spPr>
          <a:xfrm>
            <a:off x="0" y="0"/>
            <a:ext cx="2133600" cy="360000"/>
          </a:xfrm>
        </p:spPr>
        <p:txBody>
          <a:bodyPr/>
          <a:lstStyle/>
          <a:p>
            <a:pPr>
              <a:defRPr/>
            </a:pPr>
            <a:endParaRPr lang="en-US" altLang="ja-JP"/>
          </a:p>
        </p:txBody>
      </p:sp>
      <p:sp>
        <p:nvSpPr>
          <p:cNvPr id="25" name="フッター プレースホルダ 24"/>
          <p:cNvSpPr>
            <a:spLocks noGrp="1"/>
          </p:cNvSpPr>
          <p:nvPr>
            <p:ph type="ftr" sz="quarter" idx="11"/>
          </p:nvPr>
        </p:nvSpPr>
        <p:spPr>
          <a:xfrm>
            <a:off x="2199600" y="0"/>
            <a:ext cx="4500000" cy="361347"/>
          </a:xfrm>
        </p:spPr>
        <p:txBody>
          <a:bodyPr/>
          <a:lstStyle/>
          <a:p>
            <a:pPr>
              <a:defRPr/>
            </a:pPr>
            <a:endParaRPr lang="ja-JP" altLang="en-US"/>
          </a:p>
        </p:txBody>
      </p:sp>
      <p:sp>
        <p:nvSpPr>
          <p:cNvPr id="26" name="スライド番号プレースホルダ 25"/>
          <p:cNvSpPr>
            <a:spLocks noGrp="1"/>
          </p:cNvSpPr>
          <p:nvPr>
            <p:ph type="sldNum" sz="quarter" idx="12"/>
          </p:nvPr>
        </p:nvSpPr>
        <p:spPr>
          <a:xfrm>
            <a:off x="7714800" y="0"/>
            <a:ext cx="1429200" cy="360000"/>
          </a:xfrm>
        </p:spPr>
        <p:txBody>
          <a:bodyPr/>
          <a:lstStyle>
            <a:lvl1pPr algn="ctr">
              <a:defRPr/>
            </a:lvl1pPr>
          </a:lstStyle>
          <a:p>
            <a:pPr>
              <a:defRPr/>
            </a:pPr>
            <a:fld id="{CFD4F6B3-AD59-42DA-B016-C0990280C773}"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428596" y="1614477"/>
            <a:ext cx="8229600" cy="4687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pPr>
              <a:defRPr/>
            </a:pPr>
            <a:endParaRPr lang="en-US" altLang="ja-JP"/>
          </a:p>
        </p:txBody>
      </p:sp>
      <p:sp>
        <p:nvSpPr>
          <p:cNvPr id="5" name="フッター プレースホルダ 4"/>
          <p:cNvSpPr>
            <a:spLocks noGrp="1"/>
          </p:cNvSpPr>
          <p:nvPr>
            <p:ph type="ftr" sz="quarter" idx="11"/>
          </p:nvPr>
        </p:nvSpPr>
        <p:spPr>
          <a:xfrm>
            <a:off x="2199599" y="0"/>
            <a:ext cx="4500000" cy="360000"/>
          </a:xfrm>
        </p:spPr>
        <p:txBody>
          <a:bodyPr/>
          <a:lstStyle/>
          <a:p>
            <a:pPr>
              <a:defRPr/>
            </a:pPr>
            <a:endParaRPr lang="ja-JP" altLang="en-US"/>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8D1546AE-DBED-468C-8126-3BFA3DC152E3}"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pPr>
              <a:defRPr/>
            </a:pPr>
            <a:endParaRPr lang="en-US" altLang="ja-JP"/>
          </a:p>
        </p:txBody>
      </p:sp>
      <p:sp>
        <p:nvSpPr>
          <p:cNvPr id="5" name="フッター プレースホルダ 4"/>
          <p:cNvSpPr>
            <a:spLocks noGrp="1"/>
          </p:cNvSpPr>
          <p:nvPr>
            <p:ph type="ftr" sz="quarter" idx="11"/>
          </p:nvPr>
        </p:nvSpPr>
        <p:spPr>
          <a:xfrm>
            <a:off x="2199600" y="0"/>
            <a:ext cx="4500000" cy="360000"/>
          </a:xfrm>
        </p:spPr>
        <p:txBody>
          <a:bodyPr/>
          <a:lstStyle/>
          <a:p>
            <a:pPr>
              <a:defRPr/>
            </a:pPr>
            <a:endParaRPr lang="ja-JP" altLang="en-US"/>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93FEEA8D-A2DF-43A7-A693-0D841A4ADBFF}" type="slidenum">
              <a:rPr lang="en-US" altLang="ja-JP" smtClean="0"/>
              <a:pPr>
                <a:defRPr/>
              </a:pPr>
              <a:t>&lt;#&gt;</a:t>
            </a:fld>
            <a:endParaRPr lang="en-US" altLang="ja-JP"/>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グループ化 7"/>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グループ化 8"/>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68"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6" y="5055119"/>
            <a:ext cx="1894702" cy="167838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グループ化 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グループ化 10"/>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4"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pPr>
              <a:defRPr/>
            </a:pPr>
            <a:endParaRPr lang="en-US" altLang="ja-JP"/>
          </a:p>
        </p:txBody>
      </p:sp>
      <p:sp>
        <p:nvSpPr>
          <p:cNvPr id="6" name="フッター プレースホルダ 5"/>
          <p:cNvSpPr>
            <a:spLocks noGrp="1"/>
          </p:cNvSpPr>
          <p:nvPr>
            <p:ph type="ftr" sz="quarter" idx="11"/>
          </p:nvPr>
        </p:nvSpPr>
        <p:spPr>
          <a:xfrm>
            <a:off x="2199600" y="0"/>
            <a:ext cx="4500000" cy="360000"/>
          </a:xfrm>
        </p:spPr>
        <p:txBody>
          <a:bodyPr/>
          <a:lstStyle/>
          <a:p>
            <a:pPr>
              <a:defRPr/>
            </a:pPr>
            <a:endParaRPr lang="ja-JP" altLang="en-US"/>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3940C82D-51DE-4BC5-AC38-5D7F1523736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6"/>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7" y="2174876"/>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0" y="0"/>
            <a:ext cx="2134800" cy="360000"/>
          </a:xfrm>
        </p:spPr>
        <p:txBody>
          <a:bodyPr/>
          <a:lstStyle/>
          <a:p>
            <a:pPr>
              <a:defRPr/>
            </a:pPr>
            <a:endParaRPr lang="en-US" altLang="ja-JP"/>
          </a:p>
        </p:txBody>
      </p:sp>
      <p:sp>
        <p:nvSpPr>
          <p:cNvPr id="8" name="フッター プレースホルダ 7"/>
          <p:cNvSpPr>
            <a:spLocks noGrp="1"/>
          </p:cNvSpPr>
          <p:nvPr>
            <p:ph type="ftr" sz="quarter" idx="11"/>
          </p:nvPr>
        </p:nvSpPr>
        <p:spPr>
          <a:xfrm>
            <a:off x="2199600" y="0"/>
            <a:ext cx="4500000" cy="360000"/>
          </a:xfrm>
        </p:spPr>
        <p:txBody>
          <a:bodyPr/>
          <a:lstStyle/>
          <a:p>
            <a:pPr>
              <a:defRPr/>
            </a:pPr>
            <a:endParaRPr lang="ja-JP" altLang="en-US"/>
          </a:p>
        </p:txBody>
      </p:sp>
      <p:sp>
        <p:nvSpPr>
          <p:cNvPr id="9" name="スライド番号プレースホルダ 8"/>
          <p:cNvSpPr>
            <a:spLocks noGrp="1"/>
          </p:cNvSpPr>
          <p:nvPr>
            <p:ph type="sldNum" sz="quarter" idx="12"/>
          </p:nvPr>
        </p:nvSpPr>
        <p:spPr>
          <a:xfrm>
            <a:off x="7714800" y="0"/>
            <a:ext cx="1429200" cy="360000"/>
          </a:xfrm>
        </p:spPr>
        <p:txBody>
          <a:bodyPr/>
          <a:lstStyle>
            <a:lvl1pPr algn="ctr">
              <a:defRPr/>
            </a:lvl1pPr>
          </a:lstStyle>
          <a:p>
            <a:pPr>
              <a:defRPr/>
            </a:pPr>
            <a:fld id="{4017E052-4DF2-4170-94CE-23D68BBAF1AB}"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0" y="0"/>
            <a:ext cx="2133600" cy="360000"/>
          </a:xfrm>
        </p:spPr>
        <p:txBody>
          <a:bodyPr/>
          <a:lstStyle/>
          <a:p>
            <a:pPr>
              <a:defRPr/>
            </a:pPr>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pPr>
              <a:defRPr/>
            </a:pPr>
            <a:endParaRPr lang="ja-JP" altLang="en-US"/>
          </a:p>
        </p:txBody>
      </p:sp>
      <p:sp>
        <p:nvSpPr>
          <p:cNvPr id="5" name="スライド番号プレースホルダ 4"/>
          <p:cNvSpPr>
            <a:spLocks noGrp="1"/>
          </p:cNvSpPr>
          <p:nvPr>
            <p:ph type="sldNum" sz="quarter" idx="12"/>
          </p:nvPr>
        </p:nvSpPr>
        <p:spPr>
          <a:xfrm>
            <a:off x="7714800" y="0"/>
            <a:ext cx="1429200" cy="360000"/>
          </a:xfrm>
        </p:spPr>
        <p:txBody>
          <a:bodyPr/>
          <a:lstStyle>
            <a:lvl1pPr algn="ctr">
              <a:defRPr/>
            </a:lvl1pPr>
          </a:lstStyle>
          <a:p>
            <a:pPr>
              <a:defRPr/>
            </a:pPr>
            <a:fld id="{0B0DEBF1-DC35-4E80-B06E-2F56A2F44EA1}"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0" y="0"/>
            <a:ext cx="2133600" cy="360000"/>
          </a:xfrm>
        </p:spPr>
        <p:txBody>
          <a:bodyPr/>
          <a:lstStyle/>
          <a:p>
            <a:pPr>
              <a:defRPr/>
            </a:pPr>
            <a:endParaRPr lang="en-US" altLang="ja-JP"/>
          </a:p>
        </p:txBody>
      </p:sp>
      <p:sp>
        <p:nvSpPr>
          <p:cNvPr id="3" name="フッター プレースホルダ 2"/>
          <p:cNvSpPr>
            <a:spLocks noGrp="1"/>
          </p:cNvSpPr>
          <p:nvPr>
            <p:ph type="ftr" sz="quarter" idx="11"/>
          </p:nvPr>
        </p:nvSpPr>
        <p:spPr>
          <a:xfrm>
            <a:off x="2199600" y="0"/>
            <a:ext cx="4500000" cy="360000"/>
          </a:xfrm>
        </p:spPr>
        <p:txBody>
          <a:bodyPr/>
          <a:lstStyle/>
          <a:p>
            <a:pPr>
              <a:defRPr/>
            </a:pPr>
            <a:endParaRPr lang="ja-JP" altLang="en-US"/>
          </a:p>
        </p:txBody>
      </p:sp>
      <p:sp>
        <p:nvSpPr>
          <p:cNvPr id="4" name="スライド番号プレースホルダ 3"/>
          <p:cNvSpPr>
            <a:spLocks noGrp="1"/>
          </p:cNvSpPr>
          <p:nvPr>
            <p:ph type="sldNum" sz="quarter" idx="12"/>
          </p:nvPr>
        </p:nvSpPr>
        <p:spPr>
          <a:xfrm>
            <a:off x="7714800" y="0"/>
            <a:ext cx="1429200" cy="360000"/>
          </a:xfrm>
        </p:spPr>
        <p:txBody>
          <a:bodyPr/>
          <a:lstStyle>
            <a:lvl1pPr algn="ctr">
              <a:defRPr/>
            </a:lvl1pPr>
          </a:lstStyle>
          <a:p>
            <a:pPr>
              <a:defRPr/>
            </a:pPr>
            <a:fld id="{123EB11A-DF65-43C4-94EB-A2B815266F9D}"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814786" y="719158"/>
            <a:ext cx="4757742"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3600" cy="360000"/>
          </a:xfrm>
        </p:spPr>
        <p:txBody>
          <a:bodyPr/>
          <a:lstStyle/>
          <a:p>
            <a:pPr>
              <a:defRPr/>
            </a:pPr>
            <a:endParaRPr lang="en-US" altLang="ja-JP"/>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556C2C8D-7EA6-48DA-B01A-ABC2A8A6DC1D}" type="slidenum">
              <a:rPr lang="en-US" altLang="ja-JP" smtClean="0"/>
              <a:pPr>
                <a:defRPr/>
              </a:pPr>
              <a:t>&lt;#&gt;</a:t>
            </a:fld>
            <a:endParaRPr lang="en-US" altLang="ja-JP"/>
          </a:p>
        </p:txBody>
      </p:sp>
      <p:sp>
        <p:nvSpPr>
          <p:cNvPr id="10" name="フッター プレースホルダ 9"/>
          <p:cNvSpPr>
            <a:spLocks noGrp="1"/>
          </p:cNvSpPr>
          <p:nvPr>
            <p:ph type="ftr" sz="quarter" idx="11"/>
          </p:nvPr>
        </p:nvSpPr>
        <p:spPr>
          <a:xfrm>
            <a:off x="2199599" y="0"/>
            <a:ext cx="4500000" cy="360000"/>
          </a:xfrm>
        </p:spPr>
        <p:txBody>
          <a:bodyPr/>
          <a:lstStyle/>
          <a:p>
            <a:pPr>
              <a:defRPr/>
            </a:pPr>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6" cy="428628"/>
          </a:xfrm>
        </p:spPr>
        <p:txBody>
          <a:bodyPr anchor="b"/>
          <a:lstStyle>
            <a:lvl1pPr algn="l">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428596" y="5429264"/>
            <a:ext cx="7786742"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pPr>
              <a:defRPr/>
            </a:pPr>
            <a:endParaRPr lang="en-US" altLang="ja-JP"/>
          </a:p>
        </p:txBody>
      </p:sp>
      <p:sp>
        <p:nvSpPr>
          <p:cNvPr id="6" name="フッター プレースホルダ 5"/>
          <p:cNvSpPr>
            <a:spLocks noGrp="1"/>
          </p:cNvSpPr>
          <p:nvPr>
            <p:ph type="ftr" sz="quarter" idx="11"/>
          </p:nvPr>
        </p:nvSpPr>
        <p:spPr>
          <a:xfrm>
            <a:off x="2199600" y="0"/>
            <a:ext cx="4500000" cy="361347"/>
          </a:xfrm>
        </p:spPr>
        <p:txBody>
          <a:bodyPr/>
          <a:lstStyle/>
          <a:p>
            <a:pPr>
              <a:defRPr/>
            </a:pPr>
            <a:endParaRPr lang="ja-JP" altLang="en-US"/>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8035EE6A-810A-4828-B690-38C3A5069A95}" type="slidenum">
              <a:rPr lang="en-US" altLang="ja-JP" smtClean="0"/>
              <a:pPr>
                <a:defRPr/>
              </a:pPr>
              <a:t>&lt;#&gt;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pPr>
              <a:defRPr/>
            </a:pPr>
            <a:endParaRPr lang="en-US" altLang="ja-JP"/>
          </a:p>
        </p:txBody>
      </p:sp>
      <p:sp>
        <p:nvSpPr>
          <p:cNvPr id="10" name="フッター プレースホルダ 9"/>
          <p:cNvSpPr>
            <a:spLocks noGrp="1"/>
          </p:cNvSpPr>
          <p:nvPr>
            <p:ph type="ftr" sz="quarter" idx="3"/>
          </p:nvPr>
        </p:nvSpPr>
        <p:spPr>
          <a:xfrm>
            <a:off x="2198578" y="1"/>
            <a:ext cx="4500594"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pPr>
              <a:defRPr/>
            </a:pPr>
            <a:endParaRPr lang="ja-JP" altLang="en-US"/>
          </a:p>
        </p:txBody>
      </p:sp>
      <p:sp>
        <p:nvSpPr>
          <p:cNvPr id="31" name="スライド番号プレースホルダ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pPr>
              <a:defRPr/>
            </a:pPr>
            <a:fld id="{2817374C-95ED-42C0-AAC1-6075FB2905B4}" type="slidenum">
              <a:rPr lang="en-US" altLang="ja-JP" smtClean="0"/>
              <a:pPr>
                <a:defRPr/>
              </a:pPr>
              <a:t>&lt;#&gt;</a:t>
            </a:fld>
            <a:endParaRPr lang="en-US" altLang="ja-JP"/>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userDrawn="1"/>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userDrawn="1"/>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userDrawn="1"/>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userDrawn="1"/>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userDrawn="1"/>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userDrawn="1"/>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userDrawn="1"/>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1170"/>
            <a:ext cx="8229600" cy="4685350"/>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30" y="5827532"/>
            <a:ext cx="1071570"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26" name="Rectangle 73"/>
          <p:cNvSpPr>
            <a:spLocks noChangeArrowheads="1"/>
          </p:cNvSpPr>
          <p:nvPr userDrawn="1"/>
        </p:nvSpPr>
        <p:spPr bwMode="auto">
          <a:xfrm>
            <a:off x="779463" y="1447800"/>
            <a:ext cx="7678737" cy="1081088"/>
          </a:xfrm>
          <a:prstGeom prst="rect">
            <a:avLst/>
          </a:prstGeom>
          <a:noFill/>
          <a:ln w="9525">
            <a:noFill/>
            <a:miter lim="800000"/>
            <a:headEnd/>
            <a:tailEnd/>
          </a:ln>
          <a:effectLst/>
        </p:spPr>
        <p:txBody>
          <a:bodyPr anchor="b"/>
          <a:lstStyle/>
          <a:p>
            <a:pPr algn="r">
              <a:defRPr/>
            </a:pPr>
            <a:endParaRPr lang="ja-JP" altLang="en-US" sz="3200">
              <a:solidFill>
                <a:schemeClr val="tx2"/>
              </a:solidFill>
              <a:latin typeface="ＭＳ 明朝" pitchFamily="17" charset="-128"/>
              <a:ea typeface="ＭＳ 明朝" pitchFamily="17" charset="-128"/>
            </a:endParaRP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4282" y="428604"/>
            <a:ext cx="8458200" cy="1785950"/>
          </a:xfrm>
        </p:spPr>
        <p:txBody>
          <a:bodyPr>
            <a:normAutofit fontScale="90000"/>
          </a:bodyPr>
          <a:lstStyle/>
          <a:p>
            <a:pPr fontAlgn="auto">
              <a:spcAft>
                <a:spcPts val="0"/>
              </a:spcAft>
              <a:defRPr/>
            </a:pPr>
            <a:r>
              <a:rPr lang="ja-JP" altLang="en-US" sz="2800" dirty="0" smtClean="0">
                <a:latin typeface="Helvetica" charset="0"/>
              </a:rPr>
              <a:t>Part 2 Microeconomic Analysis of Finance</a:t>
            </a:r>
            <a:r>
              <a:rPr lang="en-US" altLang="ja-JP" sz="2800" dirty="0" smtClean="0">
                <a:latin typeface="Helvetica" charset="0"/>
              </a:rPr>
              <a:t/>
            </a:r>
            <a:br>
              <a:rPr lang="en-US" altLang="ja-JP" sz="2800" dirty="0" smtClean="0">
                <a:latin typeface="Helvetica" charset="0"/>
              </a:rPr>
            </a:br>
            <a:r>
              <a:rPr lang="ja-JP" altLang="en-US" sz="2800" dirty="0" smtClean="0">
                <a:latin typeface="Helvetica" charset="0"/>
              </a:rPr>
              <a:t>　　　　  </a:t>
            </a:r>
            <a:r>
              <a:rPr lang="ja-JP" sz="2800" dirty="0" smtClean="0">
                <a:solidFill>
                  <a:srgbClr val="000000"/>
                </a:solidFill>
                <a:latin typeface="ＭＳ Ｐゴシック" charset="-128"/>
                <a:ea typeface="ＭＳ Ｐゴシック" charset="-128"/>
              </a:rPr>
              <a:t>金融のミクロ分析</a:t>
            </a:r>
            <a:br>
              <a:rPr lang="ja-JP" sz="2800" dirty="0" smtClean="0">
                <a:solidFill>
                  <a:srgbClr val="000000"/>
                </a:solidFill>
                <a:latin typeface="ＭＳ Ｐゴシック" charset="-128"/>
                <a:ea typeface="ＭＳ Ｐゴシック" charset="-128"/>
              </a:rPr>
            </a:br>
            <a:r>
              <a:rPr lang="ja-JP" altLang="en-US" sz="2800" dirty="0" smtClean="0">
                <a:latin typeface="Helvetica" charset="0"/>
              </a:rPr>
              <a:t>Chapter </a:t>
            </a:r>
            <a:r>
              <a:rPr lang="en-US" altLang="ja-JP" sz="2800" dirty="0" smtClean="0">
                <a:latin typeface="Helvetica" charset="0"/>
              </a:rPr>
              <a:t>5 Corporate Finance</a:t>
            </a:r>
            <a:r>
              <a:rPr lang="ja-JP" altLang="ja-JP" sz="2800" dirty="0" smtClean="0">
                <a:latin typeface="Helvetica" charset="0"/>
                <a:ea typeface="ＭＳ Ｐゴシック" charset="-128"/>
              </a:rPr>
              <a:t>　</a:t>
            </a:r>
            <a:r>
              <a:rPr lang="en-US" altLang="ja-JP" sz="2800" dirty="0" smtClean="0">
                <a:latin typeface="Helvetica" charset="0"/>
                <a:ea typeface="ＭＳ Ｐゴシック" charset="-128"/>
              </a:rPr>
              <a:t/>
            </a:r>
            <a:br>
              <a:rPr lang="en-US" altLang="ja-JP" sz="2800" dirty="0" smtClean="0">
                <a:latin typeface="Helvetica" charset="0"/>
                <a:ea typeface="ＭＳ Ｐゴシック" charset="-128"/>
              </a:rPr>
            </a:br>
            <a:r>
              <a:rPr lang="ja-JP" altLang="en-US" sz="2800" dirty="0" smtClean="0">
                <a:latin typeface="Helvetica" charset="0"/>
                <a:ea typeface="ＭＳ Ｐゴシック" charset="-128"/>
              </a:rPr>
              <a:t>　　　　　　　</a:t>
            </a:r>
            <a:r>
              <a:rPr lang="ja-JP" sz="2800" dirty="0" smtClean="0">
                <a:solidFill>
                  <a:srgbClr val="000000"/>
                </a:solidFill>
                <a:latin typeface="ＭＳ Ｐゴシック" charset="-128"/>
                <a:ea typeface="ＭＳ Ｐゴシック" charset="-128"/>
              </a:rPr>
              <a:t>企業の金融</a:t>
            </a:r>
            <a:endParaRPr lang="ja-JP" altLang="en-US" sz="2800" dirty="0" smtClean="0">
              <a:solidFill>
                <a:srgbClr val="000000"/>
              </a:solidFill>
            </a:endParaRPr>
          </a:p>
        </p:txBody>
      </p:sp>
      <p:sp>
        <p:nvSpPr>
          <p:cNvPr id="10243" name="Rectangle 3"/>
          <p:cNvSpPr>
            <a:spLocks noGrp="1" noChangeArrowheads="1"/>
          </p:cNvSpPr>
          <p:nvPr>
            <p:ph type="subTitle" idx="1"/>
          </p:nvPr>
        </p:nvSpPr>
        <p:spPr>
          <a:xfrm>
            <a:off x="1979613" y="3644900"/>
            <a:ext cx="6572250" cy="1655763"/>
          </a:xfrm>
        </p:spPr>
        <p:txBody>
          <a:bodyPr>
            <a:normAutofit fontScale="77500" lnSpcReduction="20000"/>
          </a:bodyPr>
          <a:lstStyle/>
          <a:p>
            <a:pPr>
              <a:lnSpc>
                <a:spcPct val="90000"/>
              </a:lnSpc>
            </a:pPr>
            <a:r>
              <a:rPr lang="en-US" altLang="ja-JP" smtClean="0">
                <a:solidFill>
                  <a:srgbClr val="000000"/>
                </a:solidFill>
                <a:latin typeface="Helvetica" charset="0"/>
                <a:ea typeface="ＤＦ平成ゴシック体W5" pitchFamily="1" charset="-128"/>
              </a:rPr>
              <a:t>Naotsugu HAYASHI </a:t>
            </a:r>
            <a:r>
              <a:rPr lang="ja-JP" altLang="en-US" smtClean="0">
                <a:solidFill>
                  <a:srgbClr val="000000"/>
                </a:solidFill>
                <a:latin typeface="Helvetica" charset="0"/>
                <a:ea typeface="ＤＦ平成ゴシック体W5" pitchFamily="1" charset="-128"/>
              </a:rPr>
              <a:t>林 直嗣</a:t>
            </a:r>
          </a:p>
          <a:p>
            <a:pPr>
              <a:lnSpc>
                <a:spcPct val="90000"/>
              </a:lnSpc>
            </a:pPr>
            <a:r>
              <a:rPr lang="en-US" altLang="ja-JP" smtClean="0">
                <a:solidFill>
                  <a:srgbClr val="000000"/>
                </a:solidFill>
                <a:latin typeface="Helvetica" charset="0"/>
                <a:ea typeface="ＤＦ平成ゴシック体W5" pitchFamily="1" charset="-128"/>
              </a:rPr>
              <a:t>Professor of Economics </a:t>
            </a:r>
            <a:r>
              <a:rPr lang="ja-JP" altLang="en-US" smtClean="0">
                <a:solidFill>
                  <a:srgbClr val="000000"/>
                </a:solidFill>
                <a:latin typeface="Helvetica" charset="0"/>
                <a:ea typeface="ＤＦ平成ゴシック体W5" pitchFamily="1" charset="-128"/>
              </a:rPr>
              <a:t>経済学教授</a:t>
            </a:r>
          </a:p>
          <a:p>
            <a:pPr>
              <a:lnSpc>
                <a:spcPct val="90000"/>
              </a:lnSpc>
            </a:pPr>
            <a:r>
              <a:rPr lang="en-US" altLang="ja-JP" smtClean="0">
                <a:solidFill>
                  <a:srgbClr val="000000"/>
                </a:solidFill>
                <a:latin typeface="Helvetica" charset="0"/>
                <a:ea typeface="ＤＦ平成ゴシック体W5" pitchFamily="1" charset="-128"/>
              </a:rPr>
              <a:t>Faculty of Business Administration </a:t>
            </a:r>
            <a:r>
              <a:rPr lang="ja-JP" altLang="en-US" smtClean="0">
                <a:solidFill>
                  <a:srgbClr val="000000"/>
                </a:solidFill>
                <a:latin typeface="Helvetica" charset="0"/>
                <a:ea typeface="ＤＦ平成ゴシック体W5" pitchFamily="1" charset="-128"/>
              </a:rPr>
              <a:t>経営学部</a:t>
            </a:r>
          </a:p>
          <a:p>
            <a:pPr>
              <a:lnSpc>
                <a:spcPct val="90000"/>
              </a:lnSpc>
            </a:pPr>
            <a:r>
              <a:rPr lang="en-US" altLang="ja-JP" smtClean="0">
                <a:solidFill>
                  <a:srgbClr val="000000"/>
                </a:solidFill>
                <a:latin typeface="Helvetica" charset="0"/>
                <a:ea typeface="ＤＦ平成ゴシック体W5" pitchFamily="1" charset="-128"/>
              </a:rPr>
              <a:t>Hosei University </a:t>
            </a:r>
            <a:r>
              <a:rPr lang="ja-JP" altLang="en-US" smtClean="0">
                <a:solidFill>
                  <a:srgbClr val="000000"/>
                </a:solidFill>
                <a:latin typeface="Helvetica" charset="0"/>
                <a:ea typeface="ＤＦ平成ゴシック体W5" pitchFamily="1" charset="-128"/>
              </a:rPr>
              <a:t>法政大学</a:t>
            </a:r>
            <a:endParaRPr lang="ja-JP" altLang="en-US" sz="2600" smtClean="0">
              <a:solidFill>
                <a:srgbClr val="000000"/>
              </a:solidFill>
              <a:latin typeface="ＭＳ ゴシック" pitchFamily="49" charset="-128"/>
              <a:ea typeface="ＭＳ ゴシック" pitchFamily="49"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107950" y="692150"/>
            <a:ext cx="8688388" cy="5976938"/>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a:ea typeface="ＤＨＰ平成ゴシックW5" pitchFamily="2" charset="-128"/>
              </a:rPr>
              <a:t>the demand for their products increases than they expected </a:t>
            </a:r>
          </a:p>
          <a:p>
            <a:pPr marL="342900" indent="-342900">
              <a:spcBef>
                <a:spcPct val="20000"/>
              </a:spcBef>
              <a:buClr>
                <a:schemeClr val="folHlink"/>
              </a:buClr>
              <a:buSzPct val="75000"/>
              <a:buFont typeface="Wingdings" pitchFamily="2" charset="2"/>
              <a:buNone/>
            </a:pPr>
            <a:r>
              <a:rPr lang="ja-JP" altLang="en-US" sz="1800">
                <a:solidFill>
                  <a:srgbClr val="000000"/>
                </a:solidFill>
              </a:rPr>
              <a:t>⇒</a:t>
            </a:r>
            <a:r>
              <a:rPr lang="en-US" altLang="ja-JP" sz="1800"/>
              <a:t> </a:t>
            </a:r>
            <a:r>
              <a:rPr lang="en-US" altLang="ja-JP" sz="1800">
                <a:ea typeface="ＤＨＰ平成ゴシックW5" pitchFamily="2" charset="-128"/>
              </a:rPr>
              <a:t>Firms increase the supply of their products by releasing inventory</a:t>
            </a:r>
            <a:endParaRPr lang="en-US" altLang="ja-JP" sz="1800">
              <a:ea typeface="ＤＨＰ平成ゴシックW5" pitchFamily="2"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en-US" altLang="ja-JP" sz="1800"/>
              <a:t>the demand for their products decreases </a:t>
            </a: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rPr>
              <a:t>⇒</a:t>
            </a:r>
            <a:r>
              <a:rPr lang="en-US" altLang="ja-JP" sz="1800"/>
              <a:t> decrease the supply of their products by piling up inventory</a:t>
            </a:r>
          </a:p>
          <a:p>
            <a:pPr marL="342900" indent="-342900">
              <a:lnSpc>
                <a:spcPct val="110000"/>
              </a:lnSpc>
              <a:spcBef>
                <a:spcPct val="20000"/>
              </a:spcBef>
              <a:buClr>
                <a:schemeClr val="folHlink"/>
              </a:buClr>
              <a:buSzPct val="75000"/>
              <a:buFont typeface="Wingdings" pitchFamily="2" charset="2"/>
              <a:buNone/>
            </a:pPr>
            <a:r>
              <a:rPr lang="en-US" altLang="ja-JP" sz="1800"/>
              <a:t>cost of adjusting production &gt; Costs of adjusting inventory </a:t>
            </a: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rPr>
              <a:t>⇒</a:t>
            </a:r>
            <a:r>
              <a:rPr lang="en-US" altLang="ja-JP" sz="1800"/>
              <a:t> inventory adjustment at first</a:t>
            </a:r>
          </a:p>
          <a:p>
            <a:pPr marL="342900" indent="-342900">
              <a:lnSpc>
                <a:spcPct val="110000"/>
              </a:lnSpc>
              <a:spcBef>
                <a:spcPct val="20000"/>
              </a:spcBef>
              <a:buClr>
                <a:schemeClr val="folHlink"/>
              </a:buClr>
              <a:buSzPct val="75000"/>
              <a:buFont typeface="Wingdings" pitchFamily="2" charset="2"/>
              <a:buNone/>
            </a:pPr>
            <a:r>
              <a:rPr lang="en-US" altLang="ja-JP" sz="1800"/>
              <a:t>inventory holdings are a result of unintended gap between demand and supply in the short run, but there is an </a:t>
            </a:r>
            <a:r>
              <a:rPr lang="en-US" altLang="ja-JP" sz="1800">
                <a:solidFill>
                  <a:schemeClr val="hlink"/>
                </a:solidFill>
              </a:rPr>
              <a:t>optimum level of inventory</a:t>
            </a:r>
            <a:r>
              <a:rPr lang="en-US" altLang="ja-JP" sz="1800"/>
              <a:t> in the long run </a:t>
            </a:r>
          </a:p>
          <a:p>
            <a:pPr marL="342900" indent="-342900">
              <a:lnSpc>
                <a:spcPct val="110000"/>
              </a:lnSpc>
              <a:spcBef>
                <a:spcPct val="20000"/>
              </a:spcBef>
              <a:buClr>
                <a:schemeClr val="folHlink"/>
              </a:buClr>
              <a:buSzPct val="75000"/>
              <a:buFont typeface="Wingdings" pitchFamily="2" charset="2"/>
              <a:buNone/>
            </a:pPr>
            <a:r>
              <a:rPr lang="en-US" altLang="ja-JP" sz="1800"/>
              <a:t>the marginal benefit of smoothing the adjustment between demand and supply of products = the marginal cost of holding inventory investment </a:t>
            </a: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rPr>
              <a:t>⇒</a:t>
            </a:r>
            <a:r>
              <a:rPr lang="en-US" altLang="ja-JP" sz="1800"/>
              <a:t>  optimum level of inventory is determined  </a:t>
            </a:r>
            <a:endParaRPr lang="en-US" altLang="ja-JP" sz="1800">
              <a:solidFill>
                <a:srgbClr val="000000"/>
              </a:solidFill>
              <a:ea typeface="ＤＨＰ平成ゴシックW5" pitchFamily="2" charset="-128"/>
            </a:endParaRPr>
          </a:p>
          <a:p>
            <a:pPr marL="342900" indent="-342900">
              <a:lnSpc>
                <a:spcPct val="110000"/>
              </a:lnSpc>
              <a:spcBef>
                <a:spcPct val="20000"/>
              </a:spcBef>
              <a:buClr>
                <a:schemeClr val="folHlink"/>
              </a:buClr>
              <a:buSzPct val="75000"/>
              <a:buFont typeface="Wingdings" pitchFamily="2" charset="2"/>
              <a:buNone/>
            </a:pPr>
            <a:r>
              <a:rPr lang="en-US" altLang="ja-JP" sz="1800">
                <a:solidFill>
                  <a:srgbClr val="000000"/>
                </a:solidFill>
                <a:ea typeface="ＤＨＰ平成ゴシックW5" pitchFamily="2" charset="-128"/>
              </a:rPr>
              <a:t>　</a:t>
            </a:r>
            <a:r>
              <a:rPr lang="ja-JP" altLang="en-US" sz="1800">
                <a:solidFill>
                  <a:srgbClr val="000000"/>
                </a:solidFill>
                <a:ea typeface="ＤＦ平成ゴシック体W5" pitchFamily="1" charset="-128"/>
              </a:rPr>
              <a:t>予想以上の販売増加⇒在庫を取り崩して市場に供給</a:t>
            </a:r>
            <a:endParaRPr lang="ja-JP" altLang="en-US" sz="1800">
              <a:ea typeface="ＤＦ平成ゴシック体W5" pitchFamily="1" charset="-128"/>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予想以上の販売減少⇒在庫を積み増して市場への供給抑制</a:t>
            </a:r>
            <a:endParaRPr lang="ja-JP" altLang="en-US" sz="1800">
              <a:ea typeface="ＤＦ平成ゴシック体W5" pitchFamily="1" charset="-128"/>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生産量調整の費用＞在庫調整の費用⇒最初に在庫調整</a:t>
            </a:r>
            <a:endParaRPr lang="ja-JP" altLang="en-US" sz="1800">
              <a:ea typeface="ＤＦ平成ゴシック体W5" pitchFamily="1" charset="-128"/>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在庫保有量は短期的には意図せざる需給不一致の結果</a:t>
            </a:r>
            <a:endParaRPr lang="ja-JP" altLang="en-US" sz="1800">
              <a:ea typeface="ＤＦ平成ゴシック体W5" pitchFamily="1" charset="-128"/>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長期平均的には</a:t>
            </a:r>
            <a:r>
              <a:rPr lang="ja-JP" altLang="en-US" sz="1800">
                <a:solidFill>
                  <a:schemeClr val="hlink"/>
                </a:solidFill>
                <a:ea typeface="ＤＦ平成ゴシック体W5" pitchFamily="1" charset="-128"/>
              </a:rPr>
              <a:t>最適な在庫水準</a:t>
            </a:r>
            <a:r>
              <a:rPr lang="ja-JP" altLang="en-US" sz="1800">
                <a:solidFill>
                  <a:srgbClr val="000000"/>
                </a:solidFill>
                <a:ea typeface="ＤＦ平成ゴシック体W5" pitchFamily="1" charset="-128"/>
              </a:rPr>
              <a:t>が存在</a:t>
            </a:r>
            <a:endParaRPr lang="ja-JP" altLang="en-US" sz="1800">
              <a:ea typeface="ＤＦ平成ゴシック体W5" pitchFamily="1" charset="-128"/>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在庫投資の限界費用＝在庫保有による限界便益</a:t>
            </a:r>
            <a:r>
              <a:rPr lang="ja-JP" altLang="en-US">
                <a:latin typeface="ＤＦ平成ゴシック体W5" pitchFamily="1" charset="-128"/>
                <a:ea typeface="ＤＦ平成ゴシック体W5" pitchFamily="1" charset="-128"/>
              </a:rPr>
              <a:t> </a:t>
            </a:r>
          </a:p>
        </p:txBody>
      </p:sp>
      <p:sp>
        <p:nvSpPr>
          <p:cNvPr id="4" name="Rectangle 2"/>
          <p:cNvSpPr txBox="1">
            <a:spLocks noChangeArrowheads="1"/>
          </p:cNvSpPr>
          <p:nvPr/>
        </p:nvSpPr>
        <p:spPr>
          <a:xfrm>
            <a:off x="0" y="0"/>
            <a:ext cx="9144000" cy="57148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8.  Inventory Investment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在庫投資</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107950" y="620713"/>
            <a:ext cx="8688388" cy="6121400"/>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rPr>
              <a:t>Inside Finance</a:t>
            </a:r>
            <a:r>
              <a:rPr lang="en-US" altLang="ja-JP" sz="1800" dirty="0">
                <a:ea typeface="ＤＨＰ平成ゴシックW5" pitchFamily="2" charset="-128"/>
              </a:rPr>
              <a:t> </a:t>
            </a:r>
            <a:r>
              <a:rPr lang="ja-JP" altLang="en-US" sz="1800" dirty="0">
                <a:solidFill>
                  <a:srgbClr val="000000"/>
                </a:solidFill>
                <a:ea typeface="ＤＨＰ平成ゴシックW5" pitchFamily="2" charset="-128"/>
              </a:rPr>
              <a:t>⇒</a:t>
            </a:r>
            <a:r>
              <a:rPr lang="en-US" altLang="ja-JP" sz="1800" dirty="0">
                <a:ea typeface="ＤＨＰ平成ゴシックW5" pitchFamily="2" charset="-128"/>
              </a:rPr>
              <a:t>inside funds such as retained earnings and depreciation allowance </a:t>
            </a:r>
          </a:p>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rPr>
              <a:t>Outside (External) Finance</a:t>
            </a:r>
            <a:r>
              <a:rPr lang="en-US" altLang="ja-JP" sz="1800" dirty="0">
                <a:ea typeface="ＤＨＰ平成ゴシックW5" pitchFamily="2" charset="-128"/>
              </a:rPr>
              <a:t> </a:t>
            </a: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ＤＨＰ平成ゴシックW5" pitchFamily="2" charset="-128"/>
              </a:rPr>
              <a:t>⇒   </a:t>
            </a:r>
            <a:r>
              <a:rPr lang="en-US" altLang="ja-JP" sz="1800" dirty="0">
                <a:solidFill>
                  <a:srgbClr val="000000"/>
                </a:solidFill>
                <a:ea typeface="ＤＨＰ平成ゴシックW5" pitchFamily="2" charset="-128"/>
              </a:rPr>
              <a:t>equity finance      stocks                                                own capital</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rPr>
              <a:t>                                   convertible bonds, warrant bonds        </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rPr>
              <a:t>       </a:t>
            </a:r>
            <a:r>
              <a:rPr lang="en-US" altLang="ja-JP" sz="1800" dirty="0">
                <a:solidFill>
                  <a:srgbClr val="000000"/>
                </a:solidFill>
              </a:rPr>
              <a:t>debt finance</a:t>
            </a:r>
            <a:r>
              <a:rPr lang="en-US" altLang="ja-JP" sz="1800" dirty="0">
                <a:solidFill>
                  <a:srgbClr val="000000"/>
                </a:solidFill>
                <a:ea typeface="ＤＨＰ平成ゴシックW5" pitchFamily="2" charset="-128"/>
              </a:rPr>
              <a:t>        corporate bonds                                 borrowed capital</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rPr>
              <a:t>                                   bank loans</a:t>
            </a:r>
            <a:endParaRPr lang="en-US" altLang="ja-JP" sz="1800" dirty="0">
              <a:ea typeface="ＤＨＰ平成ゴシックW5" pitchFamily="2" charset="-128"/>
            </a:endParaRPr>
          </a:p>
          <a:p>
            <a:pPr marL="342900" indent="-342900">
              <a:spcBef>
                <a:spcPct val="20000"/>
              </a:spcBef>
              <a:buClr>
                <a:schemeClr val="folHlink"/>
              </a:buClr>
              <a:buSzPct val="75000"/>
              <a:buFont typeface="Wingdings" pitchFamily="2" charset="2"/>
              <a:buNone/>
            </a:pPr>
            <a:r>
              <a:rPr lang="en-US" altLang="ja-JP" sz="1800" dirty="0">
                <a:ea typeface="ＤＨＰ平成ゴシックW5" pitchFamily="2" charset="-128"/>
              </a:rPr>
              <a:t>Internal Finance</a:t>
            </a:r>
          </a:p>
          <a:p>
            <a:pPr marL="342900" indent="-342900">
              <a:spcBef>
                <a:spcPct val="20000"/>
              </a:spcBef>
              <a:buClr>
                <a:schemeClr val="folHlink"/>
              </a:buClr>
              <a:buSzPct val="75000"/>
              <a:buFont typeface="Wingdings" pitchFamily="2" charset="2"/>
              <a:buNone/>
            </a:pPr>
            <a:r>
              <a:rPr lang="en-US" altLang="ja-JP" sz="1800" dirty="0">
                <a:ea typeface="ＤＨＰ平成ゴシックW5" pitchFamily="2" charset="-128"/>
              </a:rPr>
              <a:t>Retained earnings=</a:t>
            </a:r>
            <a:r>
              <a:rPr lang="en-US" altLang="ja-JP" sz="1800" dirty="0"/>
              <a:t>current term net profits after deduction of dividends, executive remunerations and taxes </a:t>
            </a:r>
            <a:endParaRPr lang="en-US" altLang="ja-JP" sz="1800" dirty="0">
              <a:ea typeface="ＤＨＰ平成ゴシックW5" pitchFamily="2" charset="-128"/>
            </a:endParaRPr>
          </a:p>
          <a:p>
            <a:pPr marL="342900" indent="-342900">
              <a:spcBef>
                <a:spcPct val="20000"/>
              </a:spcBef>
              <a:buClr>
                <a:schemeClr val="folHlink"/>
              </a:buClr>
              <a:buSzPct val="75000"/>
              <a:buFont typeface="Wingdings" pitchFamily="2" charset="2"/>
              <a:buNone/>
            </a:pPr>
            <a:r>
              <a:rPr lang="en-US" altLang="ja-JP" sz="1800" dirty="0">
                <a:ea typeface="ＤＨＰ平成ゴシックW5" pitchFamily="2" charset="-128"/>
                <a:cs typeface="Times New Roman" pitchFamily="18" charset="0"/>
              </a:rPr>
              <a:t>Depreciation=</a:t>
            </a:r>
            <a:r>
              <a:rPr lang="en-US" altLang="ja-JP" sz="1800" dirty="0"/>
              <a:t>Machinery, factories, buildings and other tangible fixed assets depreciate </a:t>
            </a: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rPr>
              <a:t>内部金融</a:t>
            </a:r>
            <a:r>
              <a:rPr lang="ja-JP" altLang="en-US" sz="1800" dirty="0">
                <a:solidFill>
                  <a:srgbClr val="000000"/>
                </a:solidFill>
                <a:latin typeface="+mn-ea"/>
                <a:ea typeface="+mn-ea"/>
              </a:rPr>
              <a:t>⇒内部留保や減価償却費など内部資金による資金調達</a:t>
            </a:r>
            <a:endParaRPr lang="ja-JP" altLang="en-US" sz="1800" dirty="0">
              <a:latin typeface="+mn-ea"/>
              <a:ea typeface="+mn-ea"/>
            </a:endParaRP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rPr>
              <a:t>外部金融</a:t>
            </a:r>
            <a:r>
              <a:rPr lang="ja-JP" altLang="en-US" sz="1800" dirty="0">
                <a:solidFill>
                  <a:srgbClr val="000000"/>
                </a:solidFill>
                <a:latin typeface="+mn-ea"/>
                <a:ea typeface="+mn-ea"/>
              </a:rPr>
              <a:t>⇒エクイティ・</a:t>
            </a:r>
            <a:r>
              <a:rPr lang="ja-JP" altLang="en-US" sz="1800" dirty="0" smtClean="0">
                <a:solidFill>
                  <a:srgbClr val="000000"/>
                </a:solidFill>
                <a:latin typeface="+mn-ea"/>
                <a:ea typeface="+mn-ea"/>
              </a:rPr>
              <a:t>ファイナンス　株式</a:t>
            </a:r>
            <a:r>
              <a:rPr lang="ja-JP" altLang="en-US" sz="1800" dirty="0">
                <a:solidFill>
                  <a:srgbClr val="000000"/>
                </a:solidFill>
                <a:latin typeface="+mn-ea"/>
                <a:ea typeface="+mn-ea"/>
              </a:rPr>
              <a:t>、転換社債、</a:t>
            </a:r>
            <a:r>
              <a:rPr lang="ja-JP" altLang="en-US" sz="1800" dirty="0" smtClean="0">
                <a:solidFill>
                  <a:srgbClr val="000000"/>
                </a:solidFill>
                <a:latin typeface="+mn-ea"/>
                <a:ea typeface="+mn-ea"/>
              </a:rPr>
              <a:t>ワラント債   </a:t>
            </a:r>
            <a:r>
              <a:rPr lang="ja-JP" altLang="en-US" sz="1800" dirty="0">
                <a:solidFill>
                  <a:srgbClr val="000000"/>
                </a:solidFill>
                <a:latin typeface="+mn-ea"/>
                <a:ea typeface="+mn-ea"/>
              </a:rPr>
              <a:t>自己資本</a:t>
            </a:r>
            <a:endParaRPr lang="ja-JP" altLang="en-US" sz="1800" dirty="0">
              <a:latin typeface="+mn-ea"/>
              <a:ea typeface="+mn-ea"/>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rPr>
              <a:t>　　　　    デット・ファイナンス　</a:t>
            </a:r>
            <a:r>
              <a:rPr lang="ja-JP" altLang="en-US" sz="1800" dirty="0" smtClean="0">
                <a:solidFill>
                  <a:srgbClr val="000000"/>
                </a:solidFill>
                <a:latin typeface="+mn-ea"/>
                <a:ea typeface="+mn-ea"/>
              </a:rPr>
              <a:t>　社債</a:t>
            </a:r>
            <a:r>
              <a:rPr lang="ja-JP" altLang="en-US" sz="1800" dirty="0">
                <a:solidFill>
                  <a:srgbClr val="000000"/>
                </a:solidFill>
                <a:latin typeface="+mn-ea"/>
                <a:ea typeface="+mn-ea"/>
              </a:rPr>
              <a:t>、金融機関借入 　　　　他人資本</a:t>
            </a:r>
            <a:endParaRPr lang="ja-JP" altLang="en-US" sz="1800" dirty="0">
              <a:latin typeface="+mn-ea"/>
              <a:ea typeface="+mn-ea"/>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rPr>
              <a:t> </a:t>
            </a:r>
            <a:r>
              <a:rPr lang="ja-JP" altLang="en-US" sz="1800" dirty="0">
                <a:solidFill>
                  <a:schemeClr val="hlink"/>
                </a:solidFill>
                <a:latin typeface="+mn-ea"/>
                <a:ea typeface="+mn-ea"/>
              </a:rPr>
              <a:t>内部金融</a:t>
            </a:r>
            <a:r>
              <a:rPr lang="en-US" altLang="ja-JP" sz="1800" dirty="0">
                <a:solidFill>
                  <a:schemeClr val="hlink"/>
                </a:solidFill>
                <a:latin typeface="+mn-ea"/>
                <a:ea typeface="+mn-ea"/>
              </a:rPr>
              <a:t>……</a:t>
            </a:r>
            <a:r>
              <a:rPr lang="ja-JP" altLang="en-US" sz="1800" dirty="0">
                <a:solidFill>
                  <a:srgbClr val="000000"/>
                </a:solidFill>
                <a:latin typeface="+mn-ea"/>
                <a:ea typeface="+mn-ea"/>
              </a:rPr>
              <a:t>返済の必要がなく、利子や配当を払う必要もない資金</a:t>
            </a:r>
            <a:endParaRPr lang="en-US" altLang="ja-JP" sz="1800" dirty="0">
              <a:latin typeface="+mn-ea"/>
              <a:ea typeface="+mn-ea"/>
            </a:endParaRPr>
          </a:p>
          <a:p>
            <a:pPr marL="342900" indent="-342900">
              <a:spcBef>
                <a:spcPct val="20000"/>
              </a:spcBef>
              <a:buClr>
                <a:schemeClr val="folHlink"/>
              </a:buClr>
              <a:buSzPct val="75000"/>
              <a:buFont typeface="Wingdings" pitchFamily="2" charset="2"/>
              <a:buNone/>
            </a:pPr>
            <a:r>
              <a:rPr lang="en-US" altLang="ja-JP" sz="1800" dirty="0">
                <a:solidFill>
                  <a:srgbClr val="000000"/>
                </a:solidFill>
                <a:latin typeface="+mn-ea"/>
                <a:ea typeface="+mn-ea"/>
              </a:rPr>
              <a:t>　</a:t>
            </a:r>
            <a:r>
              <a:rPr lang="ja-JP" altLang="en-US" sz="1800" dirty="0">
                <a:solidFill>
                  <a:schemeClr val="hlink"/>
                </a:solidFill>
                <a:latin typeface="+mn-ea"/>
                <a:ea typeface="+mn-ea"/>
              </a:rPr>
              <a:t>内部留保</a:t>
            </a:r>
            <a:r>
              <a:rPr lang="ja-JP" altLang="en-US" sz="1800" dirty="0">
                <a:solidFill>
                  <a:srgbClr val="000000"/>
                </a:solidFill>
                <a:latin typeface="+mn-ea"/>
                <a:ea typeface="+mn-ea"/>
              </a:rPr>
              <a:t>＝当期利益－配当・役員賞与・税金など社外への流出分</a:t>
            </a:r>
            <a:endParaRPr lang="ja-JP" altLang="en-US" sz="1800" dirty="0">
              <a:latin typeface="+mn-ea"/>
              <a:ea typeface="+mn-ea"/>
            </a:endParaRP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rPr>
              <a:t>　減価償却費</a:t>
            </a:r>
            <a:r>
              <a:rPr lang="ja-JP" altLang="en-US" sz="1800" dirty="0">
                <a:solidFill>
                  <a:srgbClr val="000000"/>
                </a:solidFill>
                <a:latin typeface="+mn-ea"/>
                <a:ea typeface="+mn-ea"/>
              </a:rPr>
              <a:t>＝機械設備、工場、建物などの有形固定資産の減耗分を補填		 する積立金、</a:t>
            </a:r>
            <a:endParaRPr lang="ja-JP" altLang="en-US" sz="1800" dirty="0">
              <a:latin typeface="+mn-ea"/>
              <a:ea typeface="+mn-ea"/>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rPr>
              <a:t>  </a:t>
            </a:r>
          </a:p>
        </p:txBody>
      </p:sp>
      <p:sp>
        <p:nvSpPr>
          <p:cNvPr id="20484" name="AutoShape 4"/>
          <p:cNvSpPr>
            <a:spLocks/>
          </p:cNvSpPr>
          <p:nvPr/>
        </p:nvSpPr>
        <p:spPr bwMode="auto">
          <a:xfrm>
            <a:off x="468313" y="1557338"/>
            <a:ext cx="76200" cy="762000"/>
          </a:xfrm>
          <a:prstGeom prst="leftBrace">
            <a:avLst>
              <a:gd name="adj1" fmla="val 83333"/>
              <a:gd name="adj2" fmla="val 50000"/>
            </a:avLst>
          </a:prstGeom>
          <a:noFill/>
          <a:ln w="9525">
            <a:solidFill>
              <a:srgbClr val="000000"/>
            </a:solidFill>
            <a:round/>
            <a:headEnd/>
            <a:tailEnd/>
          </a:ln>
        </p:spPr>
        <p:txBody>
          <a:bodyPr/>
          <a:lstStyle/>
          <a:p>
            <a:endParaRPr lang="ja-JP" altLang="en-US"/>
          </a:p>
        </p:txBody>
      </p:sp>
      <p:sp>
        <p:nvSpPr>
          <p:cNvPr id="20485" name="AutoShape 5"/>
          <p:cNvSpPr>
            <a:spLocks/>
          </p:cNvSpPr>
          <p:nvPr/>
        </p:nvSpPr>
        <p:spPr bwMode="auto">
          <a:xfrm>
            <a:off x="2195513" y="2349500"/>
            <a:ext cx="76200" cy="533400"/>
          </a:xfrm>
          <a:prstGeom prst="leftBrace">
            <a:avLst>
              <a:gd name="adj1" fmla="val 58333"/>
              <a:gd name="adj2" fmla="val 50000"/>
            </a:avLst>
          </a:prstGeom>
          <a:noFill/>
          <a:ln w="9525">
            <a:solidFill>
              <a:srgbClr val="000000"/>
            </a:solidFill>
            <a:round/>
            <a:headEnd/>
            <a:tailEnd/>
          </a:ln>
        </p:spPr>
        <p:txBody>
          <a:bodyPr/>
          <a:lstStyle/>
          <a:p>
            <a:endParaRPr lang="ja-JP" altLang="en-US"/>
          </a:p>
        </p:txBody>
      </p:sp>
      <p:sp>
        <p:nvSpPr>
          <p:cNvPr id="20486" name="AutoShape 6"/>
          <p:cNvSpPr>
            <a:spLocks/>
          </p:cNvSpPr>
          <p:nvPr/>
        </p:nvSpPr>
        <p:spPr bwMode="auto">
          <a:xfrm>
            <a:off x="2195513" y="1628775"/>
            <a:ext cx="76200" cy="533400"/>
          </a:xfrm>
          <a:prstGeom prst="leftBrace">
            <a:avLst>
              <a:gd name="adj1" fmla="val 58333"/>
              <a:gd name="adj2" fmla="val 50000"/>
            </a:avLst>
          </a:prstGeom>
          <a:noFill/>
          <a:ln w="9525">
            <a:solidFill>
              <a:srgbClr val="000000"/>
            </a:solidFill>
            <a:round/>
            <a:headEnd/>
            <a:tailEnd/>
          </a:ln>
        </p:spPr>
        <p:txBody>
          <a:bodyPr/>
          <a:lstStyle/>
          <a:p>
            <a:endParaRPr lang="ja-JP" altLang="en-US"/>
          </a:p>
        </p:txBody>
      </p:sp>
      <p:sp>
        <p:nvSpPr>
          <p:cNvPr id="20487" name="AutoShape 8"/>
          <p:cNvSpPr>
            <a:spLocks/>
          </p:cNvSpPr>
          <p:nvPr/>
        </p:nvSpPr>
        <p:spPr bwMode="auto">
          <a:xfrm>
            <a:off x="5940425" y="2276475"/>
            <a:ext cx="76200" cy="533400"/>
          </a:xfrm>
          <a:prstGeom prst="rightBrace">
            <a:avLst>
              <a:gd name="adj1" fmla="val 58333"/>
              <a:gd name="adj2" fmla="val 50000"/>
            </a:avLst>
          </a:prstGeom>
          <a:noFill/>
          <a:ln w="9525">
            <a:solidFill>
              <a:srgbClr val="000000"/>
            </a:solidFill>
            <a:round/>
            <a:headEnd/>
            <a:tailEnd/>
          </a:ln>
        </p:spPr>
        <p:txBody>
          <a:bodyPr/>
          <a:lstStyle/>
          <a:p>
            <a:endParaRPr lang="ja-JP" altLang="en-US"/>
          </a:p>
        </p:txBody>
      </p:sp>
      <p:sp>
        <p:nvSpPr>
          <p:cNvPr id="20488" name="AutoShape 8"/>
          <p:cNvSpPr>
            <a:spLocks/>
          </p:cNvSpPr>
          <p:nvPr/>
        </p:nvSpPr>
        <p:spPr bwMode="auto">
          <a:xfrm>
            <a:off x="5940425" y="1557338"/>
            <a:ext cx="76200" cy="533400"/>
          </a:xfrm>
          <a:prstGeom prst="rightBrace">
            <a:avLst>
              <a:gd name="adj1" fmla="val 58333"/>
              <a:gd name="adj2" fmla="val 50000"/>
            </a:avLst>
          </a:prstGeom>
          <a:noFill/>
          <a:ln w="9525">
            <a:solidFill>
              <a:srgbClr val="000000"/>
            </a:solidFill>
            <a:round/>
            <a:headEnd/>
            <a:tailEnd/>
          </a:ln>
        </p:spPr>
        <p:txBody>
          <a:bodyPr/>
          <a:lstStyle/>
          <a:p>
            <a:endParaRPr lang="ja-JP" altLang="en-US"/>
          </a:p>
        </p:txBody>
      </p:sp>
      <p:sp>
        <p:nvSpPr>
          <p:cNvPr id="9" name="Rectangle 2"/>
          <p:cNvSpPr txBox="1">
            <a:spLocks noChangeArrowheads="1"/>
          </p:cNvSpPr>
          <p:nvPr/>
        </p:nvSpPr>
        <p:spPr>
          <a:xfrm>
            <a:off x="0" y="0"/>
            <a:ext cx="9144000" cy="57148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9.  Inside (Internal) Finance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内部金融</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p:cNvSpPr>
          <p:nvPr/>
        </p:nvSpPr>
        <p:spPr bwMode="auto">
          <a:xfrm>
            <a:off x="107950" y="836613"/>
            <a:ext cx="8928100" cy="5832475"/>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cs typeface="Times New Roman" pitchFamily="18" charset="0"/>
              </a:rPr>
              <a:t>External Finance</a:t>
            </a:r>
            <a:r>
              <a:rPr lang="en-US" altLang="ja-JP" sz="1800" dirty="0">
                <a:solidFill>
                  <a:srgbClr val="000000"/>
                </a:solidFill>
                <a:ea typeface="ＤＨＰ平成ゴシックW5" pitchFamily="2" charset="-128"/>
                <a:cs typeface="Times New Roman" pitchFamily="18" charset="0"/>
              </a:rPr>
              <a:t> = </a:t>
            </a:r>
            <a:r>
              <a:rPr lang="en-US" altLang="ja-JP" sz="1800" dirty="0">
                <a:ea typeface="ＤＨＰ平成ゴシックW5" pitchFamily="2" charset="-128"/>
                <a:cs typeface="Times New Roman" pitchFamily="18" charset="0"/>
              </a:rPr>
              <a:t>raise funds through outside finance such as stocks (own capital), corporate bonds and bank borrowings (borrowed capital)</a:t>
            </a:r>
          </a:p>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cs typeface="Times New Roman" pitchFamily="18" charset="0"/>
              </a:rPr>
              <a:t>Stocks</a:t>
            </a:r>
            <a:r>
              <a:rPr lang="en-US" altLang="ja-JP" sz="1800" dirty="0">
                <a:ea typeface="ＤＨＰ平成ゴシックW5" pitchFamily="2" charset="-128"/>
                <a:cs typeface="Times New Roman" pitchFamily="18" charset="0"/>
              </a:rPr>
              <a:t> </a:t>
            </a:r>
            <a:r>
              <a:rPr lang="ja-JP" altLang="en-US" sz="1800" dirty="0">
                <a:solidFill>
                  <a:srgbClr val="000000"/>
                </a:solidFill>
                <a:ea typeface="ＤＨＰ平成ゴシックW5" pitchFamily="2" charset="-128"/>
                <a:cs typeface="Times New Roman" pitchFamily="18" charset="0"/>
              </a:rPr>
              <a:t>⇒ </a:t>
            </a:r>
            <a:r>
              <a:rPr lang="en-US" altLang="ja-JP" sz="1800" dirty="0">
                <a:ea typeface="ＤＨＰ平成ゴシックW5" pitchFamily="2" charset="-128"/>
                <a:cs typeface="Times New Roman" pitchFamily="18" charset="0"/>
              </a:rPr>
              <a:t>equity capital as retained earnings and are not necessary to be repaid but have to pay dividends to stock holder, direct finance</a:t>
            </a:r>
            <a:endParaRPr lang="ja-JP" altLang="en-US" sz="1800" dirty="0">
              <a:ea typeface="ＤＨＰ平成ゴシックW5" pitchFamily="2" charset="-128"/>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cs typeface="Times New Roman" pitchFamily="18" charset="0"/>
              </a:rPr>
              <a:t>Corporate bonds</a:t>
            </a:r>
            <a:r>
              <a:rPr lang="en-US" altLang="ja-JP" sz="1800" dirty="0">
                <a:ea typeface="ＤＨＰ平成ゴシックW5" pitchFamily="2" charset="-128"/>
                <a:cs typeface="Times New Roman" pitchFamily="18" charset="0"/>
              </a:rPr>
              <a:t> </a:t>
            </a:r>
            <a:r>
              <a:rPr lang="ja-JP" altLang="en-US" sz="1800" dirty="0">
                <a:ea typeface="ＤＨＰ平成ゴシックW5" pitchFamily="2" charset="-128"/>
                <a:cs typeface="Times New Roman" pitchFamily="18" charset="0"/>
              </a:rPr>
              <a:t>⇒ </a:t>
            </a:r>
            <a:r>
              <a:rPr lang="en-US" altLang="ja-JP" sz="1800" dirty="0">
                <a:ea typeface="ＤＨＰ平成ゴシックW5" pitchFamily="2" charset="-128"/>
                <a:cs typeface="Times New Roman" pitchFamily="18" charset="0"/>
              </a:rPr>
              <a:t>borrowings through capital markets and stipulate beforehand the rate of interest and the deadline for repayment, direct finance</a:t>
            </a:r>
          </a:p>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cs typeface="Times New Roman" pitchFamily="18" charset="0"/>
              </a:rPr>
              <a:t>Bank borrowings</a:t>
            </a:r>
            <a:r>
              <a:rPr lang="en-US" altLang="ja-JP" sz="1800" dirty="0">
                <a:ea typeface="ＤＨＰ平成ゴシックW5" pitchFamily="2" charset="-128"/>
                <a:cs typeface="Times New Roman" pitchFamily="18" charset="0"/>
              </a:rPr>
              <a:t> </a:t>
            </a:r>
            <a:r>
              <a:rPr lang="ja-JP" altLang="en-US" sz="1800" dirty="0">
                <a:ea typeface="ＤＨＰ平成ゴシックW5" pitchFamily="2" charset="-128"/>
                <a:cs typeface="Times New Roman" pitchFamily="18" charset="0"/>
              </a:rPr>
              <a:t>⇒</a:t>
            </a:r>
            <a:r>
              <a:rPr lang="en-US" altLang="ja-JP" sz="1800" dirty="0">
                <a:ea typeface="ＤＨＰ平成ゴシックW5" pitchFamily="2" charset="-128"/>
                <a:cs typeface="Times New Roman" pitchFamily="18" charset="0"/>
              </a:rPr>
              <a:t> borrowing from financial institutions such as banks, which stipulates the rate of interest and the deadline for repayment, indirect finance </a:t>
            </a:r>
          </a:p>
          <a:p>
            <a:pPr marL="342900" indent="-342900">
              <a:spcBef>
                <a:spcPct val="20000"/>
              </a:spcBef>
              <a:buClr>
                <a:schemeClr val="folHlink"/>
              </a:buClr>
              <a:buSzPct val="75000"/>
              <a:buFont typeface="Wingdings" pitchFamily="2" charset="2"/>
              <a:buNone/>
            </a:pP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cs typeface="Times New Roman" pitchFamily="18" charset="0"/>
              </a:rPr>
              <a:t>外部金融</a:t>
            </a:r>
            <a:r>
              <a:rPr lang="ja-JP" altLang="en-US" sz="1800" dirty="0">
                <a:solidFill>
                  <a:srgbClr val="000000"/>
                </a:solidFill>
                <a:latin typeface="+mn-ea"/>
                <a:ea typeface="+mn-ea"/>
                <a:cs typeface="Times New Roman" pitchFamily="18" charset="0"/>
              </a:rPr>
              <a:t>＝株式（自己資本）、社債・借入（他人資本）など外部資金による資金調達</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a:t>
            </a:r>
            <a:r>
              <a:rPr lang="ja-JP" altLang="en-US" sz="1800" dirty="0">
                <a:solidFill>
                  <a:schemeClr val="hlink"/>
                </a:solidFill>
                <a:latin typeface="+mn-ea"/>
                <a:ea typeface="+mn-ea"/>
                <a:cs typeface="Times New Roman" pitchFamily="18" charset="0"/>
              </a:rPr>
              <a:t>株式</a:t>
            </a:r>
            <a:r>
              <a:rPr lang="ja-JP" altLang="en-US" sz="1800" dirty="0">
                <a:solidFill>
                  <a:srgbClr val="000000"/>
                </a:solidFill>
                <a:latin typeface="+mn-ea"/>
                <a:ea typeface="+mn-ea"/>
                <a:cs typeface="Times New Roman" pitchFamily="18" charset="0"/>
              </a:rPr>
              <a:t>⇒内部留保等と同様に自己資本を形成、返済不必要、株主に対し配当支払</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a:t>
            </a:r>
            <a:r>
              <a:rPr lang="ja-JP" altLang="en-US" sz="1800" dirty="0">
                <a:solidFill>
                  <a:schemeClr val="hlink"/>
                </a:solidFill>
                <a:latin typeface="+mn-ea"/>
                <a:ea typeface="+mn-ea"/>
                <a:cs typeface="Times New Roman" pitchFamily="18" charset="0"/>
              </a:rPr>
              <a:t>社債</a:t>
            </a:r>
            <a:r>
              <a:rPr lang="ja-JP" altLang="en-US" sz="1800" dirty="0">
                <a:solidFill>
                  <a:srgbClr val="000000"/>
                </a:solidFill>
                <a:latin typeface="+mn-ea"/>
                <a:ea typeface="+mn-ea"/>
                <a:cs typeface="Times New Roman" pitchFamily="18" charset="0"/>
              </a:rPr>
              <a:t>⇒資本市場を通じる企業の借入であり、支払利子と償還期限</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株式と社債の発行は直接金融</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a:t>
            </a:r>
            <a:r>
              <a:rPr lang="ja-JP" altLang="en-US" sz="1800" dirty="0">
                <a:solidFill>
                  <a:schemeClr val="hlink"/>
                </a:solidFill>
                <a:latin typeface="+mn-ea"/>
                <a:ea typeface="+mn-ea"/>
                <a:cs typeface="Times New Roman" pitchFamily="18" charset="0"/>
              </a:rPr>
              <a:t>借入</a:t>
            </a:r>
            <a:r>
              <a:rPr lang="ja-JP" altLang="en-US" sz="1800" dirty="0">
                <a:solidFill>
                  <a:srgbClr val="000000"/>
                </a:solidFill>
                <a:latin typeface="+mn-ea"/>
                <a:ea typeface="+mn-ea"/>
                <a:cs typeface="Times New Roman" pitchFamily="18" charset="0"/>
              </a:rPr>
              <a:t>⇒銀行など金融機関からの借入であり、支払利子と返済期限</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銀行借入は間接金融</a:t>
            </a:r>
          </a:p>
        </p:txBody>
      </p:sp>
      <p:sp>
        <p:nvSpPr>
          <p:cNvPr id="5" name="Rectangle 2"/>
          <p:cNvSpPr txBox="1">
            <a:spLocks noChangeArrowheads="1"/>
          </p:cNvSpPr>
          <p:nvPr/>
        </p:nvSpPr>
        <p:spPr>
          <a:xfrm>
            <a:off x="0" y="0"/>
            <a:ext cx="9144000" cy="714356"/>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10.  Outside (External) Finance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外部金融</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ChangeArrowheads="1"/>
          </p:cNvSpPr>
          <p:nvPr/>
        </p:nvSpPr>
        <p:spPr bwMode="auto">
          <a:xfrm>
            <a:off x="107950" y="1052513"/>
            <a:ext cx="8893206" cy="5616575"/>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ＤＨＰ平成ゴシックW5" pitchFamily="2" charset="-128"/>
                <a:cs typeface="Times New Roman" pitchFamily="18" charset="0"/>
              </a:rPr>
              <a:t>Equity Finance</a:t>
            </a:r>
            <a:r>
              <a:rPr lang="en-US" altLang="ja-JP" sz="1800" dirty="0">
                <a:solidFill>
                  <a:srgbClr val="000000"/>
                </a:solidFill>
                <a:ea typeface="ＤＨＰ平成ゴシックW5" pitchFamily="2" charset="-128"/>
                <a:cs typeface="Times New Roman" pitchFamily="18" charset="0"/>
              </a:rPr>
              <a:t> ⇒ </a:t>
            </a:r>
            <a:r>
              <a:rPr lang="en-US" altLang="ja-JP" sz="1800" dirty="0">
                <a:solidFill>
                  <a:schemeClr val="hlink"/>
                </a:solidFill>
                <a:ea typeface="ＤＨＰ平成ゴシックW5" pitchFamily="2" charset="-128"/>
                <a:cs typeface="Times New Roman" pitchFamily="18" charset="0"/>
              </a:rPr>
              <a:t>Own capital</a:t>
            </a:r>
            <a:endParaRPr lang="en-US" altLang="ja-JP" sz="1800" dirty="0">
              <a:solidFill>
                <a:srgbClr val="000000"/>
              </a:solidFill>
              <a:ea typeface="ＤＨＰ平成ゴシックW5" pitchFamily="2" charset="-128"/>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cs typeface="Times New Roman" pitchFamily="18" charset="0"/>
              </a:rPr>
              <a:t>  Stocks</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cs typeface="Times New Roman" pitchFamily="18" charset="0"/>
              </a:rPr>
              <a:t>  Convertible bonds= </a:t>
            </a:r>
            <a:r>
              <a:rPr lang="en-US" altLang="ja-JP" sz="1800" dirty="0">
                <a:ea typeface="ＤＨＰ平成ゴシックW5" pitchFamily="2" charset="-128"/>
                <a:cs typeface="Times New Roman" pitchFamily="18" charset="0"/>
              </a:rPr>
              <a:t>a bond that is issued as a corporate bond and can be converted to stock after a certain period </a:t>
            </a:r>
            <a:endParaRPr lang="en-US" altLang="ja-JP" sz="1800" dirty="0">
              <a:solidFill>
                <a:srgbClr val="000000"/>
              </a:solidFill>
              <a:ea typeface="ＤＨＰ平成ゴシックW5" pitchFamily="2" charset="-128"/>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ＤＨＰ平成ゴシックW5" pitchFamily="2" charset="-128"/>
                <a:cs typeface="Times New Roman" pitchFamily="18" charset="0"/>
              </a:rPr>
              <a:t>  Warrants = </a:t>
            </a:r>
            <a:r>
              <a:rPr lang="en-US" altLang="ja-JP" sz="1800" dirty="0">
                <a:ea typeface="ＤＨＰ平成ゴシックW5" pitchFamily="2" charset="-128"/>
                <a:cs typeface="Times New Roman" pitchFamily="18" charset="0"/>
              </a:rPr>
              <a:t>a corporate bond that has a right to undertake a new stock which will be issued in the future</a:t>
            </a: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cs typeface="Times New Roman" pitchFamily="18" charset="0"/>
              </a:rPr>
              <a:t>エクイティ・ファイナンス</a:t>
            </a:r>
            <a:r>
              <a:rPr lang="en-US" altLang="ja-JP" sz="1800" dirty="0">
                <a:solidFill>
                  <a:srgbClr val="000000"/>
                </a:solidFill>
                <a:latin typeface="+mn-ea"/>
                <a:ea typeface="+mn-ea"/>
                <a:cs typeface="Times New Roman" pitchFamily="18" charset="0"/>
              </a:rPr>
              <a:t>⇒</a:t>
            </a:r>
            <a:r>
              <a:rPr lang="ja-JP" altLang="en-US" sz="1800" dirty="0">
                <a:solidFill>
                  <a:schemeClr val="hlink"/>
                </a:solidFill>
                <a:latin typeface="+mn-ea"/>
                <a:ea typeface="+mn-ea"/>
                <a:cs typeface="Times New Roman" pitchFamily="18" charset="0"/>
              </a:rPr>
              <a:t>自己資本</a:t>
            </a:r>
            <a:r>
              <a:rPr lang="ja-JP" altLang="en-US" sz="1800" dirty="0">
                <a:solidFill>
                  <a:srgbClr val="000000"/>
                </a:solidFill>
                <a:latin typeface="+mn-ea"/>
                <a:ea typeface="+mn-ea"/>
                <a:cs typeface="Times New Roman" pitchFamily="18" charset="0"/>
              </a:rPr>
              <a:t>を構成</a:t>
            </a:r>
            <a:endParaRPr lang="en-US" altLang="ja-JP" sz="1800" dirty="0">
              <a:solidFill>
                <a:srgbClr val="000000"/>
              </a:solidFill>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株式</a:t>
            </a:r>
            <a:endParaRPr lang="en-US" altLang="ja-JP"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a:solidFill>
                  <a:srgbClr val="000000"/>
                </a:solidFill>
                <a:latin typeface="+mn-ea"/>
                <a:ea typeface="+mn-ea"/>
                <a:cs typeface="Times New Roman" pitchFamily="18" charset="0"/>
              </a:rPr>
              <a:t>　</a:t>
            </a:r>
            <a:r>
              <a:rPr lang="ja-JP" altLang="en-US" sz="1800" dirty="0">
                <a:solidFill>
                  <a:srgbClr val="000000"/>
                </a:solidFill>
                <a:latin typeface="+mn-ea"/>
                <a:ea typeface="+mn-ea"/>
                <a:cs typeface="Times New Roman" pitchFamily="18" charset="0"/>
              </a:rPr>
              <a:t>転換社債（</a:t>
            </a:r>
            <a:r>
              <a:rPr lang="ja-JP" altLang="en-US" sz="1800" dirty="0">
                <a:latin typeface="+mn-ea"/>
                <a:ea typeface="+mn-ea"/>
                <a:cs typeface="Times New Roman" pitchFamily="18" charset="0"/>
              </a:rPr>
              <a:t>転換社債型新株予約権付社債）</a:t>
            </a:r>
            <a:r>
              <a:rPr lang="en-US" altLang="ja-JP" sz="1800" dirty="0">
                <a:solidFill>
                  <a:srgbClr val="000000"/>
                </a:solidFill>
                <a:latin typeface="+mn-ea"/>
                <a:ea typeface="+mn-ea"/>
                <a:cs typeface="Times New Roman" pitchFamily="18" charset="0"/>
              </a:rPr>
              <a:t>＝</a:t>
            </a:r>
            <a:r>
              <a:rPr lang="ja-JP" altLang="en-US" sz="1800" dirty="0">
                <a:solidFill>
                  <a:srgbClr val="000000"/>
                </a:solidFill>
                <a:latin typeface="+mn-ea"/>
                <a:ea typeface="+mn-ea"/>
                <a:cs typeface="Times New Roman" pitchFamily="18" charset="0"/>
              </a:rPr>
              <a:t>発行時は社債だが、一定期間経過後に株式に転換可能</a:t>
            </a: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ワラント債</a:t>
            </a:r>
            <a:r>
              <a:rPr lang="en-US" altLang="ja-JP" sz="1800" dirty="0">
                <a:solidFill>
                  <a:srgbClr val="000000"/>
                </a:solidFill>
                <a:latin typeface="+mn-ea"/>
                <a:ea typeface="+mn-ea"/>
                <a:cs typeface="Times New Roman" pitchFamily="18" charset="0"/>
              </a:rPr>
              <a:t>(</a:t>
            </a:r>
            <a:r>
              <a:rPr lang="ja-JP" altLang="en-US" sz="1800" dirty="0">
                <a:solidFill>
                  <a:srgbClr val="000000"/>
                </a:solidFill>
                <a:latin typeface="+mn-ea"/>
                <a:ea typeface="+mn-ea"/>
                <a:cs typeface="Times New Roman" pitchFamily="18" charset="0"/>
              </a:rPr>
              <a:t>新株予約権付社債</a:t>
            </a:r>
            <a:r>
              <a:rPr lang="en-US" altLang="ja-JP" sz="1800" dirty="0">
                <a:solidFill>
                  <a:srgbClr val="000000"/>
                </a:solidFill>
                <a:latin typeface="+mn-ea"/>
                <a:ea typeface="+mn-ea"/>
                <a:cs typeface="Times New Roman" pitchFamily="18" charset="0"/>
              </a:rPr>
              <a:t>)</a:t>
            </a:r>
            <a:r>
              <a:rPr lang="ja-JP" altLang="en-US" sz="1800" dirty="0">
                <a:solidFill>
                  <a:srgbClr val="000000"/>
                </a:solidFill>
                <a:latin typeface="+mn-ea"/>
                <a:ea typeface="+mn-ea"/>
                <a:cs typeface="Times New Roman" pitchFamily="18" charset="0"/>
              </a:rPr>
              <a:t>＝将来発行予定の新株を引き受ける権利を付けた社債</a:t>
            </a:r>
          </a:p>
          <a:p>
            <a:pPr marL="342900" indent="-342900">
              <a:spcBef>
                <a:spcPct val="20000"/>
              </a:spcBef>
              <a:buClr>
                <a:schemeClr val="folHlink"/>
              </a:buClr>
              <a:buSzPct val="75000"/>
              <a:buFont typeface="Wingdings" pitchFamily="2" charset="2"/>
              <a:buNone/>
            </a:pPr>
            <a:endParaRPr lang="ja-JP" altLang="en-US" sz="1800" dirty="0">
              <a:latin typeface="+mn-ea"/>
              <a:ea typeface="+mn-ea"/>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a:solidFill>
                  <a:schemeClr val="hlink"/>
                </a:solidFill>
                <a:latin typeface="+mn-ea"/>
                <a:ea typeface="+mn-ea"/>
                <a:cs typeface="Times New Roman" pitchFamily="18" charset="0"/>
              </a:rPr>
              <a:t>Debt Finance</a:t>
            </a:r>
            <a:r>
              <a:rPr lang="en-US" altLang="ja-JP" sz="1800" dirty="0">
                <a:solidFill>
                  <a:srgbClr val="000000"/>
                </a:solidFill>
                <a:latin typeface="+mn-ea"/>
                <a:ea typeface="+mn-ea"/>
                <a:cs typeface="Times New Roman" pitchFamily="18" charset="0"/>
              </a:rPr>
              <a:t> ⇒ </a:t>
            </a:r>
            <a:r>
              <a:rPr lang="en-US" altLang="ja-JP" sz="1800" dirty="0">
                <a:solidFill>
                  <a:schemeClr val="hlink"/>
                </a:solidFill>
                <a:latin typeface="+mn-ea"/>
                <a:ea typeface="+mn-ea"/>
                <a:cs typeface="Times New Roman" pitchFamily="18" charset="0"/>
              </a:rPr>
              <a:t>Borrowed capital</a:t>
            </a:r>
          </a:p>
          <a:p>
            <a:pPr marL="342900" indent="-342900">
              <a:spcBef>
                <a:spcPct val="20000"/>
              </a:spcBef>
              <a:buClr>
                <a:schemeClr val="folHlink"/>
              </a:buClr>
              <a:buSzPct val="75000"/>
              <a:buFont typeface="Wingdings" pitchFamily="2" charset="2"/>
              <a:buNone/>
            </a:pPr>
            <a:r>
              <a:rPr lang="ja-JP" altLang="en-US" sz="1800" dirty="0">
                <a:latin typeface="+mn-ea"/>
                <a:ea typeface="+mn-ea"/>
                <a:cs typeface="Times New Roman" pitchFamily="18" charset="0"/>
              </a:rPr>
              <a:t>　　</a:t>
            </a:r>
            <a:r>
              <a:rPr lang="en-US" altLang="ja-JP" sz="1800" dirty="0">
                <a:latin typeface="+mn-ea"/>
                <a:ea typeface="+mn-ea"/>
                <a:cs typeface="Times New Roman" pitchFamily="18" charset="0"/>
              </a:rPr>
              <a:t>ordinary corporate bonds, bank borrowings</a:t>
            </a: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mn-ea"/>
                <a:ea typeface="+mn-ea"/>
                <a:cs typeface="Times New Roman" pitchFamily="18" charset="0"/>
              </a:rPr>
              <a:t>  デット・ファイナンス</a:t>
            </a:r>
            <a:r>
              <a:rPr lang="en-US" altLang="ja-JP" sz="1800" dirty="0">
                <a:solidFill>
                  <a:srgbClr val="000000"/>
                </a:solidFill>
                <a:latin typeface="+mn-ea"/>
                <a:ea typeface="+mn-ea"/>
                <a:cs typeface="Times New Roman" pitchFamily="18" charset="0"/>
              </a:rPr>
              <a:t>⇒</a:t>
            </a:r>
            <a:r>
              <a:rPr lang="ja-JP" altLang="en-US" sz="1800" dirty="0">
                <a:solidFill>
                  <a:schemeClr val="hlink"/>
                </a:solidFill>
                <a:latin typeface="+mn-ea"/>
                <a:ea typeface="+mn-ea"/>
                <a:cs typeface="Times New Roman" pitchFamily="18" charset="0"/>
              </a:rPr>
              <a:t>他人資本</a:t>
            </a:r>
            <a:r>
              <a:rPr lang="ja-JP" altLang="en-US" sz="1800" dirty="0">
                <a:solidFill>
                  <a:srgbClr val="000000"/>
                </a:solidFill>
                <a:latin typeface="+mn-ea"/>
                <a:ea typeface="+mn-ea"/>
                <a:cs typeface="Times New Roman" pitchFamily="18" charset="0"/>
              </a:rPr>
              <a:t>を構成</a:t>
            </a: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mn-ea"/>
                <a:ea typeface="+mn-ea"/>
                <a:cs typeface="Times New Roman" pitchFamily="18" charset="0"/>
              </a:rPr>
              <a:t>　　普通社債、金融機関借入</a:t>
            </a:r>
            <a:r>
              <a:rPr lang="ja-JP" altLang="en-US" sz="1800" dirty="0">
                <a:latin typeface="+mn-ea"/>
                <a:ea typeface="+mn-ea"/>
                <a:cs typeface="Times New Roman" pitchFamily="18" charset="0"/>
              </a:rPr>
              <a:t> </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11. Equity Financing and Debt Financing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エクイティ・ファイナンスとデット・ファイナンス</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107950" y="836613"/>
            <a:ext cx="8856663" cy="5905500"/>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dirty="0">
                <a:solidFill>
                  <a:schemeClr val="hlink"/>
                </a:solidFill>
              </a:rPr>
              <a:t>Modigliani and Miller</a:t>
            </a:r>
            <a:r>
              <a:rPr lang="en-US" altLang="ja-JP" sz="1800" dirty="0"/>
              <a:t> </a:t>
            </a:r>
          </a:p>
          <a:p>
            <a:pPr marL="342900" indent="-342900">
              <a:spcBef>
                <a:spcPct val="20000"/>
              </a:spcBef>
              <a:buClr>
                <a:schemeClr val="folHlink"/>
              </a:buClr>
              <a:buSzPct val="75000"/>
              <a:buFont typeface="Wingdings" pitchFamily="2" charset="2"/>
              <a:buNone/>
            </a:pPr>
            <a:r>
              <a:rPr lang="en-US" altLang="ja-JP" sz="1800" dirty="0"/>
              <a:t>&lt;Assumption&gt; company's goal is to maximize stock price, the stock market is perfectly competitive, yet if there is no corporate taxes, </a:t>
            </a:r>
          </a:p>
          <a:p>
            <a:pPr marL="342900" indent="-342900">
              <a:spcBef>
                <a:spcPct val="20000"/>
              </a:spcBef>
              <a:buClr>
                <a:schemeClr val="folHlink"/>
              </a:buClr>
              <a:buSzPct val="75000"/>
              <a:buFont typeface="Wingdings" pitchFamily="2" charset="2"/>
              <a:buNone/>
            </a:pPr>
            <a:r>
              <a:rPr lang="en-US" altLang="ja-JP" sz="1800" dirty="0">
                <a:solidFill>
                  <a:schemeClr val="hlink"/>
                </a:solidFill>
                <a:ea typeface="ＭＳ ゴシック" pitchFamily="49" charset="-128"/>
                <a:cs typeface="Times New Roman" pitchFamily="18" charset="0"/>
              </a:rPr>
              <a:t>The first proposition</a:t>
            </a:r>
          </a:p>
          <a:p>
            <a:pPr marL="342900" indent="-342900">
              <a:spcBef>
                <a:spcPct val="20000"/>
              </a:spcBef>
              <a:buClr>
                <a:schemeClr val="folHlink"/>
              </a:buClr>
              <a:buSzPct val="75000"/>
              <a:buFont typeface="Wingdings" pitchFamily="2" charset="2"/>
              <a:buNone/>
            </a:pPr>
            <a:r>
              <a:rPr lang="en-US" altLang="ja-JP" sz="1800" dirty="0"/>
              <a:t>  </a:t>
            </a:r>
            <a:r>
              <a:rPr lang="ja-JP" altLang="en-US" sz="1800" dirty="0"/>
              <a:t>⇒</a:t>
            </a:r>
            <a:r>
              <a:rPr lang="en-US" altLang="ja-JP" sz="1800" dirty="0"/>
              <a:t>companies whose expected operating profits are the same have the same total value = total value of stocks + total value of debt value</a:t>
            </a:r>
            <a:r>
              <a:rPr lang="en-US" altLang="ja-JP" sz="1800" dirty="0" smtClean="0"/>
              <a:t>, regardless </a:t>
            </a:r>
            <a:r>
              <a:rPr lang="en-US" altLang="ja-JP" sz="1800" dirty="0"/>
              <a:t>of their capital structure </a:t>
            </a:r>
          </a:p>
          <a:p>
            <a:pPr marL="342900" indent="-342900">
              <a:spcBef>
                <a:spcPct val="20000"/>
              </a:spcBef>
              <a:buClr>
                <a:schemeClr val="folHlink"/>
              </a:buClr>
              <a:buSzPct val="75000"/>
              <a:buFont typeface="Wingdings" pitchFamily="2" charset="2"/>
              <a:buNone/>
            </a:pPr>
            <a:r>
              <a:rPr lang="en-US" altLang="ja-JP" sz="1800" dirty="0">
                <a:solidFill>
                  <a:schemeClr val="hlink"/>
                </a:solidFill>
              </a:rPr>
              <a:t>The second proposition</a:t>
            </a:r>
          </a:p>
          <a:p>
            <a:pPr marL="342900" indent="-342900">
              <a:spcBef>
                <a:spcPct val="20000"/>
              </a:spcBef>
              <a:buClr>
                <a:schemeClr val="folHlink"/>
              </a:buClr>
              <a:buSzPct val="75000"/>
              <a:buFont typeface="Wingdings" pitchFamily="2" charset="2"/>
              <a:buNone/>
            </a:pPr>
            <a:r>
              <a:rPr lang="ja-JP" altLang="en-US" sz="1800" dirty="0"/>
              <a:t>⇒</a:t>
            </a:r>
            <a:r>
              <a:rPr lang="en-US" altLang="ja-JP" sz="1800" dirty="0"/>
              <a:t>whether a company finances new investment by debt, stock or retained earnings is indifferent to stockholders </a:t>
            </a:r>
          </a:p>
          <a:p>
            <a:pPr marL="342900" indent="-342900">
              <a:spcBef>
                <a:spcPct val="20000"/>
              </a:spcBef>
              <a:buClr>
                <a:schemeClr val="folHlink"/>
              </a:buClr>
              <a:buSzPct val="75000"/>
              <a:buFont typeface="Wingdings" pitchFamily="2" charset="2"/>
              <a:buNone/>
            </a:pPr>
            <a:endParaRPr lang="en-US" altLang="ja-JP" sz="1800" dirty="0">
              <a:latin typeface="ＭＳ ゴシック" pitchFamily="49" charset="-128"/>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b="1" dirty="0">
                <a:solidFill>
                  <a:schemeClr val="hlink"/>
                </a:solidFill>
                <a:latin typeface="ＭＳ ゴシック" pitchFamily="49" charset="-128"/>
                <a:ea typeface="ＭＳ ゴシック" pitchFamily="49" charset="-128"/>
              </a:rPr>
              <a:t>モジリアーニ＝ミラー</a:t>
            </a:r>
            <a:endParaRPr lang="ja-JP" altLang="en-US" sz="1800" dirty="0">
              <a:solidFill>
                <a:schemeClr val="hlink"/>
              </a:solidFill>
              <a:latin typeface="ＭＳ ゴシック" pitchFamily="49" charset="-128"/>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rPr>
              <a:t>　＜仮定＞企業の目的が株価最大化、株式市場が完全競争市場、法人税が存在しない場合</a:t>
            </a:r>
            <a:endParaRPr lang="ja-JP" altLang="en-US" sz="1800" dirty="0">
              <a:latin typeface="ＭＳ ゴシック" pitchFamily="49" charset="-128"/>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b="1" dirty="0">
                <a:solidFill>
                  <a:schemeClr val="hlink"/>
                </a:solidFill>
                <a:latin typeface="ＭＳ ゴシック" pitchFamily="49" charset="-128"/>
                <a:ea typeface="ＭＳ ゴシック" pitchFamily="49" charset="-128"/>
              </a:rPr>
              <a:t> 第１命題</a:t>
            </a:r>
            <a:r>
              <a:rPr lang="ja-JP" altLang="en-US" sz="1800" dirty="0">
                <a:solidFill>
                  <a:srgbClr val="000000"/>
                </a:solidFill>
                <a:latin typeface="ＭＳ ゴシック" pitchFamily="49" charset="-128"/>
                <a:ea typeface="ＭＳ ゴシック" pitchFamily="49" charset="-128"/>
              </a:rPr>
              <a:t>⇒営業利益の予想が同じ企業の総価値（＝株価総額＋負債総額）は、</a:t>
            </a:r>
            <a:endParaRPr lang="ja-JP" altLang="en-US" sz="1800" dirty="0">
              <a:latin typeface="ＭＳ ゴシック" pitchFamily="49" charset="-128"/>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rPr>
              <a:t>　　資本構成に関わらず等しくなる。</a:t>
            </a:r>
            <a:endParaRPr lang="ja-JP" altLang="en-US" sz="1800" dirty="0">
              <a:latin typeface="ＭＳ ゴシック" pitchFamily="49" charset="-128"/>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chemeClr val="hlink"/>
                </a:solidFill>
                <a:latin typeface="ＭＳ ゴシック" pitchFamily="49" charset="-128"/>
                <a:ea typeface="ＭＳ ゴシック" pitchFamily="49" charset="-128"/>
              </a:rPr>
              <a:t> </a:t>
            </a:r>
            <a:r>
              <a:rPr lang="ja-JP" altLang="en-US" sz="1800" b="1" dirty="0">
                <a:solidFill>
                  <a:schemeClr val="hlink"/>
                </a:solidFill>
                <a:latin typeface="ＭＳ ゴシック" pitchFamily="49" charset="-128"/>
                <a:ea typeface="ＭＳ ゴシック" pitchFamily="49" charset="-128"/>
              </a:rPr>
              <a:t>第２命題</a:t>
            </a:r>
            <a:r>
              <a:rPr lang="ja-JP" altLang="en-US" sz="1800" dirty="0">
                <a:solidFill>
                  <a:srgbClr val="000000"/>
                </a:solidFill>
                <a:latin typeface="ＭＳ ゴシック" pitchFamily="49" charset="-128"/>
                <a:ea typeface="ＭＳ ゴシック" pitchFamily="49" charset="-128"/>
              </a:rPr>
              <a:t>⇒企業が新規の投資を行うときに、資金調達方法が負債、株式、内</a:t>
            </a: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rPr>
              <a:t>	 部留保によるかは、株主にとってまったく無差別</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12. MM Proposition under Perfect Competition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完全競争下の</a:t>
            </a:r>
            <a:r>
              <a:rPr kumimoji="1" lang="en-US" altLang="ja-JP"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MM</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命題</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107950" y="981075"/>
            <a:ext cx="8856663" cy="5761038"/>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ja-JP" altLang="en-US"/>
              <a:t> </a:t>
            </a:r>
            <a:r>
              <a:rPr lang="en-US" altLang="ja-JP" sz="1800"/>
              <a:t>When there are corporate taxes and other </a:t>
            </a:r>
            <a:r>
              <a:rPr lang="en-US" altLang="ja-JP" sz="1800">
                <a:solidFill>
                  <a:schemeClr val="hlink"/>
                </a:solidFill>
              </a:rPr>
              <a:t>transaction costs</a:t>
            </a:r>
            <a:r>
              <a:rPr lang="en-US" altLang="ja-JP" sz="1800"/>
              <a:t>, non-frictions of market become imperfect </a:t>
            </a:r>
          </a:p>
          <a:p>
            <a:pPr marL="342900" indent="-342900">
              <a:spcBef>
                <a:spcPct val="20000"/>
              </a:spcBef>
              <a:buClr>
                <a:schemeClr val="folHlink"/>
              </a:buClr>
              <a:buSzPct val="75000"/>
              <a:buFont typeface="Wingdings" pitchFamily="2" charset="2"/>
              <a:buNone/>
            </a:pPr>
            <a:r>
              <a:rPr lang="ja-JP" altLang="en-US" sz="1800"/>
              <a:t>⇒ </a:t>
            </a:r>
            <a:r>
              <a:rPr lang="en-US" altLang="ja-JP" sz="1800"/>
              <a:t>Corporate tax is imposed on operating earnings after deducting debt interests as necessary costs </a:t>
            </a:r>
          </a:p>
          <a:p>
            <a:pPr marL="342900" indent="-342900">
              <a:spcBef>
                <a:spcPct val="20000"/>
              </a:spcBef>
              <a:buClr>
                <a:schemeClr val="folHlink"/>
              </a:buClr>
              <a:buSzPct val="75000"/>
              <a:buFont typeface="Wingdings" pitchFamily="2" charset="2"/>
              <a:buNone/>
            </a:pPr>
            <a:r>
              <a:rPr lang="ja-JP" altLang="en-US" sz="1800"/>
              <a:t>⇒</a:t>
            </a:r>
            <a:r>
              <a:rPr lang="en-US" altLang="ja-JP" sz="1800"/>
              <a:t>debt is more advantageous than other financing methods, but equity ratio falls as debt becomes too much and the default risk increases </a:t>
            </a:r>
            <a:endParaRPr lang="ja-JP" altLang="en-US" sz="1800"/>
          </a:p>
          <a:p>
            <a:pPr marL="342900" indent="-342900">
              <a:spcBef>
                <a:spcPct val="20000"/>
              </a:spcBef>
              <a:buClr>
                <a:schemeClr val="folHlink"/>
              </a:buClr>
              <a:buSzPct val="75000"/>
              <a:buFont typeface="Wingdings" pitchFamily="2" charset="2"/>
              <a:buNone/>
            </a:pPr>
            <a:r>
              <a:rPr lang="ja-JP" altLang="en-US" sz="1800"/>
              <a:t>⇒ </a:t>
            </a:r>
            <a:r>
              <a:rPr lang="en-US" altLang="ja-JP" sz="1800"/>
              <a:t>when a balance of these two factors is achieved, an </a:t>
            </a:r>
            <a:r>
              <a:rPr lang="en-US" altLang="ja-JP" sz="1800">
                <a:solidFill>
                  <a:schemeClr val="hlink"/>
                </a:solidFill>
              </a:rPr>
              <a:t>optimum structure of capital</a:t>
            </a:r>
            <a:r>
              <a:rPr lang="en-US" altLang="ja-JP" sz="1800"/>
              <a:t> will be determined </a:t>
            </a:r>
            <a:endParaRPr lang="ja-JP" altLang="en-US" sz="1800"/>
          </a:p>
          <a:p>
            <a:pPr marL="342900" indent="-342900">
              <a:spcBef>
                <a:spcPct val="20000"/>
              </a:spcBef>
              <a:buClr>
                <a:schemeClr val="folHlink"/>
              </a:buClr>
              <a:buSzPct val="75000"/>
              <a:buFont typeface="Wingdings" pitchFamily="2" charset="2"/>
              <a:buNone/>
            </a:pPr>
            <a:r>
              <a:rPr lang="ja-JP" altLang="en-US" sz="1800"/>
              <a:t>⇒</a:t>
            </a:r>
            <a:r>
              <a:rPr lang="en-US" altLang="ja-JP" sz="1800"/>
              <a:t>the MM propositions to be amended </a:t>
            </a:r>
          </a:p>
          <a:p>
            <a:pPr marL="342900" indent="-342900">
              <a:spcBef>
                <a:spcPct val="20000"/>
              </a:spcBef>
              <a:buClr>
                <a:schemeClr val="folHlink"/>
              </a:buClr>
              <a:buSzPct val="75000"/>
              <a:buFont typeface="Wingdings" pitchFamily="2" charset="2"/>
              <a:buNone/>
            </a:pPr>
            <a:endParaRPr lang="ja-JP" altLang="en-US" sz="1800"/>
          </a:p>
          <a:p>
            <a:pPr marL="342900" indent="-342900">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法人税などの</a:t>
            </a:r>
            <a:r>
              <a:rPr lang="ja-JP" altLang="en-US" sz="1800">
                <a:solidFill>
                  <a:schemeClr val="hlink"/>
                </a:solidFill>
                <a:latin typeface="ＭＳ ゴシック" pitchFamily="49" charset="-128"/>
                <a:ea typeface="ＭＳ ゴシック" pitchFamily="49" charset="-128"/>
                <a:cs typeface="Times New Roman" pitchFamily="18" charset="0"/>
              </a:rPr>
              <a:t>取引費用</a:t>
            </a:r>
            <a:r>
              <a:rPr lang="ja-JP" altLang="en-US" sz="1800">
                <a:solidFill>
                  <a:srgbClr val="000000"/>
                </a:solidFill>
                <a:latin typeface="ＭＳ ゴシック" pitchFamily="49" charset="-128"/>
                <a:ea typeface="ＭＳ ゴシック" pitchFamily="49" charset="-128"/>
                <a:cs typeface="Times New Roman" pitchFamily="18" charset="0"/>
              </a:rPr>
              <a:t>が存在</a:t>
            </a:r>
            <a:endParaRPr lang="ja-JP" altLang="en-US" sz="180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⇒負債の支払利子を必要経費として控除した営業利益に課税</a:t>
            </a:r>
            <a:endParaRPr lang="ja-JP" altLang="en-US" sz="180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⇒負債の方が有利、負債が多すぎると自己資本比率が下がり、</a:t>
            </a: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倒産リスクが増大</a:t>
            </a:r>
            <a:endParaRPr lang="ja-JP" altLang="en-US" sz="180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⇒両者のバランスが取れた所で</a:t>
            </a:r>
            <a:r>
              <a:rPr lang="ja-JP" altLang="en-US" sz="1800">
                <a:solidFill>
                  <a:schemeClr val="hlink"/>
                </a:solidFill>
                <a:latin typeface="ＭＳ ゴシック" pitchFamily="49" charset="-128"/>
                <a:ea typeface="ＭＳ ゴシック" pitchFamily="49" charset="-128"/>
                <a:cs typeface="Times New Roman" pitchFamily="18" charset="0"/>
              </a:rPr>
              <a:t>最適資本構成</a:t>
            </a: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株式発行費用、社債発行費用、銀行借入に伴う審査等の費用	は異なる</a:t>
            </a:r>
            <a:endParaRPr lang="ja-JP" altLang="en-US" sz="180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a:t>
            </a:r>
            <a:r>
              <a:rPr lang="en-US" altLang="ja-JP" sz="1800">
                <a:solidFill>
                  <a:srgbClr val="000000"/>
                </a:solidFill>
                <a:latin typeface="ＭＳ ゴシック" pitchFamily="49" charset="-128"/>
                <a:ea typeface="ＭＳ ゴシック" pitchFamily="49" charset="-128"/>
                <a:cs typeface="Times New Roman" pitchFamily="18" charset="0"/>
              </a:rPr>
              <a:t>MM</a:t>
            </a:r>
            <a:r>
              <a:rPr lang="ja-JP" altLang="en-US" sz="1800">
                <a:solidFill>
                  <a:srgbClr val="000000"/>
                </a:solidFill>
                <a:latin typeface="ＭＳ ゴシック" pitchFamily="49" charset="-128"/>
                <a:ea typeface="ＭＳ ゴシック" pitchFamily="49" charset="-128"/>
                <a:cs typeface="Times New Roman" pitchFamily="18" charset="0"/>
              </a:rPr>
              <a:t>の命題は修正される</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13. Imperfect Non-frictions and Transactions Costs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不完全無摩擦性・取引費用</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ChangeArrowheads="1"/>
          </p:cNvSpPr>
          <p:nvPr/>
        </p:nvSpPr>
        <p:spPr bwMode="auto">
          <a:xfrm>
            <a:off x="179388" y="908050"/>
            <a:ext cx="8856662" cy="5761038"/>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ja-JP" altLang="en-US" sz="1800"/>
              <a:t>① </a:t>
            </a:r>
            <a:r>
              <a:rPr lang="en-US" altLang="ja-JP" sz="1800">
                <a:solidFill>
                  <a:schemeClr val="hlink"/>
                </a:solidFill>
              </a:rPr>
              <a:t>agency relationship</a:t>
            </a:r>
            <a:r>
              <a:rPr lang="en-US" altLang="ja-JP" sz="1800"/>
              <a:t> between stockholders and managers </a:t>
            </a:r>
          </a:p>
          <a:p>
            <a:pPr marL="342900" indent="-342900">
              <a:lnSpc>
                <a:spcPct val="90000"/>
              </a:lnSpc>
              <a:spcBef>
                <a:spcPct val="20000"/>
              </a:spcBef>
              <a:buClr>
                <a:schemeClr val="folHlink"/>
              </a:buClr>
              <a:buSzPct val="75000"/>
              <a:buFont typeface="Wingdings" pitchFamily="2" charset="2"/>
              <a:buNone/>
            </a:pPr>
            <a:r>
              <a:rPr lang="en-US" altLang="ja-JP" sz="1800"/>
              <a:t>  After the </a:t>
            </a:r>
            <a:r>
              <a:rPr lang="en-US" altLang="ja-JP" sz="1800">
                <a:solidFill>
                  <a:schemeClr val="hlink"/>
                </a:solidFill>
              </a:rPr>
              <a:t>separation of management from ownership</a:t>
            </a:r>
            <a:r>
              <a:rPr lang="en-US" altLang="ja-JP" sz="1800"/>
              <a:t> of capital ( the so-called </a:t>
            </a:r>
            <a:r>
              <a:rPr lang="en-US" altLang="ja-JP" sz="1800">
                <a:solidFill>
                  <a:schemeClr val="hlink"/>
                </a:solidFill>
              </a:rPr>
              <a:t>manager revolution</a:t>
            </a:r>
            <a:r>
              <a:rPr lang="en-US" altLang="ja-JP" sz="1800"/>
              <a:t>)</a:t>
            </a:r>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stockholders entrusted managers with management </a:t>
            </a:r>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managers have much more information on management than stockholders </a:t>
            </a:r>
          </a:p>
          <a:p>
            <a:pPr marL="342900" indent="-342900">
              <a:lnSpc>
                <a:spcPct val="90000"/>
              </a:lnSpc>
              <a:spcBef>
                <a:spcPct val="20000"/>
              </a:spcBef>
              <a:buClr>
                <a:schemeClr val="folHlink"/>
              </a:buClr>
              <a:buSzPct val="75000"/>
              <a:buFont typeface="Wingdings" pitchFamily="2" charset="2"/>
              <a:buNone/>
            </a:pPr>
            <a:r>
              <a:rPr lang="en-US" altLang="ja-JP" sz="1800"/>
              <a:t>     = </a:t>
            </a:r>
            <a:r>
              <a:rPr lang="en-US" altLang="ja-JP" sz="1800">
                <a:solidFill>
                  <a:schemeClr val="hlink"/>
                </a:solidFill>
              </a:rPr>
              <a:t>information asymmetry</a:t>
            </a:r>
            <a:r>
              <a:rPr lang="en-US" altLang="ja-JP" sz="1800"/>
              <a:t> </a:t>
            </a:r>
            <a:endParaRPr lang="ja-JP" altLang="en-US" sz="1800"/>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Stockholders monitor managers but imperfect </a:t>
            </a:r>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managers tend to use the money got by issuing stocks not for stockholders but for themselves = moral hazard =</a:t>
            </a:r>
            <a:r>
              <a:rPr lang="en-US" altLang="ja-JP" sz="1800">
                <a:solidFill>
                  <a:schemeClr val="hlink"/>
                </a:solidFill>
              </a:rPr>
              <a:t>agency slack</a:t>
            </a:r>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cause agency costs of issuing stocks to increase= </a:t>
            </a:r>
            <a:r>
              <a:rPr lang="en-US" altLang="ja-JP" sz="1800">
                <a:solidFill>
                  <a:schemeClr val="hlink"/>
                </a:solidFill>
              </a:rPr>
              <a:t>agency cost of issuing stocks</a:t>
            </a:r>
          </a:p>
          <a:p>
            <a:pPr marL="342900" indent="-342900">
              <a:lnSpc>
                <a:spcPct val="90000"/>
              </a:lnSpc>
              <a:spcBef>
                <a:spcPct val="20000"/>
              </a:spcBef>
              <a:buClr>
                <a:schemeClr val="folHlink"/>
              </a:buClr>
              <a:buSzPct val="75000"/>
              <a:buFont typeface="Wingdings" pitchFamily="2" charset="2"/>
              <a:buNone/>
            </a:pPr>
            <a:endParaRPr lang="en-US" altLang="ja-JP" sz="1800">
              <a:solidFill>
                <a:schemeClr val="hlink"/>
              </a:solidFill>
            </a:endParaRP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①株主と経営者との</a:t>
            </a:r>
            <a:r>
              <a:rPr lang="ja-JP" altLang="en-US" sz="1800">
                <a:solidFill>
                  <a:schemeClr val="hlink"/>
                </a:solidFill>
                <a:latin typeface="ＭＳ ゴシック" pitchFamily="49" charset="-128"/>
                <a:ea typeface="ＭＳ ゴシック" pitchFamily="49" charset="-128"/>
                <a:cs typeface="Times New Roman" pitchFamily="18" charset="0"/>
              </a:rPr>
              <a:t>エージェンシー関係</a:t>
            </a:r>
            <a:r>
              <a:rPr lang="en-US" altLang="ja-JP" sz="1800" b="1">
                <a:solidFill>
                  <a:schemeClr val="hlink"/>
                </a:solidFill>
                <a:latin typeface="ＭＳ ゴシック" pitchFamily="49" charset="-128"/>
                <a:ea typeface="ＭＳ ゴシック" pitchFamily="49" charset="-128"/>
                <a:cs typeface="Times New Roman" pitchFamily="18" charset="0"/>
              </a:rPr>
              <a:t>(</a:t>
            </a:r>
            <a:r>
              <a:rPr lang="en-US" altLang="ja-JP" sz="1800">
                <a:solidFill>
                  <a:srgbClr val="000000"/>
                </a:solidFill>
                <a:latin typeface="ＭＳ ゴシック" pitchFamily="49" charset="-128"/>
                <a:ea typeface="ＭＳ ゴシック" pitchFamily="49" charset="-128"/>
                <a:cs typeface="Times New Roman" pitchFamily="18" charset="0"/>
              </a:rPr>
              <a:t> </a:t>
            </a:r>
            <a:r>
              <a:rPr lang="ja-JP" altLang="en-US" sz="1800">
                <a:solidFill>
                  <a:srgbClr val="000000"/>
                </a:solidFill>
                <a:latin typeface="ＭＳ ゴシック" pitchFamily="49" charset="-128"/>
                <a:ea typeface="ＭＳ ゴシック" pitchFamily="49" charset="-128"/>
                <a:cs typeface="Times New Roman" pitchFamily="18" charset="0"/>
              </a:rPr>
              <a:t>依頼人・代理人関係）</a:t>
            </a:r>
            <a:endParaRPr lang="ja-JP" altLang="en-US" sz="180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a:t>
            </a:r>
            <a:r>
              <a:rPr lang="ja-JP" altLang="en-US" sz="1800" b="1">
                <a:solidFill>
                  <a:srgbClr val="000000"/>
                </a:solidFill>
                <a:latin typeface="ＭＳ ゴシック" pitchFamily="49" charset="-128"/>
                <a:ea typeface="ＭＳ ゴシック" pitchFamily="49" charset="-128"/>
                <a:cs typeface="Times New Roman" pitchFamily="18" charset="0"/>
              </a:rPr>
              <a:t> </a:t>
            </a:r>
            <a:r>
              <a:rPr lang="ja-JP" altLang="en-US" sz="1800">
                <a:solidFill>
                  <a:schemeClr val="hlink"/>
                </a:solidFill>
                <a:latin typeface="ＭＳ ゴシック" pitchFamily="49" charset="-128"/>
                <a:ea typeface="ＭＳ ゴシック" pitchFamily="49" charset="-128"/>
                <a:cs typeface="Times New Roman" pitchFamily="18" charset="0"/>
              </a:rPr>
              <a:t>所有と経営の分離</a:t>
            </a:r>
            <a:r>
              <a:rPr lang="ja-JP" altLang="en-US" sz="1800">
                <a:solidFill>
                  <a:srgbClr val="000000"/>
                </a:solidFill>
                <a:latin typeface="ＭＳ ゴシック" pitchFamily="49" charset="-128"/>
                <a:ea typeface="ＭＳ ゴシック" pitchFamily="49" charset="-128"/>
                <a:cs typeface="Times New Roman" pitchFamily="18" charset="0"/>
              </a:rPr>
              <a:t>（経営者革命）</a:t>
            </a:r>
            <a:endParaRPr lang="ja-JP" altLang="en-US" sz="180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⇒株主による経営者のモニタリング⇒不完全</a:t>
            </a: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⇒株式発行で得た資金を株主のためにではなく経営者のために使うモラル・ハザード＝</a:t>
            </a:r>
            <a:r>
              <a:rPr lang="ja-JP" altLang="en-US" sz="1800">
                <a:solidFill>
                  <a:schemeClr val="hlink"/>
                </a:solidFill>
                <a:latin typeface="ＭＳ ゴシック" pitchFamily="49" charset="-128"/>
                <a:ea typeface="ＭＳ ゴシック" pitchFamily="49" charset="-128"/>
                <a:cs typeface="Times New Roman" pitchFamily="18" charset="0"/>
              </a:rPr>
              <a:t>エージェンシー・スラック</a:t>
            </a:r>
            <a:endParaRPr lang="ja-JP" altLang="en-US" sz="180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その分株式発行コストが増える</a:t>
            </a: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latin typeface="ＭＳ ゴシック" pitchFamily="49" charset="-128"/>
                <a:ea typeface="ＭＳ ゴシック" pitchFamily="49" charset="-128"/>
                <a:cs typeface="Times New Roman" pitchFamily="18" charset="0"/>
              </a:rPr>
              <a:t>		⇒</a:t>
            </a:r>
            <a:r>
              <a:rPr lang="ja-JP" altLang="en-US" sz="1800">
                <a:solidFill>
                  <a:schemeClr val="hlink"/>
                </a:solidFill>
                <a:latin typeface="ＭＳ ゴシック" pitchFamily="49" charset="-128"/>
                <a:ea typeface="ＭＳ ゴシック" pitchFamily="49" charset="-128"/>
                <a:cs typeface="Times New Roman" pitchFamily="18" charset="0"/>
              </a:rPr>
              <a:t>株式発行のエージェンシー費用</a:t>
            </a:r>
            <a:endParaRPr lang="en-US" altLang="ja-JP" sz="1800">
              <a:solidFill>
                <a:srgbClr val="000000"/>
              </a:solidFill>
              <a:latin typeface="ＭＳ ゴシック" pitchFamily="49" charset="-128"/>
              <a:ea typeface="ＭＳ ゴシック" pitchFamily="49" charset="-128"/>
              <a:cs typeface="Times New Roman" pitchFamily="18" charset="0"/>
            </a:endParaRP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14. Information Asymmetry and Agency Costs of Stockholders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情報の非対称性と株主のエージェンシー費用</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107950" y="1052513"/>
            <a:ext cx="8928100" cy="56896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② </a:t>
            </a:r>
            <a:r>
              <a:rPr lang="en-US" altLang="ja-JP" sz="2000">
                <a:solidFill>
                  <a:schemeClr val="hlink"/>
                </a:solidFill>
                <a:latin typeface="ＭＳ ゴシック" pitchFamily="49" charset="-128"/>
                <a:ea typeface="ＭＳ ゴシック" pitchFamily="49" charset="-128"/>
                <a:cs typeface="Times New Roman" pitchFamily="18" charset="0"/>
              </a:rPr>
              <a:t>A</a:t>
            </a:r>
            <a:r>
              <a:rPr lang="en-US" altLang="ja-JP" sz="2000">
                <a:solidFill>
                  <a:schemeClr val="hlink"/>
                </a:solidFill>
                <a:ea typeface="ＭＳ ゴシック" pitchFamily="49" charset="-128"/>
                <a:cs typeface="Times New Roman" pitchFamily="18" charset="0"/>
              </a:rPr>
              <a:t>gency relationship</a:t>
            </a:r>
            <a:r>
              <a:rPr lang="en-US" altLang="ja-JP" sz="2000">
                <a:ea typeface="ＭＳ ゴシック" pitchFamily="49" charset="-128"/>
                <a:cs typeface="Times New Roman" pitchFamily="18" charset="0"/>
              </a:rPr>
              <a:t> between creditors and owner managers </a:t>
            </a:r>
            <a:endParaRPr lang="ja-JP" altLang="en-US" sz="200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a:solidFill>
                  <a:srgbClr val="000000"/>
                </a:solidFill>
                <a:latin typeface="ＭＳ ゴシック" pitchFamily="49" charset="-128"/>
                <a:ea typeface="ＭＳ ゴシック" pitchFamily="49" charset="-128"/>
                <a:cs typeface="Times New Roman" pitchFamily="18" charset="0"/>
              </a:rPr>
              <a:t>   Owner manager (capitalist) has more information than creditors</a:t>
            </a:r>
          </a:p>
          <a:p>
            <a:pPr marL="342900" indent="-342900">
              <a:lnSpc>
                <a:spcPct val="90000"/>
              </a:lnSpc>
              <a:spcBef>
                <a:spcPct val="20000"/>
              </a:spcBef>
              <a:buClr>
                <a:schemeClr val="folHlink"/>
              </a:buClr>
              <a:buSzPct val="75000"/>
              <a:buFont typeface="Wingdings" pitchFamily="2" charset="2"/>
              <a:buNone/>
            </a:pPr>
            <a:r>
              <a:rPr lang="en-US" altLang="ja-JP" sz="2000">
                <a:solidFill>
                  <a:srgbClr val="000000"/>
                </a:solidFill>
                <a:latin typeface="ＭＳ ゴシック" pitchFamily="49" charset="-128"/>
                <a:ea typeface="ＭＳ ゴシック" pitchFamily="49" charset="-128"/>
                <a:cs typeface="Times New Roman" pitchFamily="18" charset="0"/>
              </a:rPr>
              <a:t>   Information asymmetry</a:t>
            </a:r>
          </a:p>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 ⇒ </a:t>
            </a:r>
            <a:r>
              <a:rPr lang="en-US" altLang="ja-JP" sz="2000">
                <a:solidFill>
                  <a:srgbClr val="000000"/>
                </a:solidFill>
                <a:latin typeface="ＭＳ ゴシック" pitchFamily="49" charset="-128"/>
                <a:ea typeface="ＭＳ ゴシック" pitchFamily="49" charset="-128"/>
                <a:cs typeface="Times New Roman" pitchFamily="18" charset="0"/>
              </a:rPr>
              <a:t>monitoring by creditor is imperfect</a:t>
            </a:r>
          </a:p>
          <a:p>
            <a:pPr marL="342900" indent="-342900">
              <a:lnSpc>
                <a:spcPct val="90000"/>
              </a:lnSpc>
              <a:spcBef>
                <a:spcPct val="20000"/>
              </a:spcBef>
              <a:buClr>
                <a:schemeClr val="folHlink"/>
              </a:buClr>
              <a:buSzPct val="75000"/>
              <a:buFont typeface="Wingdings" pitchFamily="2" charset="2"/>
              <a:buNone/>
            </a:pPr>
            <a:r>
              <a:rPr lang="en-US" altLang="ja-JP" sz="2000">
                <a:ea typeface="ＭＳ ゴシック" pitchFamily="49" charset="-128"/>
                <a:cs typeface="Times New Roman" pitchFamily="18" charset="0"/>
              </a:rPr>
              <a:t>   </a:t>
            </a:r>
            <a:r>
              <a:rPr lang="en-US" altLang="ja-JP" sz="2000">
                <a:solidFill>
                  <a:schemeClr val="hlink"/>
                </a:solidFill>
                <a:ea typeface="ＭＳ ゴシック" pitchFamily="49" charset="-128"/>
                <a:cs typeface="Times New Roman" pitchFamily="18" charset="0"/>
              </a:rPr>
              <a:t>the principle of stockholder’s limited liability</a:t>
            </a:r>
            <a:r>
              <a:rPr lang="ja-JP" altLang="en-US" sz="2000">
                <a:ea typeface="ＭＳ ゴシック" pitchFamily="49" charset="-128"/>
                <a:cs typeface="Times New Roman" pitchFamily="18" charset="0"/>
              </a:rPr>
              <a:t>⇒ </a:t>
            </a:r>
            <a:r>
              <a:rPr lang="en-US" altLang="ja-JP" sz="2000">
                <a:ea typeface="ＭＳ ゴシック" pitchFamily="49" charset="-128"/>
                <a:cs typeface="Times New Roman" pitchFamily="18" charset="0"/>
              </a:rPr>
              <a:t>managers tend to impute a loss to creditors by issuing bonds, if the loss exceeds stockholder’s liability </a:t>
            </a:r>
            <a:endParaRPr lang="en-US" altLang="ja-JP" sz="200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a:ea typeface="ＭＳ ゴシック" pitchFamily="49" charset="-128"/>
                <a:cs typeface="Times New Roman" pitchFamily="18" charset="0"/>
              </a:rPr>
              <a:t>  ⇒ </a:t>
            </a:r>
            <a:r>
              <a:rPr lang="en-US" altLang="ja-JP" sz="2000">
                <a:ea typeface="ＭＳ ゴシック" pitchFamily="49" charset="-128"/>
                <a:cs typeface="Times New Roman" pitchFamily="18" charset="0"/>
              </a:rPr>
              <a:t>This moral hazard causes agency costs of issuing bonds to increase </a:t>
            </a:r>
          </a:p>
          <a:p>
            <a:pPr marL="342900" indent="-342900">
              <a:lnSpc>
                <a:spcPct val="90000"/>
              </a:lnSpc>
              <a:spcBef>
                <a:spcPct val="20000"/>
              </a:spcBef>
              <a:buClr>
                <a:schemeClr val="folHlink"/>
              </a:buClr>
              <a:buSzPct val="75000"/>
              <a:buFont typeface="Wingdings" pitchFamily="2" charset="2"/>
              <a:buNone/>
            </a:pPr>
            <a:r>
              <a:rPr lang="en-US" altLang="ja-JP" sz="2000">
                <a:solidFill>
                  <a:srgbClr val="000000"/>
                </a:solidFill>
                <a:latin typeface="ＭＳ ゴシック" pitchFamily="49" charset="-128"/>
                <a:ea typeface="ＭＳ ゴシック" pitchFamily="49" charset="-128"/>
                <a:cs typeface="Times New Roman" pitchFamily="18" charset="0"/>
              </a:rPr>
              <a:t> = </a:t>
            </a:r>
            <a:r>
              <a:rPr lang="en-US" altLang="ja-JP" sz="2000">
                <a:solidFill>
                  <a:schemeClr val="hlink"/>
                </a:solidFill>
                <a:latin typeface="ＭＳ ゴシック" pitchFamily="49" charset="-128"/>
                <a:ea typeface="ＭＳ ゴシック" pitchFamily="49" charset="-128"/>
                <a:cs typeface="Times New Roman" pitchFamily="18" charset="0"/>
              </a:rPr>
              <a:t>agency cost of issuing corporate bonds</a:t>
            </a:r>
          </a:p>
          <a:p>
            <a:pPr marL="342900" indent="-342900">
              <a:lnSpc>
                <a:spcPct val="90000"/>
              </a:lnSpc>
              <a:spcBef>
                <a:spcPct val="20000"/>
              </a:spcBef>
              <a:buClr>
                <a:schemeClr val="folHlink"/>
              </a:buClr>
              <a:buSzPct val="75000"/>
              <a:buFont typeface="Wingdings" pitchFamily="2" charset="2"/>
              <a:buNone/>
            </a:pPr>
            <a:endParaRPr lang="en-US" altLang="ja-JP" sz="200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a:solidFill>
                  <a:srgbClr val="000000"/>
                </a:solidFill>
                <a:latin typeface="ＭＳ ゴシック" pitchFamily="49" charset="-128"/>
                <a:ea typeface="ＭＳ ゴシック" pitchFamily="49" charset="-128"/>
                <a:cs typeface="Times New Roman" pitchFamily="18" charset="0"/>
              </a:rPr>
              <a:t>②</a:t>
            </a:r>
            <a:r>
              <a:rPr lang="ja-JP" altLang="en-US" sz="2000">
                <a:solidFill>
                  <a:srgbClr val="000000"/>
                </a:solidFill>
                <a:latin typeface="ＭＳ ゴシック" pitchFamily="49" charset="-128"/>
                <a:ea typeface="ＭＳ ゴシック" pitchFamily="49" charset="-128"/>
                <a:cs typeface="Times New Roman" pitchFamily="18" charset="0"/>
              </a:rPr>
              <a:t>債権者と創業経営者（オーナー経営者）との</a:t>
            </a:r>
            <a:r>
              <a:rPr lang="ja-JP" altLang="en-US" sz="2000">
                <a:solidFill>
                  <a:schemeClr val="hlink"/>
                </a:solidFill>
                <a:latin typeface="ＭＳ ゴシック" pitchFamily="49" charset="-128"/>
                <a:ea typeface="ＭＳ ゴシック" pitchFamily="49" charset="-128"/>
                <a:cs typeface="Times New Roman" pitchFamily="18" charset="0"/>
              </a:rPr>
              <a:t>エージェンシー関係</a:t>
            </a:r>
          </a:p>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  		債権者によるモニタリングは不完全</a:t>
            </a:r>
            <a:endParaRPr lang="ja-JP" altLang="en-US" sz="200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a:t>
            </a:r>
            <a:r>
              <a:rPr lang="ja-JP" altLang="en-US" sz="2000">
                <a:solidFill>
                  <a:schemeClr val="hlink"/>
                </a:solidFill>
                <a:latin typeface="ＭＳ ゴシック" pitchFamily="49" charset="-128"/>
                <a:ea typeface="ＭＳ ゴシック" pitchFamily="49" charset="-128"/>
                <a:cs typeface="Times New Roman" pitchFamily="18" charset="0"/>
              </a:rPr>
              <a:t>株主有限責任原則</a:t>
            </a:r>
            <a:r>
              <a:rPr lang="ja-JP" altLang="en-US" sz="2000">
                <a:solidFill>
                  <a:srgbClr val="000000"/>
                </a:solidFill>
                <a:latin typeface="ＭＳ ゴシック" pitchFamily="49" charset="-128"/>
                <a:ea typeface="ＭＳ ゴシック" pitchFamily="49" charset="-128"/>
                <a:cs typeface="Times New Roman" pitchFamily="18" charset="0"/>
              </a:rPr>
              <a:t>⇒それを超える損失は負債発行により債権者に転嫁</a:t>
            </a:r>
            <a:endParaRPr lang="ja-JP" altLang="en-US" sz="200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　その分社債発行コストは増える⇒</a:t>
            </a:r>
            <a:r>
              <a:rPr lang="ja-JP" altLang="en-US" sz="2000">
                <a:solidFill>
                  <a:schemeClr val="hlink"/>
                </a:solidFill>
                <a:latin typeface="ＭＳ ゴシック" pitchFamily="49" charset="-128"/>
                <a:ea typeface="ＭＳ ゴシック" pitchFamily="49" charset="-128"/>
                <a:cs typeface="Times New Roman" pitchFamily="18" charset="0"/>
              </a:rPr>
              <a:t>負債発行のエージェンシー費用</a:t>
            </a:r>
          </a:p>
          <a:p>
            <a:pPr marL="342900" indent="-342900">
              <a:lnSpc>
                <a:spcPct val="90000"/>
              </a:lnSpc>
              <a:spcBef>
                <a:spcPct val="20000"/>
              </a:spcBef>
              <a:buClr>
                <a:schemeClr val="folHlink"/>
              </a:buClr>
              <a:buSzPct val="75000"/>
              <a:buFont typeface="Wingdings" pitchFamily="2" charset="2"/>
              <a:buNone/>
            </a:pPr>
            <a:r>
              <a:rPr lang="ja-JP" altLang="en-US" sz="2000">
                <a:solidFill>
                  <a:srgbClr val="000000"/>
                </a:solidFill>
                <a:latin typeface="ＭＳ ゴシック" pitchFamily="49" charset="-128"/>
                <a:ea typeface="ＭＳ ゴシック" pitchFamily="49" charset="-128"/>
                <a:cs typeface="Times New Roman" pitchFamily="18" charset="0"/>
              </a:rPr>
              <a:t>⇒さまざまな場合にエージェンシー費用は異なる⇒</a:t>
            </a:r>
            <a:r>
              <a:rPr lang="en-US" altLang="ja-JP" sz="2000">
                <a:solidFill>
                  <a:srgbClr val="000000"/>
                </a:solidFill>
                <a:latin typeface="ＭＳ ゴシック" pitchFamily="49" charset="-128"/>
                <a:ea typeface="ＭＳ ゴシック" pitchFamily="49" charset="-128"/>
                <a:cs typeface="Times New Roman" pitchFamily="18" charset="0"/>
              </a:rPr>
              <a:t>MM</a:t>
            </a:r>
            <a:r>
              <a:rPr lang="ja-JP" altLang="en-US" sz="2000">
                <a:solidFill>
                  <a:srgbClr val="000000"/>
                </a:solidFill>
                <a:latin typeface="ＭＳ ゴシック" pitchFamily="49" charset="-128"/>
                <a:ea typeface="ＭＳ ゴシック" pitchFamily="49" charset="-128"/>
                <a:cs typeface="Times New Roman" pitchFamily="18" charset="0"/>
              </a:rPr>
              <a:t>の命題は修正</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15. Information Asymmetry and Agency Costs of Creditors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情報の非対称性と債権者のエージェンシー費用</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ChangeArrowheads="1"/>
          </p:cNvSpPr>
          <p:nvPr/>
        </p:nvSpPr>
        <p:spPr bwMode="auto">
          <a:xfrm>
            <a:off x="179388" y="836613"/>
            <a:ext cx="8616950" cy="5832475"/>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en-US" altLang="ja-JP" sz="2000" dirty="0"/>
              <a:t>companies tend to raise funds in the order from lower-cost method </a:t>
            </a:r>
          </a:p>
          <a:p>
            <a:pPr marL="342900" indent="-342900">
              <a:lnSpc>
                <a:spcPct val="90000"/>
              </a:lnSpc>
              <a:spcBef>
                <a:spcPct val="20000"/>
              </a:spcBef>
              <a:buClr>
                <a:schemeClr val="folHlink"/>
              </a:buClr>
              <a:buSzPct val="75000"/>
              <a:buFont typeface="Wingdings" pitchFamily="2" charset="2"/>
              <a:buNone/>
            </a:pPr>
            <a:r>
              <a:rPr lang="ja-JP" altLang="en-US" sz="2000" dirty="0"/>
              <a:t>① </a:t>
            </a:r>
            <a:r>
              <a:rPr lang="en-US" altLang="ja-JP" sz="2000" dirty="0">
                <a:solidFill>
                  <a:schemeClr val="hlink"/>
                </a:solidFill>
              </a:rPr>
              <a:t>Internal funds</a:t>
            </a:r>
            <a:r>
              <a:rPr lang="en-US" altLang="ja-JP" sz="2000" dirty="0"/>
              <a:t>……raising costs are relatively smaller than other method </a:t>
            </a:r>
          </a:p>
          <a:p>
            <a:pPr marL="342900" indent="-342900">
              <a:lnSpc>
                <a:spcPct val="90000"/>
              </a:lnSpc>
              <a:spcBef>
                <a:spcPct val="20000"/>
              </a:spcBef>
              <a:buClr>
                <a:schemeClr val="folHlink"/>
              </a:buClr>
              <a:buSzPct val="75000"/>
              <a:buFont typeface="Wingdings" pitchFamily="2" charset="2"/>
              <a:buNone/>
            </a:pPr>
            <a:r>
              <a:rPr lang="ja-JP" altLang="en-US" sz="2000" dirty="0"/>
              <a:t>② </a:t>
            </a:r>
            <a:r>
              <a:rPr lang="en-US" altLang="ja-JP" sz="2000">
                <a:solidFill>
                  <a:schemeClr val="hlink"/>
                </a:solidFill>
              </a:rPr>
              <a:t>Bank loans</a:t>
            </a:r>
            <a:r>
              <a:rPr lang="en-US" altLang="ja-JP" sz="2000"/>
              <a:t>……examination costs, contract costs and agency costs are </a:t>
            </a:r>
            <a:r>
              <a:rPr lang="en-US" altLang="ja-JP" sz="2000" smtClean="0"/>
              <a:t>not </a:t>
            </a:r>
            <a:r>
              <a:rPr lang="en-US" altLang="ja-JP" sz="2000"/>
              <a:t>so expensive </a:t>
            </a:r>
          </a:p>
          <a:p>
            <a:pPr marL="342900" indent="-342900">
              <a:lnSpc>
                <a:spcPct val="90000"/>
              </a:lnSpc>
              <a:spcBef>
                <a:spcPct val="20000"/>
              </a:spcBef>
              <a:buClr>
                <a:schemeClr val="folHlink"/>
              </a:buClr>
              <a:buSzPct val="75000"/>
              <a:buFont typeface="Wingdings" pitchFamily="2" charset="2"/>
              <a:buNone/>
            </a:pPr>
            <a:r>
              <a:rPr lang="ja-JP" altLang="en-US" sz="2000" dirty="0"/>
              <a:t>③ </a:t>
            </a:r>
            <a:r>
              <a:rPr lang="en-US" altLang="ja-JP" sz="2000" dirty="0">
                <a:solidFill>
                  <a:schemeClr val="hlink"/>
                </a:solidFill>
              </a:rPr>
              <a:t>Issuance of stock and corporate bonds</a:t>
            </a:r>
            <a:r>
              <a:rPr lang="en-US" altLang="ja-JP" sz="2000" dirty="0"/>
              <a:t>……issuing costs and agency costs are relatively expensive </a:t>
            </a:r>
          </a:p>
          <a:p>
            <a:pPr marL="342900" indent="-342900">
              <a:lnSpc>
                <a:spcPct val="90000"/>
              </a:lnSpc>
              <a:spcBef>
                <a:spcPct val="20000"/>
              </a:spcBef>
              <a:buClr>
                <a:schemeClr val="folHlink"/>
              </a:buClr>
              <a:buSzPct val="75000"/>
              <a:buFont typeface="Wingdings" pitchFamily="2" charset="2"/>
              <a:buNone/>
            </a:pPr>
            <a:endParaRPr lang="ja-JP" altLang="en-US" sz="2000" dirty="0"/>
          </a:p>
          <a:p>
            <a:pPr marL="342900" indent="-342900">
              <a:lnSpc>
                <a:spcPct val="90000"/>
              </a:lnSpc>
              <a:spcBef>
                <a:spcPct val="20000"/>
              </a:spcBef>
              <a:buClr>
                <a:schemeClr val="folHlink"/>
              </a:buClr>
              <a:buSzPct val="75000"/>
              <a:buFont typeface="Wingdings" pitchFamily="2" charset="2"/>
              <a:buNone/>
            </a:pPr>
            <a:endParaRPr lang="ja-JP" altLang="en-US" sz="2000" dirty="0"/>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ＭＳ ゴシック" pitchFamily="49" charset="-128"/>
                <a:ea typeface="ＭＳ ゴシック" pitchFamily="49" charset="-128"/>
                <a:cs typeface="Times New Roman" pitchFamily="18" charset="0"/>
              </a:rPr>
              <a:t>資金調達費用の安い方から一定の順序に従った資金調達</a:t>
            </a:r>
          </a:p>
          <a:p>
            <a:pPr marL="342900" indent="-342900">
              <a:lnSpc>
                <a:spcPct val="90000"/>
              </a:lnSpc>
              <a:spcBef>
                <a:spcPct val="20000"/>
              </a:spcBef>
              <a:buClr>
                <a:schemeClr val="folHlink"/>
              </a:buClr>
              <a:buSzPct val="75000"/>
              <a:buFont typeface="Wingdings" pitchFamily="2" charset="2"/>
              <a:buNone/>
            </a:pPr>
            <a:r>
              <a:rPr lang="en-US" altLang="ja-JP" sz="2000" dirty="0">
                <a:solidFill>
                  <a:srgbClr val="000000"/>
                </a:solidFill>
                <a:latin typeface="ＭＳ ゴシック" pitchFamily="49" charset="-128"/>
                <a:ea typeface="ＭＳ ゴシック" pitchFamily="49" charset="-128"/>
                <a:cs typeface="Times New Roman" pitchFamily="18" charset="0"/>
              </a:rPr>
              <a:t>　①</a:t>
            </a:r>
            <a:r>
              <a:rPr lang="ja-JP" altLang="en-US" sz="2000" dirty="0">
                <a:solidFill>
                  <a:schemeClr val="hlink"/>
                </a:solidFill>
                <a:latin typeface="ＭＳ ゴシック" pitchFamily="49" charset="-128"/>
                <a:ea typeface="ＭＳ ゴシック" pitchFamily="49" charset="-128"/>
                <a:cs typeface="Times New Roman" pitchFamily="18" charset="0"/>
              </a:rPr>
              <a:t>内部資金</a:t>
            </a:r>
            <a:r>
              <a:rPr lang="ja-JP" altLang="en-US" sz="2000" dirty="0">
                <a:solidFill>
                  <a:srgbClr val="000000"/>
                </a:solidFill>
                <a:latin typeface="ＭＳ ゴシック" pitchFamily="49" charset="-128"/>
                <a:ea typeface="ＭＳ ゴシック" pitchFamily="49" charset="-128"/>
                <a:cs typeface="Times New Roman" pitchFamily="18" charset="0"/>
              </a:rPr>
              <a:t>…事務費用は比較的に小さい</a:t>
            </a:r>
            <a:endParaRPr lang="ja-JP" altLang="en-US" sz="2000" dirty="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latin typeface="ＭＳ ゴシック" pitchFamily="49" charset="-128"/>
                <a:ea typeface="ＭＳ ゴシック" pitchFamily="49" charset="-128"/>
                <a:cs typeface="Times New Roman" pitchFamily="18" charset="0"/>
              </a:rPr>
              <a:t>　②</a:t>
            </a:r>
            <a:r>
              <a:rPr lang="ja-JP" altLang="en-US" sz="2000" dirty="0">
                <a:solidFill>
                  <a:schemeClr val="hlink"/>
                </a:solidFill>
                <a:latin typeface="ＭＳ ゴシック" pitchFamily="49" charset="-128"/>
                <a:ea typeface="ＭＳ ゴシック" pitchFamily="49" charset="-128"/>
                <a:cs typeface="Times New Roman" pitchFamily="18" charset="0"/>
              </a:rPr>
              <a:t>銀行借入</a:t>
            </a:r>
            <a:r>
              <a:rPr lang="ja-JP" altLang="en-US" sz="2000" dirty="0">
                <a:solidFill>
                  <a:srgbClr val="000000"/>
                </a:solidFill>
                <a:latin typeface="ＭＳ ゴシック" pitchFamily="49" charset="-128"/>
                <a:ea typeface="ＭＳ ゴシック" pitchFamily="49" charset="-128"/>
                <a:cs typeface="Times New Roman" pitchFamily="18" charset="0"/>
              </a:rPr>
              <a:t>…審査費用、契約費用、エージェンシー費用は</a:t>
            </a: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latin typeface="ＭＳ ゴシック" pitchFamily="49" charset="-128"/>
                <a:ea typeface="ＭＳ ゴシック" pitchFamily="49" charset="-128"/>
                <a:cs typeface="Times New Roman" pitchFamily="18" charset="0"/>
              </a:rPr>
              <a:t>			 あまり大きくない</a:t>
            </a:r>
            <a:endParaRPr lang="ja-JP" altLang="en-US" sz="2000" dirty="0">
              <a:latin typeface="ＭＳ ゴシック" pitchFamily="49" charset="-128"/>
              <a:ea typeface="ＭＳ ゴシック" pitchFamily="49"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latin typeface="ＭＳ ゴシック" pitchFamily="49" charset="-128"/>
                <a:ea typeface="ＭＳ ゴシック" pitchFamily="49" charset="-128"/>
                <a:cs typeface="Times New Roman" pitchFamily="18" charset="0"/>
              </a:rPr>
              <a:t>　③</a:t>
            </a:r>
            <a:r>
              <a:rPr lang="ja-JP" altLang="en-US" sz="2000" dirty="0">
                <a:solidFill>
                  <a:schemeClr val="hlink"/>
                </a:solidFill>
                <a:latin typeface="ＭＳ ゴシック" pitchFamily="49" charset="-128"/>
                <a:ea typeface="ＭＳ ゴシック" pitchFamily="49" charset="-128"/>
                <a:cs typeface="Times New Roman" pitchFamily="18" charset="0"/>
              </a:rPr>
              <a:t>株式・社債発行</a:t>
            </a:r>
            <a:r>
              <a:rPr lang="ja-JP" altLang="en-US" sz="2000" dirty="0">
                <a:solidFill>
                  <a:srgbClr val="000000"/>
                </a:solidFill>
                <a:latin typeface="ＭＳ ゴシック" pitchFamily="49" charset="-128"/>
                <a:ea typeface="ＭＳ ゴシック" pitchFamily="49" charset="-128"/>
                <a:cs typeface="Times New Roman" pitchFamily="18" charset="0"/>
              </a:rPr>
              <a:t>…発行費用、エージェンシー費用は高い</a:t>
            </a:r>
            <a:r>
              <a:rPr lang="ja-JP" altLang="en-US" sz="2200" dirty="0">
                <a:latin typeface="ＭＳ 明朝" charset="-128"/>
                <a:ea typeface="ＭＳ 明朝" charset="-128"/>
                <a:cs typeface="Times New Roman" pitchFamily="18" charset="0"/>
              </a:rPr>
              <a:t> </a:t>
            </a:r>
          </a:p>
        </p:txBody>
      </p:sp>
      <p:sp>
        <p:nvSpPr>
          <p:cNvPr id="4" name="Rectangle 2"/>
          <p:cNvSpPr txBox="1">
            <a:spLocks noChangeArrowheads="1"/>
          </p:cNvSpPr>
          <p:nvPr/>
        </p:nvSpPr>
        <p:spPr>
          <a:xfrm>
            <a:off x="0" y="142852"/>
            <a:ext cx="9144000" cy="500066"/>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16. Pecking Order Theory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ペッキング・オーダー理論</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ChangeArrowheads="1"/>
          </p:cNvSpPr>
          <p:nvPr/>
        </p:nvSpPr>
        <p:spPr bwMode="auto">
          <a:xfrm>
            <a:off x="107950" y="765175"/>
            <a:ext cx="8856663" cy="5976938"/>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en-US" altLang="ja-JP" sz="2000" dirty="0">
                <a:solidFill>
                  <a:schemeClr val="hlink"/>
                </a:solidFill>
                <a:ea typeface="ＤＨＰ平成ゴシックW5" pitchFamily="2" charset="-128"/>
                <a:cs typeface="Times New Roman" pitchFamily="18" charset="0"/>
              </a:rPr>
              <a:t>Corporate Governance</a:t>
            </a:r>
            <a:r>
              <a:rPr lang="en-US" altLang="ja-JP" sz="2000" dirty="0">
                <a:solidFill>
                  <a:srgbClr val="000000"/>
                </a:solidFill>
                <a:ea typeface="ＤＨＰ平成ゴシックW5" pitchFamily="2" charset="-128"/>
                <a:cs typeface="Times New Roman" pitchFamily="18" charset="0"/>
              </a:rPr>
              <a:t> = </a:t>
            </a:r>
            <a:r>
              <a:rPr lang="en-US" altLang="ja-JP" sz="2000" dirty="0">
                <a:ea typeface="ＤＨＰ平成ゴシックW5" pitchFamily="2" charset="-128"/>
                <a:cs typeface="Times New Roman" pitchFamily="18" charset="0"/>
              </a:rPr>
              <a:t>to disciple corporate management </a:t>
            </a:r>
            <a:endParaRPr lang="ja-JP" altLang="en-US" sz="2000" dirty="0">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ea typeface="ＤＨＰ平成ゴシックW5" pitchFamily="2" charset="-128"/>
                <a:cs typeface="Times New Roman" pitchFamily="18" charset="0"/>
              </a:rPr>
              <a:t>① </a:t>
            </a:r>
            <a:r>
              <a:rPr lang="en-US" altLang="ja-JP" sz="2000" dirty="0">
                <a:solidFill>
                  <a:srgbClr val="000000"/>
                </a:solidFill>
                <a:ea typeface="ＤＨＰ平成ゴシックW5" pitchFamily="2" charset="-128"/>
                <a:cs typeface="Times New Roman" pitchFamily="18" charset="0"/>
              </a:rPr>
              <a:t>Internal Governance     </a:t>
            </a:r>
            <a:r>
              <a:rPr lang="ja-JP" altLang="en-US" sz="2000" dirty="0">
                <a:solidFill>
                  <a:srgbClr val="000000"/>
                </a:solidFill>
                <a:ea typeface="ＤＨＰ平成ゴシックW5" pitchFamily="2" charset="-128"/>
                <a:cs typeface="Times New Roman" pitchFamily="18" charset="0"/>
              </a:rPr>
              <a:t>② </a:t>
            </a:r>
            <a:r>
              <a:rPr lang="en-US" altLang="ja-JP" sz="2000" dirty="0">
                <a:solidFill>
                  <a:srgbClr val="000000"/>
                </a:solidFill>
                <a:ea typeface="ＤＨＰ平成ゴシックW5" pitchFamily="2" charset="-128"/>
                <a:cs typeface="Times New Roman" pitchFamily="18" charset="0"/>
              </a:rPr>
              <a:t>External Governance </a:t>
            </a: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ea typeface="ＤＨＰ平成ゴシックW5" pitchFamily="2" charset="-128"/>
                <a:cs typeface="Times New Roman" pitchFamily="18" charset="0"/>
              </a:rPr>
              <a:t>① </a:t>
            </a:r>
            <a:r>
              <a:rPr lang="en-US" altLang="ja-JP" sz="2000" dirty="0">
                <a:solidFill>
                  <a:schemeClr val="hlink"/>
                </a:solidFill>
                <a:ea typeface="ＤＨＰ平成ゴシックW5" pitchFamily="2" charset="-128"/>
                <a:cs typeface="Times New Roman" pitchFamily="18" charset="0"/>
              </a:rPr>
              <a:t>Internal Governance</a:t>
            </a:r>
            <a:r>
              <a:rPr lang="en-US" altLang="ja-JP" sz="2000" dirty="0">
                <a:solidFill>
                  <a:srgbClr val="000000"/>
                </a:solidFill>
                <a:ea typeface="ＤＨＰ平成ゴシックW5" pitchFamily="2" charset="-128"/>
                <a:cs typeface="Times New Roman" pitchFamily="18" charset="0"/>
              </a:rPr>
              <a:t> = to disciple management from inside</a:t>
            </a:r>
          </a:p>
          <a:p>
            <a:pPr marL="342900" indent="-342900">
              <a:lnSpc>
                <a:spcPct val="90000"/>
              </a:lnSpc>
              <a:spcBef>
                <a:spcPct val="20000"/>
              </a:spcBef>
              <a:buClr>
                <a:schemeClr val="folHlink"/>
              </a:buClr>
              <a:buSzPct val="75000"/>
              <a:buFont typeface="Wingdings" pitchFamily="2" charset="2"/>
              <a:buNone/>
            </a:pPr>
            <a:r>
              <a:rPr lang="en-US" altLang="ja-JP" sz="2000" dirty="0">
                <a:ea typeface="ＤＨＰ平成ゴシックW5" pitchFamily="2" charset="-128"/>
                <a:cs typeface="Times New Roman" pitchFamily="18" charset="0"/>
              </a:rPr>
              <a:t>If managers cannot achieve their goal of profit maximization </a:t>
            </a:r>
          </a:p>
          <a:p>
            <a:pPr marL="342900" indent="-342900">
              <a:lnSpc>
                <a:spcPct val="90000"/>
              </a:lnSpc>
              <a:spcBef>
                <a:spcPct val="20000"/>
              </a:spcBef>
              <a:buClr>
                <a:schemeClr val="folHlink"/>
              </a:buClr>
              <a:buSzPct val="75000"/>
              <a:buFont typeface="Wingdings" pitchFamily="2" charset="2"/>
              <a:buNone/>
            </a:pPr>
            <a:r>
              <a:rPr lang="ja-JP" altLang="en-US" sz="2000" dirty="0">
                <a:ea typeface="ＤＨＰ平成ゴシックW5" pitchFamily="2" charset="-128"/>
                <a:cs typeface="Times New Roman" pitchFamily="18" charset="0"/>
              </a:rPr>
              <a:t>⇒ </a:t>
            </a:r>
            <a:r>
              <a:rPr lang="en-US" altLang="ja-JP" sz="2000" dirty="0">
                <a:ea typeface="ＤＨＰ平成ゴシックW5" pitchFamily="2" charset="-128"/>
                <a:cs typeface="Times New Roman" pitchFamily="18" charset="0"/>
              </a:rPr>
              <a:t>the </a:t>
            </a:r>
            <a:r>
              <a:rPr lang="en-US" altLang="ja-JP" sz="2000" dirty="0">
                <a:solidFill>
                  <a:schemeClr val="hlink"/>
                </a:solidFill>
                <a:ea typeface="ＤＨＰ平成ゴシックW5" pitchFamily="2" charset="-128"/>
                <a:cs typeface="Times New Roman" pitchFamily="18" charset="0"/>
              </a:rPr>
              <a:t>board of directors</a:t>
            </a:r>
            <a:r>
              <a:rPr lang="en-US" altLang="ja-JP" sz="2000" dirty="0">
                <a:ea typeface="ＤＨＰ平成ゴシックW5" pitchFamily="2" charset="-128"/>
                <a:cs typeface="Times New Roman" pitchFamily="18" charset="0"/>
              </a:rPr>
              <a:t> and </a:t>
            </a:r>
            <a:r>
              <a:rPr lang="en-US" altLang="ja-JP" sz="2000" dirty="0">
                <a:solidFill>
                  <a:schemeClr val="hlink"/>
                </a:solidFill>
                <a:ea typeface="ＤＨＰ平成ゴシックW5" pitchFamily="2" charset="-128"/>
                <a:cs typeface="Times New Roman" pitchFamily="18" charset="0"/>
              </a:rPr>
              <a:t>labor union</a:t>
            </a:r>
            <a:r>
              <a:rPr lang="en-US" altLang="ja-JP" sz="2000" dirty="0">
                <a:ea typeface="ＤＨＰ平成ゴシックW5" pitchFamily="2" charset="-128"/>
                <a:cs typeface="Times New Roman" pitchFamily="18" charset="0"/>
              </a:rPr>
              <a:t> will criticize their responsibility </a:t>
            </a:r>
            <a:endParaRPr lang="ja-JP" altLang="en-US" sz="2000" dirty="0">
              <a:solidFill>
                <a:srgbClr val="000000"/>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dirty="0">
                <a:ea typeface="ＤＨＰ平成ゴシックW5" pitchFamily="2" charset="-128"/>
                <a:cs typeface="Times New Roman" pitchFamily="18" charset="0"/>
              </a:rPr>
              <a:t>If managers cannot achieve good performance of profits and wages, </a:t>
            </a:r>
          </a:p>
          <a:p>
            <a:pPr marL="342900" indent="-342900">
              <a:lnSpc>
                <a:spcPct val="90000"/>
              </a:lnSpc>
              <a:spcBef>
                <a:spcPct val="20000"/>
              </a:spcBef>
              <a:buClr>
                <a:schemeClr val="folHlink"/>
              </a:buClr>
              <a:buSzPct val="75000"/>
              <a:buFont typeface="Wingdings" pitchFamily="2" charset="2"/>
              <a:buNone/>
            </a:pPr>
            <a:r>
              <a:rPr lang="ja-JP" altLang="en-US" sz="2000" dirty="0">
                <a:ea typeface="ＤＨＰ平成ゴシックW5" pitchFamily="2" charset="-128"/>
                <a:cs typeface="Times New Roman" pitchFamily="18" charset="0"/>
              </a:rPr>
              <a:t>⇒ </a:t>
            </a:r>
            <a:r>
              <a:rPr lang="en-US" altLang="ja-JP" sz="2000" dirty="0">
                <a:solidFill>
                  <a:schemeClr val="hlink"/>
                </a:solidFill>
                <a:ea typeface="ＤＨＰ平成ゴシックW5" pitchFamily="2" charset="-128"/>
                <a:cs typeface="Times New Roman" pitchFamily="18" charset="0"/>
              </a:rPr>
              <a:t>labor union</a:t>
            </a:r>
            <a:r>
              <a:rPr lang="en-US" altLang="ja-JP" sz="2000" dirty="0">
                <a:ea typeface="ＤＨＰ平成ゴシックW5" pitchFamily="2" charset="-128"/>
                <a:cs typeface="Times New Roman" pitchFamily="18" charset="0"/>
              </a:rPr>
              <a:t> will put them pressure to improve </a:t>
            </a:r>
            <a:endParaRPr lang="ja-JP" altLang="en-US" sz="2000" dirty="0">
              <a:solidFill>
                <a:srgbClr val="000000"/>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dirty="0">
                <a:solidFill>
                  <a:schemeClr val="hlink"/>
                </a:solidFill>
                <a:ea typeface="ＤＨＰ平成ゴシックW5" pitchFamily="2" charset="-128"/>
                <a:cs typeface="Times New Roman" pitchFamily="18" charset="0"/>
              </a:rPr>
              <a:t>Auditors, outside auditors and outside directors</a:t>
            </a:r>
            <a:r>
              <a:rPr lang="en-US" altLang="ja-JP" sz="2000" dirty="0">
                <a:ea typeface="ＤＨＰ平成ゴシックW5" pitchFamily="2" charset="-128"/>
                <a:cs typeface="Times New Roman" pitchFamily="18" charset="0"/>
              </a:rPr>
              <a:t> </a:t>
            </a:r>
          </a:p>
          <a:p>
            <a:pPr marL="342900" indent="-342900">
              <a:lnSpc>
                <a:spcPct val="90000"/>
              </a:lnSpc>
              <a:spcBef>
                <a:spcPct val="20000"/>
              </a:spcBef>
              <a:buClr>
                <a:schemeClr val="folHlink"/>
              </a:buClr>
              <a:buSzPct val="75000"/>
              <a:buFont typeface="Wingdings" pitchFamily="2" charset="2"/>
              <a:buNone/>
            </a:pPr>
            <a:r>
              <a:rPr lang="ja-JP" altLang="en-US" sz="2000" dirty="0">
                <a:ea typeface="ＤＨＰ平成ゴシックW5" pitchFamily="2" charset="-128"/>
                <a:cs typeface="Times New Roman" pitchFamily="18" charset="0"/>
              </a:rPr>
              <a:t>⇒ </a:t>
            </a:r>
            <a:r>
              <a:rPr lang="en-US" altLang="ja-JP" sz="2000" dirty="0">
                <a:ea typeface="ＤＨＰ平成ゴシックW5" pitchFamily="2" charset="-128"/>
                <a:cs typeface="Times New Roman" pitchFamily="18" charset="0"/>
              </a:rPr>
              <a:t>regularly audit and examine management in order to avoid inefficiency and waste of management </a:t>
            </a:r>
            <a:endParaRPr lang="ja-JP" altLang="en-US" sz="2000" dirty="0">
              <a:solidFill>
                <a:srgbClr val="000000"/>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ja-JP" altLang="en-US" sz="2000" dirty="0">
              <a:solidFill>
                <a:srgbClr val="000000"/>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企業統治・企業協治</a:t>
            </a:r>
            <a:r>
              <a:rPr lang="en-US" altLang="ja-JP" sz="2000" dirty="0">
                <a:solidFill>
                  <a:srgbClr val="000000"/>
                </a:solidFill>
                <a:latin typeface="+mn-ea"/>
                <a:ea typeface="+mn-ea"/>
                <a:cs typeface="Times New Roman" pitchFamily="18" charset="0"/>
              </a:rPr>
              <a:t>＝</a:t>
            </a:r>
            <a:r>
              <a:rPr lang="ja-JP" altLang="en-US" sz="2000" dirty="0">
                <a:solidFill>
                  <a:srgbClr val="000000"/>
                </a:solidFill>
                <a:latin typeface="+mn-ea"/>
                <a:ea typeface="+mn-ea"/>
                <a:cs typeface="Times New Roman" pitchFamily="18" charset="0"/>
              </a:rPr>
              <a:t>企業経営の規律付け</a:t>
            </a: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① 内部的ガバナンス　　② 外部的ガバナンス</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chemeClr val="hlink"/>
                </a:solidFill>
                <a:latin typeface="+mn-ea"/>
                <a:ea typeface="+mn-ea"/>
                <a:cs typeface="Times New Roman" pitchFamily="18" charset="0"/>
              </a:rPr>
              <a:t>内部的ガバナンス</a:t>
            </a:r>
            <a:r>
              <a:rPr lang="ja-JP" altLang="en-US" sz="2000" dirty="0">
                <a:solidFill>
                  <a:srgbClr val="000000"/>
                </a:solidFill>
                <a:latin typeface="+mn-ea"/>
                <a:ea typeface="+mn-ea"/>
                <a:cs typeface="Times New Roman" pitchFamily="18" charset="0"/>
              </a:rPr>
              <a:t>＝企業内部からの規律付け</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利潤最大化目標⇒市場によるドル投票</a:t>
            </a: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⇒達成できなければ</a:t>
            </a:r>
            <a:r>
              <a:rPr lang="ja-JP" altLang="en-US" sz="2000" dirty="0">
                <a:solidFill>
                  <a:schemeClr val="hlink"/>
                </a:solidFill>
                <a:latin typeface="+mn-ea"/>
                <a:ea typeface="+mn-ea"/>
                <a:cs typeface="Times New Roman" pitchFamily="18" charset="0"/>
              </a:rPr>
              <a:t>取締役会</a:t>
            </a:r>
            <a:r>
              <a:rPr lang="ja-JP" altLang="en-US" sz="2000" dirty="0">
                <a:solidFill>
                  <a:srgbClr val="000000"/>
                </a:solidFill>
                <a:latin typeface="+mn-ea"/>
                <a:ea typeface="+mn-ea"/>
                <a:cs typeface="Times New Roman" pitchFamily="18" charset="0"/>
              </a:rPr>
              <a:t>や</a:t>
            </a:r>
            <a:r>
              <a:rPr lang="ja-JP" altLang="en-US" sz="2000" dirty="0">
                <a:solidFill>
                  <a:schemeClr val="hlink"/>
                </a:solidFill>
                <a:latin typeface="+mn-ea"/>
                <a:ea typeface="+mn-ea"/>
                <a:cs typeface="Times New Roman" pitchFamily="18" charset="0"/>
              </a:rPr>
              <a:t>労働組合</a:t>
            </a:r>
            <a:r>
              <a:rPr lang="ja-JP" altLang="en-US" sz="2000" dirty="0">
                <a:solidFill>
                  <a:srgbClr val="000000"/>
                </a:solidFill>
                <a:latin typeface="+mn-ea"/>
                <a:ea typeface="+mn-ea"/>
                <a:cs typeface="Times New Roman" pitchFamily="18" charset="0"/>
              </a:rPr>
              <a:t>から責任を問われる</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経営者と労働組合との拮抗関係（</a:t>
            </a:r>
            <a:r>
              <a:rPr lang="en-US" altLang="ja-JP" sz="2000" dirty="0">
                <a:solidFill>
                  <a:srgbClr val="000000"/>
                </a:solidFill>
                <a:latin typeface="+mn-ea"/>
                <a:ea typeface="+mn-ea"/>
                <a:cs typeface="Times New Roman" pitchFamily="18" charset="0"/>
              </a:rPr>
              <a:t>countervailing power）</a:t>
            </a:r>
            <a:endParaRPr lang="en-US" altLang="ja-JP"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dirty="0">
                <a:solidFill>
                  <a:srgbClr val="000000"/>
                </a:solidFill>
                <a:latin typeface="+mn-ea"/>
                <a:ea typeface="+mn-ea"/>
                <a:cs typeface="Times New Roman" pitchFamily="18" charset="0"/>
              </a:rPr>
              <a:t>    </a:t>
            </a:r>
            <a:r>
              <a:rPr lang="ja-JP" altLang="en-US" sz="2000" dirty="0">
                <a:solidFill>
                  <a:schemeClr val="hlink"/>
                </a:solidFill>
                <a:latin typeface="+mn-ea"/>
                <a:ea typeface="+mn-ea"/>
                <a:cs typeface="Times New Roman" pitchFamily="18" charset="0"/>
              </a:rPr>
              <a:t>監査役、社外監査役</a:t>
            </a:r>
            <a:r>
              <a:rPr lang="ja-JP" altLang="en-US" sz="2000" dirty="0">
                <a:solidFill>
                  <a:srgbClr val="000000"/>
                </a:solidFill>
                <a:latin typeface="+mn-ea"/>
                <a:ea typeface="+mn-ea"/>
                <a:cs typeface="Times New Roman" pitchFamily="18" charset="0"/>
              </a:rPr>
              <a:t>による監査（</a:t>
            </a:r>
            <a:r>
              <a:rPr lang="en-US" altLang="ja-JP" sz="2000" dirty="0">
                <a:solidFill>
                  <a:srgbClr val="000000"/>
                </a:solidFill>
                <a:latin typeface="+mn-ea"/>
                <a:ea typeface="+mn-ea"/>
                <a:cs typeface="Times New Roman" pitchFamily="18" charset="0"/>
              </a:rPr>
              <a:t>auditing）</a:t>
            </a:r>
          </a:p>
        </p:txBody>
      </p:sp>
      <p:sp>
        <p:nvSpPr>
          <p:cNvPr id="4" name="Rectangle 2"/>
          <p:cNvSpPr txBox="1">
            <a:spLocks noChangeArrowheads="1"/>
          </p:cNvSpPr>
          <p:nvPr/>
        </p:nvSpPr>
        <p:spPr>
          <a:xfrm>
            <a:off x="0" y="0"/>
            <a:ext cx="9144000" cy="78579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17. Corporate Governance:</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Internal Governance</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企業のガバナンス：内部的ガバナンス</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107950" y="1071546"/>
            <a:ext cx="8915400" cy="5597542"/>
          </a:xfrm>
          <a:prstGeom prst="rect">
            <a:avLst/>
          </a:prstGeom>
          <a:noFill/>
          <a:ln w="9525">
            <a:noFill/>
            <a:miter lim="800000"/>
            <a:headEnd/>
            <a:tailEnd/>
          </a:ln>
        </p:spPr>
        <p:txBody>
          <a:bodyPr/>
          <a:lstStyle/>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a:t>
            </a:r>
            <a:r>
              <a:rPr lang="en-US" altLang="ja-JP" sz="1800" dirty="0">
                <a:solidFill>
                  <a:schemeClr val="hlink"/>
                </a:solidFill>
                <a:ea typeface="ＤＦ平成ゴシック体W5" pitchFamily="1" charset="-128"/>
                <a:cs typeface="Times New Roman" pitchFamily="18" charset="0"/>
              </a:rPr>
              <a:t>Firm, enterprise</a:t>
            </a:r>
            <a:r>
              <a:rPr lang="en-US" altLang="ja-JP" sz="1800" dirty="0">
                <a:solidFill>
                  <a:srgbClr val="000000"/>
                </a:solidFill>
                <a:ea typeface="ＤＦ平成ゴシック体W5" pitchFamily="1" charset="-128"/>
                <a:cs typeface="Times New Roman" pitchFamily="18" charset="0"/>
              </a:rPr>
              <a:t> = a basic unit of production = </a:t>
            </a:r>
            <a:r>
              <a:rPr lang="en-US" altLang="ja-JP" sz="1800" dirty="0">
                <a:ea typeface="ＤＦ平成ゴシック体W5" pitchFamily="1" charset="-128"/>
                <a:cs typeface="Times New Roman" pitchFamily="18" charset="0"/>
              </a:rPr>
              <a:t>an organization that inputs labor, capital etc. and outputs products</a:t>
            </a:r>
          </a:p>
          <a:p>
            <a:pPr marL="342900" indent="-342900">
              <a:lnSpc>
                <a:spcPct val="110000"/>
              </a:lnSpc>
              <a:spcBef>
                <a:spcPct val="20000"/>
              </a:spcBef>
              <a:buClr>
                <a:schemeClr val="folHlink"/>
              </a:buClr>
              <a:buSzPct val="75000"/>
              <a:buFont typeface="Wingdings" pitchFamily="2" charset="2"/>
              <a:buNone/>
            </a:pPr>
            <a:r>
              <a:rPr lang="ja-JP" altLang="en-US" sz="1800" dirty="0">
                <a:ea typeface="ＤＦ平成ゴシック体W5" pitchFamily="1" charset="-128"/>
                <a:cs typeface="Times New Roman" pitchFamily="18" charset="0"/>
              </a:rPr>
              <a:t>   </a:t>
            </a:r>
            <a:r>
              <a:rPr lang="en-US" altLang="ja-JP" sz="1800" dirty="0">
                <a:solidFill>
                  <a:schemeClr val="hlink"/>
                </a:solidFill>
                <a:ea typeface="ＤＦ平成ゴシック体W5" pitchFamily="1" charset="-128"/>
                <a:cs typeface="Times New Roman" pitchFamily="18" charset="0"/>
              </a:rPr>
              <a:t>Profit = Revenue – Cost</a:t>
            </a:r>
          </a:p>
          <a:p>
            <a:pPr marL="342900" indent="-342900">
              <a:lnSpc>
                <a:spcPct val="110000"/>
              </a:lnSpc>
              <a:spcBef>
                <a:spcPct val="20000"/>
              </a:spcBef>
              <a:buClr>
                <a:schemeClr val="folHlink"/>
              </a:buClr>
              <a:buSzPct val="75000"/>
              <a:buFont typeface="Wingdings" pitchFamily="2" charset="2"/>
              <a:buNone/>
            </a:pPr>
            <a:r>
              <a:rPr lang="ja-JP" altLang="en-US" sz="1800" dirty="0">
                <a:ea typeface="ＤＦ平成ゴシック体W5" pitchFamily="1" charset="-128"/>
                <a:cs typeface="Times New Roman" pitchFamily="18" charset="0"/>
              </a:rPr>
              <a:t>　</a:t>
            </a:r>
            <a:r>
              <a:rPr lang="en-US" altLang="ja-JP" sz="1800" dirty="0">
                <a:ea typeface="ＤＦ平成ゴシック体W5" pitchFamily="1" charset="-128"/>
                <a:cs typeface="Times New Roman" pitchFamily="18" charset="0"/>
              </a:rPr>
              <a:t>Purpose of a firm = to </a:t>
            </a:r>
            <a:r>
              <a:rPr lang="en-US" altLang="ja-JP" sz="1800" dirty="0">
                <a:solidFill>
                  <a:schemeClr val="hlink"/>
                </a:solidFill>
                <a:ea typeface="ＤＦ平成ゴシック体W5" pitchFamily="1" charset="-128"/>
                <a:cs typeface="Times New Roman" pitchFamily="18" charset="0"/>
              </a:rPr>
              <a:t>maximize profits</a:t>
            </a:r>
            <a:r>
              <a:rPr lang="en-US" altLang="ja-JP" sz="1800" dirty="0">
                <a:ea typeface="ＤＦ平成ゴシック体W5" pitchFamily="1" charset="-128"/>
                <a:cs typeface="Times New Roman" pitchFamily="18" charset="0"/>
              </a:rPr>
              <a:t> = to maximize sales revenue and to minimize cost of production</a:t>
            </a:r>
          </a:p>
          <a:p>
            <a:pPr marL="342900" indent="-342900">
              <a:lnSpc>
                <a:spcPct val="110000"/>
              </a:lnSpc>
              <a:spcBef>
                <a:spcPct val="20000"/>
              </a:spcBef>
              <a:buClr>
                <a:schemeClr val="folHlink"/>
              </a:buClr>
              <a:buSzPct val="75000"/>
              <a:buFont typeface="Wingdings" pitchFamily="2" charset="2"/>
              <a:buNone/>
            </a:pPr>
            <a:r>
              <a:rPr lang="ja-JP" altLang="en-US" sz="1800" dirty="0">
                <a:ea typeface="ＤＦ平成ゴシック体W5" pitchFamily="1" charset="-128"/>
                <a:cs typeface="Times New Roman" pitchFamily="18" charset="0"/>
              </a:rPr>
              <a:t>   </a:t>
            </a:r>
            <a:r>
              <a:rPr lang="en-US" altLang="ja-JP" sz="1800" dirty="0">
                <a:ea typeface="ＤＦ平成ゴシック体W5" pitchFamily="1" charset="-128"/>
                <a:cs typeface="Times New Roman" pitchFamily="18" charset="0"/>
              </a:rPr>
              <a:t>Firm = organization of </a:t>
            </a:r>
            <a:r>
              <a:rPr lang="en-US" altLang="ja-JP" sz="1800" dirty="0">
                <a:solidFill>
                  <a:schemeClr val="hlink"/>
                </a:solidFill>
                <a:ea typeface="ＤＦ平成ゴシック体W5" pitchFamily="1" charset="-128"/>
                <a:cs typeface="Times New Roman" pitchFamily="18" charset="0"/>
              </a:rPr>
              <a:t>going concern</a:t>
            </a:r>
            <a:r>
              <a:rPr lang="en-US" altLang="ja-JP" sz="1800" dirty="0">
                <a:ea typeface="ＤＦ平成ゴシック体W5" pitchFamily="1" charset="-128"/>
                <a:cs typeface="Times New Roman" pitchFamily="18" charset="0"/>
              </a:rPr>
              <a:t> </a:t>
            </a:r>
            <a:r>
              <a:rPr lang="ja-JP" altLang="en-US" sz="1800" dirty="0">
                <a:solidFill>
                  <a:srgbClr val="000000"/>
                </a:solidFill>
                <a:ea typeface="ＤＦ平成ゴシック体W5" pitchFamily="1" charset="-128"/>
                <a:cs typeface="Times New Roman" pitchFamily="18" charset="0"/>
              </a:rPr>
              <a:t>⇒ </a:t>
            </a:r>
            <a:r>
              <a:rPr lang="en-US" altLang="ja-JP" sz="1800" dirty="0">
                <a:solidFill>
                  <a:srgbClr val="000000"/>
                </a:solidFill>
                <a:ea typeface="ＤＦ平成ゴシック体W5" pitchFamily="1" charset="-128"/>
                <a:cs typeface="Times New Roman" pitchFamily="18" charset="0"/>
              </a:rPr>
              <a:t>maximization of </a:t>
            </a:r>
            <a:r>
              <a:rPr lang="en-US" altLang="ja-JP" sz="1800" dirty="0">
                <a:solidFill>
                  <a:schemeClr val="hlink"/>
                </a:solidFill>
                <a:ea typeface="ＤＦ平成ゴシック体W5" pitchFamily="1" charset="-128"/>
                <a:cs typeface="Times New Roman" pitchFamily="18" charset="0"/>
              </a:rPr>
              <a:t>long-run expected profits</a:t>
            </a:r>
          </a:p>
          <a:p>
            <a:pPr marL="342900" indent="-342900">
              <a:lnSpc>
                <a:spcPct val="110000"/>
              </a:lnSpc>
              <a:spcBef>
                <a:spcPct val="20000"/>
              </a:spcBef>
              <a:buClr>
                <a:schemeClr val="folHlink"/>
              </a:buClr>
              <a:buSzPct val="75000"/>
              <a:buFont typeface="Wingdings" pitchFamily="2" charset="2"/>
              <a:buNone/>
            </a:pPr>
            <a:r>
              <a:rPr lang="en-US" altLang="ja-JP" sz="1800" dirty="0">
                <a:solidFill>
                  <a:srgbClr val="000000"/>
                </a:solidFill>
                <a:ea typeface="ＤＦ平成ゴシック体W5" pitchFamily="1" charset="-128"/>
                <a:cs typeface="Times New Roman" pitchFamily="18" charset="0"/>
              </a:rPr>
              <a:t>   Long-run expected profits =π</a:t>
            </a:r>
            <a:r>
              <a:rPr lang="en-US" altLang="ja-JP" sz="1800" baseline="-30000" dirty="0">
                <a:solidFill>
                  <a:srgbClr val="000000"/>
                </a:solidFill>
                <a:ea typeface="ＤＦ平成ゴシック体W5" pitchFamily="1" charset="-128"/>
                <a:cs typeface="Times New Roman" pitchFamily="18" charset="0"/>
              </a:rPr>
              <a:t>０</a:t>
            </a:r>
            <a:r>
              <a:rPr lang="en-US" altLang="ja-JP" sz="1800" dirty="0">
                <a:solidFill>
                  <a:srgbClr val="000000"/>
                </a:solidFill>
                <a:ea typeface="ＤＦ平成ゴシック体W5" pitchFamily="1" charset="-128"/>
                <a:cs typeface="Times New Roman" pitchFamily="18" charset="0"/>
              </a:rPr>
              <a:t>＋π</a:t>
            </a:r>
            <a:r>
              <a:rPr lang="en-US" altLang="ja-JP" sz="1800" baseline="-30000" dirty="0">
                <a:solidFill>
                  <a:srgbClr val="000000"/>
                </a:solidFill>
                <a:ea typeface="ＤＦ平成ゴシック体W5" pitchFamily="1" charset="-128"/>
                <a:cs typeface="Times New Roman" pitchFamily="18" charset="0"/>
              </a:rPr>
              <a:t>１</a:t>
            </a:r>
            <a:r>
              <a:rPr lang="en-US" altLang="ja-JP" sz="1800" dirty="0">
                <a:solidFill>
                  <a:srgbClr val="000000"/>
                </a:solidFill>
                <a:ea typeface="ＤＦ平成ゴシック体W5" pitchFamily="1" charset="-128"/>
                <a:cs typeface="Times New Roman" pitchFamily="18" charset="0"/>
              </a:rPr>
              <a:t>/(1+r)＋π</a:t>
            </a:r>
            <a:r>
              <a:rPr lang="en-US" altLang="ja-JP" sz="1800" baseline="-30000" dirty="0">
                <a:solidFill>
                  <a:srgbClr val="000000"/>
                </a:solidFill>
                <a:ea typeface="ＤＦ平成ゴシック体W5" pitchFamily="1" charset="-128"/>
                <a:cs typeface="Times New Roman" pitchFamily="18" charset="0"/>
              </a:rPr>
              <a:t>２</a:t>
            </a:r>
            <a:r>
              <a:rPr lang="en-US" altLang="ja-JP" sz="1800" dirty="0">
                <a:solidFill>
                  <a:srgbClr val="000000"/>
                </a:solidFill>
                <a:ea typeface="ＤＦ平成ゴシック体W5" pitchFamily="1" charset="-128"/>
                <a:cs typeface="Times New Roman" pitchFamily="18" charset="0"/>
              </a:rPr>
              <a:t>/(1+r)</a:t>
            </a:r>
            <a:r>
              <a:rPr lang="en-US" altLang="ja-JP" sz="1800" baseline="30000" dirty="0">
                <a:solidFill>
                  <a:srgbClr val="000000"/>
                </a:solidFill>
                <a:ea typeface="ＤＦ平成ゴシック体W5" pitchFamily="1" charset="-128"/>
                <a:cs typeface="Times New Roman" pitchFamily="18" charset="0"/>
              </a:rPr>
              <a:t>２</a:t>
            </a:r>
            <a:r>
              <a:rPr lang="en-US" altLang="ja-JP" sz="1800" dirty="0">
                <a:solidFill>
                  <a:srgbClr val="000000"/>
                </a:solidFill>
                <a:ea typeface="ＤＦ平成ゴシック体W5" pitchFamily="1" charset="-128"/>
                <a:cs typeface="Times New Roman" pitchFamily="18" charset="0"/>
              </a:rPr>
              <a:t>＋…＋π</a:t>
            </a:r>
            <a:r>
              <a:rPr lang="ja-JP" altLang="en-US" sz="1800" baseline="-30000" dirty="0">
                <a:solidFill>
                  <a:srgbClr val="000000"/>
                </a:solidFill>
                <a:ea typeface="ＤＦ平成ゴシック体W5" pitchFamily="1" charset="-128"/>
                <a:cs typeface="Times New Roman" pitchFamily="18" charset="0"/>
              </a:rPr>
              <a:t>ｎ</a:t>
            </a:r>
            <a:r>
              <a:rPr lang="ja-JP" altLang="en-US" sz="1800" dirty="0">
                <a:solidFill>
                  <a:srgbClr val="000000"/>
                </a:solidFill>
                <a:ea typeface="ＤＦ平成ゴシック体W5" pitchFamily="1" charset="-128"/>
                <a:cs typeface="Times New Roman" pitchFamily="18" charset="0"/>
              </a:rPr>
              <a:t>/(1+</a:t>
            </a:r>
            <a:r>
              <a:rPr lang="en-US" altLang="ja-JP" sz="1800" dirty="0">
                <a:solidFill>
                  <a:srgbClr val="000000"/>
                </a:solidFill>
                <a:ea typeface="ＤＦ平成ゴシック体W5" pitchFamily="1" charset="-128"/>
                <a:cs typeface="Times New Roman" pitchFamily="18" charset="0"/>
              </a:rPr>
              <a:t>r)</a:t>
            </a:r>
            <a:r>
              <a:rPr lang="ja-JP" altLang="en-US" sz="1800" baseline="30000" dirty="0">
                <a:solidFill>
                  <a:srgbClr val="000000"/>
                </a:solidFill>
                <a:ea typeface="ＤＦ平成ゴシック体W5" pitchFamily="1" charset="-128"/>
                <a:cs typeface="Times New Roman" pitchFamily="18" charset="0"/>
              </a:rPr>
              <a:t>ｎ</a:t>
            </a:r>
          </a:p>
          <a:p>
            <a:pPr marL="342900" indent="-342900">
              <a:lnSpc>
                <a:spcPct val="110000"/>
              </a:lnSpc>
              <a:spcBef>
                <a:spcPct val="20000"/>
              </a:spcBef>
              <a:buClr>
                <a:schemeClr val="folHlink"/>
              </a:buClr>
              <a:buSzPct val="75000"/>
              <a:buFont typeface="Wingdings" pitchFamily="2" charset="2"/>
              <a:buNone/>
            </a:pPr>
            <a:r>
              <a:rPr lang="ja-JP" altLang="en-US" sz="1800" b="1" dirty="0">
                <a:solidFill>
                  <a:schemeClr val="hlink"/>
                </a:solidFill>
                <a:ea typeface="ＤＦ平成ゴシック体W5" pitchFamily="1" charset="-128"/>
                <a:cs typeface="Times New Roman" pitchFamily="18" charset="0"/>
              </a:rPr>
              <a:t>   </a:t>
            </a:r>
            <a:r>
              <a:rPr lang="en-US" altLang="ja-JP" sz="1800" dirty="0">
                <a:solidFill>
                  <a:srgbClr val="000000"/>
                </a:solidFill>
                <a:ea typeface="ＤＦ平成ゴシック体W5" pitchFamily="1" charset="-128"/>
                <a:cs typeface="Times New Roman" pitchFamily="18" charset="0"/>
              </a:rPr>
              <a:t>Discounted present value of flows of expected profits</a:t>
            </a:r>
            <a:endParaRPr lang="ja-JP" altLang="en-US" sz="1800" b="1" dirty="0">
              <a:solidFill>
                <a:schemeClr val="hlink"/>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b="1" dirty="0">
                <a:solidFill>
                  <a:schemeClr val="hlink"/>
                </a:solidFill>
                <a:ea typeface="ＤＦ平成ゴシック体W5" pitchFamily="1" charset="-128"/>
                <a:cs typeface="Times New Roman" pitchFamily="18" charset="0"/>
              </a:rPr>
              <a:t>  </a:t>
            </a:r>
          </a:p>
          <a:p>
            <a:pPr marL="342900" indent="-342900">
              <a:lnSpc>
                <a:spcPct val="110000"/>
              </a:lnSpc>
              <a:spcBef>
                <a:spcPct val="20000"/>
              </a:spcBef>
              <a:buClr>
                <a:schemeClr val="folHlink"/>
              </a:buClr>
              <a:buSzPct val="75000"/>
              <a:buFont typeface="Wingdings" pitchFamily="2" charset="2"/>
              <a:buNone/>
            </a:pPr>
            <a:r>
              <a:rPr lang="ja-JP" altLang="en-US" sz="1800" b="1" dirty="0">
                <a:solidFill>
                  <a:schemeClr val="hlink"/>
                </a:solidFill>
                <a:ea typeface="ＤＦ平成ゴシック体W5" pitchFamily="1" charset="-128"/>
                <a:cs typeface="Times New Roman" pitchFamily="18" charset="0"/>
              </a:rPr>
              <a:t>   </a:t>
            </a:r>
            <a:r>
              <a:rPr lang="ja-JP" altLang="en-US" sz="1800" dirty="0">
                <a:solidFill>
                  <a:schemeClr val="hlink"/>
                </a:solidFill>
                <a:ea typeface="ＤＦ平成ゴシック体W5" pitchFamily="1" charset="-128"/>
                <a:cs typeface="Times New Roman" pitchFamily="18" charset="0"/>
              </a:rPr>
              <a:t>企業</a:t>
            </a:r>
            <a:r>
              <a:rPr lang="ja-JP" altLang="en-US" sz="1800" dirty="0">
                <a:solidFill>
                  <a:srgbClr val="000000"/>
                </a:solidFill>
                <a:ea typeface="ＤＦ平成ゴシック体W5" pitchFamily="1" charset="-128"/>
                <a:cs typeface="Times New Roman" pitchFamily="18" charset="0"/>
              </a:rPr>
              <a:t>＝生産の基本組織</a:t>
            </a:r>
          </a:p>
          <a:p>
            <a:pPr marL="342900" indent="-342900"/>
            <a:r>
              <a:rPr lang="en-US" altLang="ja-JP" sz="1800" dirty="0">
                <a:solidFill>
                  <a:srgbClr val="000000"/>
                </a:solidFill>
                <a:ea typeface="ＤＦ平成ゴシック体W5" pitchFamily="1" charset="-128"/>
                <a:cs typeface="Times New Roman" pitchFamily="18" charset="0"/>
              </a:rPr>
              <a:t>    ＝</a:t>
            </a:r>
            <a:r>
              <a:rPr lang="ja-JP" altLang="en-US" sz="1800" dirty="0">
                <a:solidFill>
                  <a:srgbClr val="000000"/>
                </a:solidFill>
                <a:ea typeface="ＤＦ平成ゴシック体W5" pitchFamily="1" charset="-128"/>
                <a:cs typeface="Times New Roman" pitchFamily="18" charset="0"/>
              </a:rPr>
              <a:t>労働や資本等の生産要素を投入し、生産物を産出する基本組織</a:t>
            </a:r>
            <a:endParaRPr lang="ja-JP" altLang="en-US" sz="1800" dirty="0">
              <a:ea typeface="ＤＦ平成ゴシック体W5" pitchFamily="1" charset="-128"/>
              <a:cs typeface="Times New Roman" pitchFamily="18" charset="0"/>
            </a:endParaRPr>
          </a:p>
          <a:p>
            <a:pPr marL="342900" indent="-342900"/>
            <a:r>
              <a:rPr lang="ja-JP" altLang="en-US" sz="1800" dirty="0">
                <a:solidFill>
                  <a:srgbClr val="000000"/>
                </a:solidFill>
                <a:ea typeface="ＤＦ平成ゴシック体W5" pitchFamily="1" charset="-128"/>
                <a:cs typeface="Times New Roman" pitchFamily="18" charset="0"/>
              </a:rPr>
              <a:t>    </a:t>
            </a:r>
            <a:r>
              <a:rPr lang="ja-JP" altLang="en-US" sz="1800" dirty="0">
                <a:solidFill>
                  <a:schemeClr val="hlink"/>
                </a:solidFill>
                <a:ea typeface="ＤＦ平成ゴシック体W5" pitchFamily="1" charset="-128"/>
                <a:cs typeface="Times New Roman" pitchFamily="18" charset="0"/>
              </a:rPr>
              <a:t>利潤</a:t>
            </a:r>
            <a:r>
              <a:rPr lang="en-US" altLang="ja-JP" sz="1800" dirty="0">
                <a:solidFill>
                  <a:schemeClr val="hlink"/>
                </a:solidFill>
                <a:ea typeface="ＤＦ平成ゴシック体W5" pitchFamily="1" charset="-128"/>
                <a:cs typeface="Times New Roman" pitchFamily="18" charset="0"/>
              </a:rPr>
              <a:t>＝</a:t>
            </a:r>
            <a:r>
              <a:rPr lang="ja-JP" altLang="en-US" sz="1800" dirty="0">
                <a:solidFill>
                  <a:schemeClr val="hlink"/>
                </a:solidFill>
                <a:ea typeface="ＤＦ平成ゴシック体W5" pitchFamily="1" charset="-128"/>
                <a:cs typeface="Times New Roman" pitchFamily="18" charset="0"/>
              </a:rPr>
              <a:t>収入</a:t>
            </a:r>
            <a:r>
              <a:rPr lang="en-US" altLang="ja-JP" sz="1800" dirty="0">
                <a:solidFill>
                  <a:schemeClr val="hlink"/>
                </a:solidFill>
                <a:ea typeface="ＤＦ平成ゴシック体W5" pitchFamily="1" charset="-128"/>
                <a:cs typeface="Times New Roman" pitchFamily="18" charset="0"/>
              </a:rPr>
              <a:t>－</a:t>
            </a:r>
            <a:r>
              <a:rPr lang="ja-JP" altLang="en-US" sz="1800" dirty="0">
                <a:solidFill>
                  <a:schemeClr val="hlink"/>
                </a:solidFill>
                <a:ea typeface="ＤＦ平成ゴシック体W5" pitchFamily="1" charset="-128"/>
                <a:cs typeface="Times New Roman" pitchFamily="18" charset="0"/>
              </a:rPr>
              <a:t>費用</a:t>
            </a:r>
          </a:p>
          <a:p>
            <a:pPr marL="342900" indent="-342900"/>
            <a:r>
              <a:rPr lang="ja-JP" altLang="en-US" sz="1800" dirty="0">
                <a:solidFill>
                  <a:srgbClr val="000000"/>
                </a:solidFill>
                <a:ea typeface="ＤＦ平成ゴシック体W5" pitchFamily="1" charset="-128"/>
                <a:cs typeface="Times New Roman" pitchFamily="18" charset="0"/>
              </a:rPr>
              <a:t>   目的⇒　</a:t>
            </a:r>
            <a:r>
              <a:rPr lang="ja-JP" altLang="en-US" sz="1800" dirty="0">
                <a:solidFill>
                  <a:schemeClr val="hlink"/>
                </a:solidFill>
                <a:ea typeface="ＤＦ平成ゴシック体W5" pitchFamily="1" charset="-128"/>
                <a:cs typeface="Times New Roman" pitchFamily="18" charset="0"/>
              </a:rPr>
              <a:t>利潤最大化</a:t>
            </a:r>
            <a:r>
              <a:rPr lang="ja-JP" altLang="en-US" sz="1800" dirty="0">
                <a:solidFill>
                  <a:srgbClr val="000000"/>
                </a:solidFill>
                <a:ea typeface="ＤＦ平成ゴシック体W5" pitchFamily="1" charset="-128"/>
                <a:cs typeface="Times New Roman" pitchFamily="18" charset="0"/>
              </a:rPr>
              <a:t>＝収入最大化－費用最小化</a:t>
            </a:r>
            <a:endParaRPr lang="ja-JP" altLang="en-US" sz="1800" dirty="0">
              <a:ea typeface="ＤＦ平成ゴシック体W5" pitchFamily="1" charset="-128"/>
              <a:cs typeface="Times New Roman" pitchFamily="18" charset="0"/>
            </a:endParaRPr>
          </a:p>
          <a:p>
            <a:pPr marL="342900" indent="-342900"/>
            <a:r>
              <a:rPr lang="ja-JP" altLang="en-US" sz="1800" dirty="0">
                <a:solidFill>
                  <a:srgbClr val="000000"/>
                </a:solidFill>
                <a:ea typeface="ＤＦ平成ゴシック体W5" pitchFamily="1" charset="-128"/>
                <a:cs typeface="Times New Roman" pitchFamily="18" charset="0"/>
              </a:rPr>
              <a:t>　 企業⇒</a:t>
            </a:r>
            <a:r>
              <a:rPr lang="ja-JP" altLang="en-US" sz="1800" dirty="0">
                <a:solidFill>
                  <a:schemeClr val="hlink"/>
                </a:solidFill>
                <a:ea typeface="ＤＦ平成ゴシック体W5" pitchFamily="1" charset="-128"/>
                <a:cs typeface="Times New Roman" pitchFamily="18" charset="0"/>
              </a:rPr>
              <a:t>永続的組織</a:t>
            </a:r>
            <a:r>
              <a:rPr lang="ja-JP" altLang="en-US" sz="1800" dirty="0">
                <a:solidFill>
                  <a:srgbClr val="000000"/>
                </a:solidFill>
                <a:ea typeface="ＤＦ平成ゴシック体W5" pitchFamily="1" charset="-128"/>
                <a:cs typeface="Times New Roman" pitchFamily="18" charset="0"/>
              </a:rPr>
              <a:t>（</a:t>
            </a:r>
            <a:r>
              <a:rPr lang="en-US" altLang="ja-JP" sz="1800" dirty="0">
                <a:solidFill>
                  <a:srgbClr val="000000"/>
                </a:solidFill>
                <a:ea typeface="ＤＦ平成ゴシック体W5" pitchFamily="1" charset="-128"/>
                <a:cs typeface="Times New Roman" pitchFamily="18" charset="0"/>
              </a:rPr>
              <a:t> </a:t>
            </a:r>
            <a:r>
              <a:rPr lang="ja-JP" altLang="en-US" sz="1800" dirty="0">
                <a:solidFill>
                  <a:srgbClr val="000000"/>
                </a:solidFill>
                <a:ea typeface="ＤＦ平成ゴシック体W5" pitchFamily="1" charset="-128"/>
                <a:cs typeface="Times New Roman" pitchFamily="18" charset="0"/>
              </a:rPr>
              <a:t>ゴーイング・コンサーン）ゆえ</a:t>
            </a:r>
            <a:endParaRPr lang="ja-JP" altLang="en-US" sz="1800" dirty="0">
              <a:ea typeface="ＤＦ平成ゴシック体W5" pitchFamily="1" charset="-128"/>
              <a:cs typeface="Times New Roman" pitchFamily="18" charset="0"/>
            </a:endParaRPr>
          </a:p>
          <a:p>
            <a:pPr marL="342900" indent="-342900"/>
            <a:r>
              <a:rPr lang="ja-JP" altLang="en-US" sz="1800" dirty="0">
                <a:solidFill>
                  <a:srgbClr val="000000"/>
                </a:solidFill>
                <a:ea typeface="ＤＦ平成ゴシック体W5" pitchFamily="1" charset="-128"/>
                <a:cs typeface="Times New Roman" pitchFamily="18" charset="0"/>
              </a:rPr>
              <a:t>　　　    　短期的利潤最大化ではなく、</a:t>
            </a:r>
            <a:r>
              <a:rPr lang="ja-JP" altLang="en-US" sz="1800" dirty="0">
                <a:solidFill>
                  <a:schemeClr val="hlink"/>
                </a:solidFill>
                <a:ea typeface="ＤＦ平成ゴシック体W5" pitchFamily="1" charset="-128"/>
                <a:cs typeface="Times New Roman" pitchFamily="18" charset="0"/>
              </a:rPr>
              <a:t>長期的予想利潤最大化</a:t>
            </a: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長期予想利潤＝予想利潤の流列の</a:t>
            </a:r>
            <a:r>
              <a:rPr lang="ja-JP" altLang="en-US" sz="1800" dirty="0">
                <a:solidFill>
                  <a:schemeClr val="hlink"/>
                </a:solidFill>
                <a:ea typeface="ＤＦ平成ゴシック体W5" pitchFamily="1" charset="-128"/>
                <a:cs typeface="Times New Roman" pitchFamily="18" charset="0"/>
              </a:rPr>
              <a:t>割引現在価値</a:t>
            </a:r>
            <a:r>
              <a:rPr lang="ja-JP" altLang="en-US" sz="1800" dirty="0">
                <a:solidFill>
                  <a:srgbClr val="000000"/>
                </a:solidFill>
                <a:ea typeface="ＤＦ平成ゴシック体W5" pitchFamily="1" charset="-128"/>
                <a:cs typeface="Times New Roman" pitchFamily="18" charset="0"/>
              </a:rPr>
              <a:t>の総和</a:t>
            </a:r>
            <a:endParaRPr lang="ja-JP" altLang="en-US" sz="18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a:t>
            </a:r>
          </a:p>
        </p:txBody>
      </p:sp>
      <p:sp>
        <p:nvSpPr>
          <p:cNvPr id="5" name="Rectangle 2"/>
          <p:cNvSpPr txBox="1">
            <a:spLocks noChangeArrowheads="1"/>
          </p:cNvSpPr>
          <p:nvPr/>
        </p:nvSpPr>
        <p:spPr>
          <a:xfrm>
            <a:off x="214282" y="0"/>
            <a:ext cx="8458200" cy="928670"/>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sz="2800"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 Purpose of Firm and Profit Maximization</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2800"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企業の目的と利潤最大化</a:t>
            </a:r>
            <a:endParaRPr kumimoji="1" lang="ja-JP" altLang="en-US" sz="2800"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ChangeArrowheads="1"/>
          </p:cNvSpPr>
          <p:nvPr/>
        </p:nvSpPr>
        <p:spPr bwMode="auto">
          <a:xfrm>
            <a:off x="107950" y="765175"/>
            <a:ext cx="8856663" cy="5976938"/>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ea typeface="ＤＨＰ平成ゴシックW5" pitchFamily="2" charset="-128"/>
              </a:rPr>
              <a:t>② </a:t>
            </a:r>
            <a:r>
              <a:rPr lang="en-US" altLang="ja-JP" sz="2000" dirty="0">
                <a:solidFill>
                  <a:schemeClr val="hlink"/>
                </a:solidFill>
                <a:ea typeface="ＤＨＰ平成ゴシックW5" pitchFamily="2" charset="-128"/>
              </a:rPr>
              <a:t>External Governance</a:t>
            </a:r>
            <a:r>
              <a:rPr lang="en-US" altLang="ja-JP" sz="2000" dirty="0">
                <a:solidFill>
                  <a:srgbClr val="000000"/>
                </a:solidFill>
                <a:ea typeface="ＤＨＰ平成ゴシックW5" pitchFamily="2" charset="-128"/>
              </a:rPr>
              <a:t> = to disciple management from outside</a:t>
            </a:r>
          </a:p>
          <a:p>
            <a:pPr marL="342900" indent="-342900">
              <a:lnSpc>
                <a:spcPct val="90000"/>
              </a:lnSpc>
              <a:spcBef>
                <a:spcPct val="20000"/>
              </a:spcBef>
              <a:buClr>
                <a:schemeClr val="folHlink"/>
              </a:buClr>
              <a:buSzPct val="75000"/>
              <a:buFont typeface="Wingdings" pitchFamily="2" charset="2"/>
              <a:buNone/>
            </a:pPr>
            <a:r>
              <a:rPr lang="en-US" altLang="ja-JP" sz="2000" dirty="0"/>
              <a:t> Stockholders </a:t>
            </a:r>
            <a:r>
              <a:rPr lang="ja-JP" altLang="en-US" sz="2000" dirty="0"/>
              <a:t>⇒</a:t>
            </a:r>
            <a:r>
              <a:rPr lang="en-US" altLang="ja-JP" sz="2000" dirty="0"/>
              <a:t> enforce their governance to determine important matters in a general meeting of stockholders, or to influence a fall of stock prices in the stock market or take-over bid of stocks</a:t>
            </a:r>
          </a:p>
          <a:p>
            <a:pPr marL="342900" indent="-342900">
              <a:lnSpc>
                <a:spcPct val="90000"/>
              </a:lnSpc>
              <a:spcBef>
                <a:spcPct val="20000"/>
              </a:spcBef>
              <a:buClr>
                <a:schemeClr val="folHlink"/>
              </a:buClr>
              <a:buSzPct val="75000"/>
              <a:buFont typeface="Wingdings" pitchFamily="2" charset="2"/>
              <a:buNone/>
            </a:pPr>
            <a:r>
              <a:rPr lang="en-US" altLang="ja-JP" sz="2000" dirty="0"/>
              <a:t>Creditors </a:t>
            </a:r>
            <a:r>
              <a:rPr lang="ja-JP" altLang="en-US" sz="2000" dirty="0"/>
              <a:t>⇒ </a:t>
            </a:r>
            <a:r>
              <a:rPr lang="en-US" altLang="ja-JP" sz="2000" dirty="0"/>
              <a:t>enforce their governance to ask managers’ responsibility, if they delay in carrying out payment of interests and repayment of debt to cause default risk</a:t>
            </a:r>
          </a:p>
          <a:p>
            <a:pPr marL="342900" indent="-342900">
              <a:lnSpc>
                <a:spcPct val="90000"/>
              </a:lnSpc>
              <a:spcBef>
                <a:spcPct val="20000"/>
              </a:spcBef>
              <a:buClr>
                <a:schemeClr val="folHlink"/>
              </a:buClr>
              <a:buSzPct val="75000"/>
              <a:buFont typeface="Wingdings" pitchFamily="2" charset="2"/>
              <a:buNone/>
            </a:pPr>
            <a:r>
              <a:rPr lang="en-US" altLang="ja-JP" sz="2000" dirty="0"/>
              <a:t>consumers and the market </a:t>
            </a:r>
            <a:r>
              <a:rPr lang="ja-JP" altLang="en-US" sz="2000" dirty="0"/>
              <a:t>⇒ </a:t>
            </a:r>
            <a:r>
              <a:rPr lang="en-US" altLang="ja-JP" sz="2000" dirty="0"/>
              <a:t>criticize their responsibility by voting in the market, if managers cannot achieve their goal of profit maximization and social responsibility</a:t>
            </a:r>
            <a:endParaRPr lang="en-US" altLang="ja-JP" sz="2000" dirty="0">
              <a:solidFill>
                <a:srgbClr val="000000"/>
              </a:solidFill>
              <a:ea typeface="ＤＨＰ平成ゴシックW5" pitchFamily="2" charset="-128"/>
            </a:endParaRPr>
          </a:p>
          <a:p>
            <a:pPr marL="342900" indent="-342900">
              <a:lnSpc>
                <a:spcPct val="90000"/>
              </a:lnSpc>
              <a:spcBef>
                <a:spcPct val="20000"/>
              </a:spcBef>
              <a:buClr>
                <a:schemeClr val="folHlink"/>
              </a:buClr>
              <a:buSzPct val="75000"/>
              <a:buFont typeface="Wingdings" pitchFamily="2" charset="2"/>
              <a:buNone/>
            </a:pPr>
            <a:r>
              <a:rPr lang="en-US" altLang="ja-JP" sz="2000" dirty="0"/>
              <a:t>supervisory authorities </a:t>
            </a:r>
            <a:r>
              <a:rPr lang="ja-JP" altLang="en-US" sz="2000" dirty="0"/>
              <a:t>⇒ </a:t>
            </a:r>
            <a:r>
              <a:rPr lang="en-US" altLang="ja-JP" sz="2000" dirty="0"/>
              <a:t>guide them, if so </a:t>
            </a:r>
            <a:endParaRPr lang="ja-JP" altLang="en-US" sz="2000" dirty="0">
              <a:solidFill>
                <a:schemeClr val="hlink"/>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ja-JP" altLang="en-US" sz="2000" dirty="0">
              <a:solidFill>
                <a:schemeClr val="hlink"/>
              </a:solidFill>
              <a:ea typeface="ＤＨＰ平成ゴシックW5" pitchFamily="2"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chemeClr val="hlink"/>
                </a:solidFill>
                <a:latin typeface="+mn-ea"/>
                <a:ea typeface="+mn-ea"/>
                <a:cs typeface="Times New Roman" pitchFamily="18" charset="0"/>
              </a:rPr>
              <a:t>外部的ガバナンス</a:t>
            </a:r>
            <a:r>
              <a:rPr lang="ja-JP" altLang="en-US" sz="2000" dirty="0">
                <a:solidFill>
                  <a:srgbClr val="000000"/>
                </a:solidFill>
                <a:latin typeface="+mn-ea"/>
                <a:ea typeface="+mn-ea"/>
                <a:cs typeface="Times New Roman" pitchFamily="18" charset="0"/>
              </a:rPr>
              <a:t>＝企業外部からの規律付け</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株主⇒株主総会での議決権行使を通じて重要事項を決定</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株式市場での株価低下、株式公開買い付け（</a:t>
            </a:r>
            <a:r>
              <a:rPr lang="en-US" altLang="ja-JP" sz="2000" dirty="0">
                <a:solidFill>
                  <a:srgbClr val="000000"/>
                </a:solidFill>
                <a:latin typeface="+mn-ea"/>
                <a:ea typeface="+mn-ea"/>
                <a:cs typeface="Times New Roman" pitchFamily="18" charset="0"/>
              </a:rPr>
              <a:t>take-over </a:t>
            </a:r>
            <a:r>
              <a:rPr lang="en-US" altLang="ja-JP" sz="2000" dirty="0" err="1">
                <a:solidFill>
                  <a:srgbClr val="000000"/>
                </a:solidFill>
                <a:latin typeface="+mn-ea"/>
                <a:ea typeface="+mn-ea"/>
                <a:cs typeface="Times New Roman" pitchFamily="18" charset="0"/>
              </a:rPr>
              <a:t>bid;TOB</a:t>
            </a:r>
            <a:r>
              <a:rPr lang="en-US" altLang="ja-JP" sz="2000" dirty="0">
                <a:solidFill>
                  <a:srgbClr val="000000"/>
                </a:solidFill>
                <a:latin typeface="+mn-ea"/>
                <a:ea typeface="+mn-ea"/>
                <a:cs typeface="Times New Roman" pitchFamily="18" charset="0"/>
              </a:rPr>
              <a:t>）</a:t>
            </a:r>
            <a:endParaRPr lang="en-US" altLang="ja-JP"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2000" dirty="0">
                <a:solidFill>
                  <a:srgbClr val="000000"/>
                </a:solidFill>
                <a:latin typeface="+mn-ea"/>
                <a:ea typeface="+mn-ea"/>
                <a:cs typeface="Times New Roman" pitchFamily="18" charset="0"/>
              </a:rPr>
              <a:t>  </a:t>
            </a:r>
            <a:r>
              <a:rPr lang="ja-JP" altLang="en-US" sz="2000" dirty="0">
                <a:solidFill>
                  <a:srgbClr val="000000"/>
                </a:solidFill>
                <a:latin typeface="+mn-ea"/>
                <a:ea typeface="+mn-ea"/>
                <a:cs typeface="Times New Roman" pitchFamily="18" charset="0"/>
              </a:rPr>
              <a:t>債権者	⇒毎期の利子支払い、満期の償還など元利返済義務の履行</a:t>
            </a:r>
            <a:endParaRPr lang="ja-JP" altLang="en-US" sz="2000" dirty="0">
              <a:latin typeface="+mn-ea"/>
              <a:ea typeface="+mn-ea"/>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cs typeface="Times New Roman" pitchFamily="18" charset="0"/>
              </a:rPr>
              <a:t>		⇒履行しないと倒産リスク、経営者の責任を問う</a:t>
            </a:r>
          </a:p>
          <a:p>
            <a:pPr marL="342900" indent="-342900">
              <a:lnSpc>
                <a:spcPct val="90000"/>
              </a:lnSpc>
              <a:spcBef>
                <a:spcPct val="20000"/>
              </a:spcBef>
              <a:buClr>
                <a:schemeClr val="folHlink"/>
              </a:buClr>
              <a:buSzPct val="75000"/>
              <a:buFont typeface="Wingdings" pitchFamily="2" charset="2"/>
              <a:buNone/>
            </a:pPr>
            <a:r>
              <a:rPr lang="ja-JP" altLang="en-US" sz="2000" dirty="0">
                <a:latin typeface="+mn-ea"/>
                <a:ea typeface="+mn-ea"/>
              </a:rPr>
              <a:t>  消費者⇒消費者主権の行使</a:t>
            </a:r>
          </a:p>
          <a:p>
            <a:pPr marL="342900" indent="-342900">
              <a:lnSpc>
                <a:spcPct val="90000"/>
              </a:lnSpc>
              <a:spcBef>
                <a:spcPct val="20000"/>
              </a:spcBef>
              <a:buClr>
                <a:schemeClr val="folHlink"/>
              </a:buClr>
              <a:buSzPct val="75000"/>
              <a:buFont typeface="Wingdings" pitchFamily="2" charset="2"/>
              <a:buNone/>
            </a:pPr>
            <a:r>
              <a:rPr lang="ja-JP" altLang="en-US" sz="2000" dirty="0">
                <a:solidFill>
                  <a:srgbClr val="000000"/>
                </a:solidFill>
                <a:latin typeface="+mn-ea"/>
                <a:ea typeface="+mn-ea"/>
              </a:rPr>
              <a:t>  市場や官庁⇒行政指導や監督を通じてガバナンス</a:t>
            </a:r>
            <a:r>
              <a:rPr lang="ja-JP" altLang="en-US" sz="1800" dirty="0">
                <a:latin typeface="+mn-ea"/>
                <a:ea typeface="+mn-ea"/>
              </a:rPr>
              <a:t>　</a:t>
            </a:r>
          </a:p>
        </p:txBody>
      </p:sp>
      <p:sp>
        <p:nvSpPr>
          <p:cNvPr id="4" name="Rectangle 2"/>
          <p:cNvSpPr txBox="1">
            <a:spLocks noChangeArrowheads="1"/>
          </p:cNvSpPr>
          <p:nvPr/>
        </p:nvSpPr>
        <p:spPr>
          <a:xfrm>
            <a:off x="0" y="0"/>
            <a:ext cx="9144000" cy="78579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17. Corporate Governance:</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External Governance</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企業のガバナンス：外部的ガバナンス</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ChangeArrowheads="1"/>
          </p:cNvSpPr>
          <p:nvPr/>
        </p:nvSpPr>
        <p:spPr bwMode="auto">
          <a:xfrm>
            <a:off x="107950" y="1357297"/>
            <a:ext cx="8928100" cy="5383227"/>
          </a:xfrm>
          <a:prstGeom prst="rect">
            <a:avLst/>
          </a:prstGeom>
          <a:noFill/>
          <a:ln w="9525">
            <a:noFill/>
            <a:miter lim="800000"/>
            <a:headEnd/>
            <a:tailEnd/>
          </a:ln>
        </p:spPr>
        <p:txBody>
          <a:bodyPr/>
          <a:lstStyle/>
          <a:p>
            <a:pPr marL="342900" indent="-342900"/>
            <a:r>
              <a:rPr lang="en-US" altLang="ja-JP" dirty="0">
                <a:solidFill>
                  <a:schemeClr val="hlink"/>
                </a:solidFill>
              </a:rPr>
              <a:t>Ownership</a:t>
            </a:r>
            <a:r>
              <a:rPr lang="en-US" altLang="ja-JP" dirty="0"/>
              <a:t> =  a absolute and exclusive right of controlling a property  = the right to use it, the right to earn revenue by using it, the right to dispose it</a:t>
            </a:r>
          </a:p>
          <a:p>
            <a:pPr marL="342900" indent="-342900"/>
            <a:r>
              <a:rPr lang="ja-JP" altLang="en-US" dirty="0"/>
              <a:t>⇒ </a:t>
            </a:r>
            <a:r>
              <a:rPr lang="en-US" altLang="ja-JP" dirty="0"/>
              <a:t>to be sold at a point of time based on a sales contract to transfer the ownership </a:t>
            </a:r>
          </a:p>
          <a:p>
            <a:pPr marL="342900" indent="-342900"/>
            <a:endParaRPr lang="en-US" altLang="ja-JP" dirty="0">
              <a:solidFill>
                <a:schemeClr val="hlink"/>
              </a:solidFill>
            </a:endParaRPr>
          </a:p>
          <a:p>
            <a:pPr marL="342900" indent="-342900"/>
            <a:r>
              <a:rPr lang="ja-JP" altLang="en-US" sz="2000" dirty="0">
                <a:solidFill>
                  <a:schemeClr val="hlink"/>
                </a:solidFill>
                <a:latin typeface="+mn-ea"/>
                <a:ea typeface="+mn-ea"/>
              </a:rPr>
              <a:t>所有権</a:t>
            </a:r>
            <a:r>
              <a:rPr lang="ja-JP" altLang="en-US" sz="2000" dirty="0">
                <a:latin typeface="+mn-ea"/>
                <a:ea typeface="+mn-ea"/>
              </a:rPr>
              <a:t>＝客体</a:t>
            </a:r>
            <a:r>
              <a:rPr lang="en-US" altLang="ja-JP" sz="2000" dirty="0">
                <a:latin typeface="+mn-ea"/>
                <a:ea typeface="+mn-ea"/>
              </a:rPr>
              <a:t>(</a:t>
            </a:r>
            <a:r>
              <a:rPr lang="ja-JP" altLang="en-US" sz="2000" dirty="0">
                <a:latin typeface="+mn-ea"/>
                <a:ea typeface="+mn-ea"/>
              </a:rPr>
              <a:t>有形無形の正味財産</a:t>
            </a:r>
            <a:r>
              <a:rPr lang="en-US" altLang="ja-JP" sz="2000" dirty="0">
                <a:latin typeface="+mn-ea"/>
                <a:ea typeface="+mn-ea"/>
              </a:rPr>
              <a:t>)</a:t>
            </a:r>
            <a:r>
              <a:rPr lang="ja-JP" altLang="en-US" sz="2000" dirty="0">
                <a:latin typeface="+mn-ea"/>
                <a:ea typeface="+mn-ea"/>
              </a:rPr>
              <a:t>に対する絶対的・排他的な支配権</a:t>
            </a:r>
          </a:p>
          <a:p>
            <a:pPr marL="342900" indent="-342900"/>
            <a:r>
              <a:rPr lang="ja-JP" altLang="en-US" sz="2000" dirty="0">
                <a:latin typeface="+mn-ea"/>
                <a:ea typeface="+mn-ea"/>
              </a:rPr>
              <a:t>所有権の中身＝客体を使用する権利、それを利用して収益を上げる権利、それを処分する権利</a:t>
            </a:r>
          </a:p>
          <a:p>
            <a:pPr marL="342900" indent="-342900"/>
            <a:r>
              <a:rPr lang="ja-JP" altLang="en-US" sz="2000" dirty="0">
                <a:latin typeface="+mn-ea"/>
                <a:ea typeface="+mn-ea"/>
              </a:rPr>
              <a:t>所有権は売買契約により一時点で売買処分でき、所有権が移転する</a:t>
            </a:r>
            <a:r>
              <a:rPr lang="ja-JP" altLang="en-US" sz="2000" dirty="0" smtClean="0">
                <a:latin typeface="+mn-ea"/>
                <a:ea typeface="+mn-ea"/>
              </a:rPr>
              <a:t>。</a:t>
            </a:r>
            <a:endParaRPr lang="ja-JP" altLang="en-US" sz="2000" dirty="0">
              <a:latin typeface="+mn-ea"/>
              <a:ea typeface="+mn-ea"/>
            </a:endParaRPr>
          </a:p>
        </p:txBody>
      </p:sp>
      <p:sp>
        <p:nvSpPr>
          <p:cNvPr id="4" name="Rectangle 2"/>
          <p:cNvSpPr txBox="1">
            <a:spLocks noChangeArrowheads="1"/>
          </p:cNvSpPr>
          <p:nvPr/>
        </p:nvSpPr>
        <p:spPr>
          <a:xfrm>
            <a:off x="0" y="142852"/>
            <a:ext cx="9144000" cy="1000132"/>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18. Separation of Management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from </a:t>
            </a:r>
            <a:r>
              <a:rPr kumimoji="1" lang="en-US" altLang="ja-JP" kern="0" dirty="0" smtClean="0">
                <a:solidFill>
                  <a:schemeClr val="tx2"/>
                </a:solidFill>
                <a:effectLst>
                  <a:glow rad="101600">
                    <a:schemeClr val="bg2">
                      <a:tint val="20000"/>
                      <a:alpha val="60000"/>
                    </a:schemeClr>
                  </a:glow>
                  <a:outerShdw blurRad="50800" dist="50800" dir="2700000" algn="tl" rotWithShape="0">
                    <a:srgbClr val="000000">
                      <a:alpha val="43137"/>
                    </a:srgbClr>
                  </a:outerShdw>
                </a:effectLst>
                <a:ea typeface="+mj-ea"/>
                <a:cs typeface="+mj-cs"/>
              </a:rPr>
              <a:t>Ownership</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所有と経営の分離</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ChangeArrowheads="1"/>
          </p:cNvSpPr>
          <p:nvPr/>
        </p:nvSpPr>
        <p:spPr bwMode="auto">
          <a:xfrm>
            <a:off x="107950" y="857231"/>
            <a:ext cx="8928100" cy="5857917"/>
          </a:xfrm>
          <a:prstGeom prst="rect">
            <a:avLst/>
          </a:prstGeom>
          <a:noFill/>
          <a:ln w="9525">
            <a:noFill/>
            <a:miter lim="800000"/>
            <a:headEnd/>
            <a:tailEnd/>
          </a:ln>
        </p:spPr>
        <p:txBody>
          <a:bodyPr/>
          <a:lstStyle/>
          <a:p>
            <a:pPr marL="342900" indent="-342900"/>
            <a:r>
              <a:rPr lang="en-US" altLang="ja-JP" sz="1800" dirty="0" smtClean="0"/>
              <a:t>Rights </a:t>
            </a:r>
            <a:r>
              <a:rPr lang="en-US" altLang="ja-JP" sz="1800" dirty="0"/>
              <a:t>derived from ownership = </a:t>
            </a:r>
            <a:r>
              <a:rPr lang="en-US" altLang="ja-JP" sz="1800" dirty="0">
                <a:solidFill>
                  <a:schemeClr val="hlink"/>
                </a:solidFill>
              </a:rPr>
              <a:t>the right to use</a:t>
            </a:r>
            <a:r>
              <a:rPr lang="en-US" altLang="ja-JP" sz="1800" dirty="0"/>
              <a:t> it, </a:t>
            </a:r>
            <a:r>
              <a:rPr lang="en-US" altLang="ja-JP" sz="1800" dirty="0">
                <a:solidFill>
                  <a:schemeClr val="hlink"/>
                </a:solidFill>
              </a:rPr>
              <a:t>the right to earn revenue</a:t>
            </a:r>
            <a:r>
              <a:rPr lang="en-US" altLang="ja-JP" sz="1800" dirty="0"/>
              <a:t> by using it, </a:t>
            </a:r>
          </a:p>
          <a:p>
            <a:pPr marL="342900" indent="-342900"/>
            <a:r>
              <a:rPr lang="en-US" altLang="ja-JP" sz="1800" dirty="0"/>
              <a:t>  that are lent for a certain period on the basis of a lending and borrowing contract</a:t>
            </a:r>
          </a:p>
          <a:p>
            <a:pPr marL="342900" indent="-342900"/>
            <a:r>
              <a:rPr lang="en-US" altLang="ja-JP" sz="1800" dirty="0"/>
              <a:t>Their certificate = a certificate of lending and borrowing contract, a due bill, a certificate of indebtedness, a bond, or etc. </a:t>
            </a:r>
          </a:p>
          <a:p>
            <a:pPr marL="342900" indent="-342900"/>
            <a:r>
              <a:rPr lang="en-US" altLang="ja-JP" sz="1800" dirty="0"/>
              <a:t>claim and debt agreements, because a claim corresponds to a debt on the opposite side, they cancel out to each other </a:t>
            </a:r>
            <a:r>
              <a:rPr lang="ja-JP" altLang="en-US" sz="1800" dirty="0"/>
              <a:t>⇒ </a:t>
            </a:r>
            <a:r>
              <a:rPr lang="en-US" altLang="ja-JP" sz="1800" dirty="0"/>
              <a:t>claims do not make up net asset or net wealth. </a:t>
            </a:r>
          </a:p>
          <a:p>
            <a:pPr marL="342900" indent="-342900"/>
            <a:r>
              <a:rPr lang="en-US" altLang="ja-JP" sz="1800" dirty="0"/>
              <a:t>  If an owner of land lends the rights to use it and to earn revenue to a borrower, the land becomes a leased land.  If an owner of corporate capital lends the rights to use it and to earn revenue to a manager, </a:t>
            </a:r>
            <a:r>
              <a:rPr lang="en-US" altLang="ja-JP" sz="1800" dirty="0">
                <a:solidFill>
                  <a:schemeClr val="hlink"/>
                </a:solidFill>
              </a:rPr>
              <a:t>the right of management becomes separated from the ownership right of capital.</a:t>
            </a:r>
          </a:p>
          <a:p>
            <a:pPr marL="342900" indent="-342900"/>
            <a:endParaRPr lang="en-US" altLang="ja-JP" sz="1800" dirty="0" smtClean="0"/>
          </a:p>
          <a:p>
            <a:pPr marL="342900" indent="-342900"/>
            <a:r>
              <a:rPr lang="ja-JP" altLang="en-US" sz="1800" dirty="0" smtClean="0">
                <a:latin typeface="+mn-ea"/>
                <a:ea typeface="+mn-ea"/>
              </a:rPr>
              <a:t>所有権</a:t>
            </a:r>
            <a:r>
              <a:rPr lang="ja-JP" altLang="en-US" sz="1800" dirty="0">
                <a:latin typeface="+mn-ea"/>
                <a:ea typeface="+mn-ea"/>
              </a:rPr>
              <a:t>から派生する権利＝客体の</a:t>
            </a:r>
            <a:r>
              <a:rPr lang="ja-JP" altLang="en-US" sz="1800" dirty="0">
                <a:solidFill>
                  <a:schemeClr val="hlink"/>
                </a:solidFill>
                <a:latin typeface="+mn-ea"/>
                <a:ea typeface="+mn-ea"/>
              </a:rPr>
              <a:t>使用権と収益権</a:t>
            </a:r>
            <a:r>
              <a:rPr lang="ja-JP" altLang="en-US" sz="1800" dirty="0">
                <a:latin typeface="+mn-ea"/>
                <a:ea typeface="+mn-ea"/>
              </a:rPr>
              <a:t>、賃貸借契約により一定期間貸借できる</a:t>
            </a:r>
          </a:p>
          <a:p>
            <a:pPr marL="342900" indent="-342900"/>
            <a:r>
              <a:rPr lang="ja-JP" altLang="en-US" sz="1800" dirty="0">
                <a:latin typeface="+mn-ea"/>
                <a:ea typeface="+mn-ea"/>
              </a:rPr>
              <a:t>賃貸借契約の要件⇒賃貸借期間と賃貸借料</a:t>
            </a:r>
          </a:p>
          <a:p>
            <a:pPr marL="342900" indent="-342900"/>
            <a:r>
              <a:rPr lang="ja-JP" altLang="en-US" sz="1800" dirty="0">
                <a:latin typeface="+mn-ea"/>
                <a:ea typeface="+mn-ea"/>
              </a:rPr>
              <a:t>その証書＝賃貸借契約書、借用証書、債務証書、債券</a:t>
            </a:r>
          </a:p>
          <a:p>
            <a:pPr marL="342900" indent="-342900"/>
            <a:r>
              <a:rPr lang="ja-JP" altLang="en-US" sz="1800" dirty="0">
                <a:latin typeface="+mn-ea"/>
                <a:ea typeface="+mn-ea"/>
              </a:rPr>
              <a:t>債権契約であり、債権と債務は相殺し合い、正味資産は構成しない。</a:t>
            </a:r>
          </a:p>
          <a:p>
            <a:pPr marL="342900" indent="-342900"/>
            <a:r>
              <a:rPr lang="ja-JP" altLang="en-US" sz="1800" dirty="0">
                <a:latin typeface="+mn-ea"/>
                <a:ea typeface="+mn-ea"/>
              </a:rPr>
              <a:t>土地の使用収益権を賃貸借すれば借地、家の使用収益権を賃貸借すれば借家、車の使用収益権を賃貸借すればレンタカー、企業資本の使用収益権を賃貸借すれば</a:t>
            </a:r>
            <a:r>
              <a:rPr lang="ja-JP" altLang="en-US" sz="1800" dirty="0">
                <a:solidFill>
                  <a:schemeClr val="hlink"/>
                </a:solidFill>
                <a:latin typeface="+mn-ea"/>
                <a:ea typeface="+mn-ea"/>
              </a:rPr>
              <a:t>経営権は所有権から分離</a:t>
            </a:r>
            <a:r>
              <a:rPr lang="ja-JP" altLang="en-US" sz="1800" dirty="0">
                <a:latin typeface="+mn-ea"/>
                <a:ea typeface="+mn-ea"/>
              </a:rPr>
              <a:t>する。</a:t>
            </a:r>
          </a:p>
        </p:txBody>
      </p:sp>
      <p:sp>
        <p:nvSpPr>
          <p:cNvPr id="4" name="Rectangle 2"/>
          <p:cNvSpPr txBox="1">
            <a:spLocks noChangeArrowheads="1"/>
          </p:cNvSpPr>
          <p:nvPr/>
        </p:nvSpPr>
        <p:spPr>
          <a:xfrm>
            <a:off x="0" y="0"/>
            <a:ext cx="9144000" cy="78579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18B. Separation of Management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from </a:t>
            </a:r>
            <a:r>
              <a:rPr kumimoji="1" lang="en-US" altLang="ja-JP" kern="0" dirty="0" smtClean="0">
                <a:solidFill>
                  <a:schemeClr val="tx2"/>
                </a:solidFill>
                <a:effectLst>
                  <a:glow rad="101600">
                    <a:schemeClr val="bg2">
                      <a:tint val="20000"/>
                      <a:alpha val="60000"/>
                    </a:schemeClr>
                  </a:glow>
                  <a:outerShdw blurRad="50800" dist="50800" dir="2700000" algn="tl" rotWithShape="0">
                    <a:srgbClr val="000000">
                      <a:alpha val="43137"/>
                    </a:srgbClr>
                  </a:outerShdw>
                </a:effectLst>
                <a:ea typeface="+mj-ea"/>
                <a:cs typeface="+mj-cs"/>
              </a:rPr>
              <a:t>Ownership</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所有と経営の分離</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ChangeArrowheads="1"/>
          </p:cNvSpPr>
          <p:nvPr/>
        </p:nvSpPr>
        <p:spPr bwMode="auto">
          <a:xfrm>
            <a:off x="0" y="857232"/>
            <a:ext cx="9144000" cy="5811856"/>
          </a:xfrm>
          <a:prstGeom prst="rect">
            <a:avLst/>
          </a:prstGeom>
          <a:noFill/>
          <a:ln w="9525">
            <a:noFill/>
            <a:miter lim="800000"/>
            <a:headEnd/>
            <a:tailEnd/>
          </a:ln>
        </p:spPr>
        <p:txBody>
          <a:bodyPr/>
          <a:lstStyle/>
          <a:p>
            <a:pPr marL="342900" indent="-342900"/>
            <a:r>
              <a:rPr lang="ja-JP" altLang="en-US" sz="2000" dirty="0"/>
              <a:t> </a:t>
            </a:r>
            <a:r>
              <a:rPr lang="en-US" altLang="ja-JP" sz="2200" dirty="0"/>
              <a:t>Ownership =  a absolute and exclusive right of controlling the object.</a:t>
            </a:r>
          </a:p>
          <a:p>
            <a:pPr marL="342900" indent="-342900"/>
            <a:r>
              <a:rPr lang="en-US" altLang="ja-JP" sz="2200" dirty="0"/>
              <a:t> </a:t>
            </a:r>
            <a:r>
              <a:rPr lang="en-US" altLang="ja-JP" sz="2200" dirty="0" err="1">
                <a:solidFill>
                  <a:schemeClr val="hlink"/>
                </a:solidFill>
              </a:rPr>
              <a:t>Barle</a:t>
            </a:r>
            <a:r>
              <a:rPr lang="en-US" altLang="ja-JP" sz="2200" dirty="0">
                <a:solidFill>
                  <a:schemeClr val="hlink"/>
                </a:solidFill>
              </a:rPr>
              <a:t> = Means</a:t>
            </a:r>
            <a:r>
              <a:rPr lang="en-US" altLang="ja-JP" sz="2200" dirty="0"/>
              <a:t> (1932)  in </a:t>
            </a:r>
            <a:r>
              <a:rPr lang="en-US" altLang="ja-JP" sz="2200" i="1" dirty="0">
                <a:solidFill>
                  <a:schemeClr val="hlink"/>
                </a:solidFill>
              </a:rPr>
              <a:t>The Modern Corporation and Private Ownership</a:t>
            </a:r>
            <a:r>
              <a:rPr lang="en-US" altLang="ja-JP" sz="2200" dirty="0"/>
              <a:t>   They defined a right of controlling corporation as a substantial right to select the board of directors or a majority of the board of directors, and distinguished the following five categories. </a:t>
            </a:r>
          </a:p>
          <a:p>
            <a:pPr marL="342900" indent="-342900"/>
            <a:r>
              <a:rPr lang="en-US" altLang="ja-JP" sz="2200" dirty="0"/>
              <a:t>(1) </a:t>
            </a:r>
            <a:r>
              <a:rPr lang="en-US" altLang="ja-JP" sz="2200" dirty="0">
                <a:solidFill>
                  <a:schemeClr val="hlink"/>
                </a:solidFill>
              </a:rPr>
              <a:t>almost complete control by ownership</a:t>
            </a:r>
            <a:r>
              <a:rPr lang="en-US" altLang="ja-JP" sz="2200" dirty="0"/>
              <a:t> (80% or more voting rights), </a:t>
            </a:r>
          </a:p>
          <a:p>
            <a:pPr marL="342900" indent="-342900"/>
            <a:r>
              <a:rPr lang="en-US" altLang="ja-JP" sz="2200" dirty="0"/>
              <a:t>(2) </a:t>
            </a:r>
            <a:r>
              <a:rPr lang="en-US" altLang="ja-JP" sz="2200" dirty="0">
                <a:solidFill>
                  <a:schemeClr val="hlink"/>
                </a:solidFill>
              </a:rPr>
              <a:t>control by holding a majority stocks</a:t>
            </a:r>
            <a:r>
              <a:rPr lang="en-US" altLang="ja-JP" sz="2200" dirty="0"/>
              <a:t> (50 to 80 percent of voting rights), </a:t>
            </a:r>
          </a:p>
          <a:p>
            <a:pPr marL="342900" indent="-342900">
              <a:lnSpc>
                <a:spcPct val="90000"/>
              </a:lnSpc>
              <a:spcBef>
                <a:spcPct val="20000"/>
              </a:spcBef>
              <a:buClr>
                <a:schemeClr val="folHlink"/>
              </a:buClr>
              <a:buSzPct val="75000"/>
              <a:buFont typeface="Wingdings" pitchFamily="2" charset="2"/>
              <a:buNone/>
            </a:pPr>
            <a:endParaRPr lang="ja-JP" altLang="en-US" sz="2200" dirty="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solidFill>
                  <a:schemeClr val="hlink"/>
                </a:solidFill>
                <a:ea typeface="ＭＳ ゴシック" pitchFamily="49" charset="-128"/>
                <a:cs typeface="Times New Roman" pitchFamily="18" charset="0"/>
              </a:rPr>
              <a:t>バーリ＝ミーンズ</a:t>
            </a:r>
            <a:r>
              <a:rPr lang="en-US" altLang="ja-JP" sz="2000" dirty="0">
                <a:ea typeface="ＭＳ ゴシック" pitchFamily="49" charset="-128"/>
                <a:cs typeface="Times New Roman" pitchFamily="18" charset="0"/>
              </a:rPr>
              <a:t>(1932)『</a:t>
            </a:r>
            <a:r>
              <a:rPr lang="ja-JP" altLang="en-US" sz="2000" dirty="0">
                <a:solidFill>
                  <a:schemeClr val="hlink"/>
                </a:solidFill>
                <a:ea typeface="ＭＳ ゴシック" pitchFamily="49" charset="-128"/>
                <a:cs typeface="Times New Roman" pitchFamily="18" charset="0"/>
              </a:rPr>
              <a:t>近代株式会社と私的所有</a:t>
            </a:r>
            <a:r>
              <a:rPr lang="en-US" altLang="ja-JP" sz="2000" dirty="0">
                <a:ea typeface="ＭＳ ゴシック" pitchFamily="49" charset="-128"/>
                <a:cs typeface="Times New Roman" pitchFamily="18" charset="0"/>
              </a:rPr>
              <a:t>』</a:t>
            </a:r>
            <a:endParaRPr lang="ja-JP" altLang="en-US" sz="2000" dirty="0">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a:ea typeface="ＭＳ ゴシック" pitchFamily="49" charset="-128"/>
                <a:cs typeface="Times New Roman" pitchFamily="18" charset="0"/>
              </a:rPr>
              <a:t>「支配」＝取締役会または過半数の取締役を選出する実質的権限と定義、次の</a:t>
            </a:r>
            <a:r>
              <a:rPr lang="en-US" altLang="ja-JP" sz="2000" dirty="0">
                <a:ea typeface="ＭＳ ゴシック" pitchFamily="49" charset="-128"/>
                <a:cs typeface="Times New Roman" pitchFamily="18" charset="0"/>
              </a:rPr>
              <a:t>5</a:t>
            </a:r>
            <a:r>
              <a:rPr lang="ja-JP" altLang="en-US" sz="2000" dirty="0">
                <a:ea typeface="ＭＳ ゴシック" pitchFamily="49" charset="-128"/>
                <a:cs typeface="Times New Roman" pitchFamily="18" charset="0"/>
              </a:rPr>
              <a:t>分類。</a:t>
            </a:r>
          </a:p>
          <a:p>
            <a:pPr marL="342900" indent="-342900">
              <a:lnSpc>
                <a:spcPct val="90000"/>
              </a:lnSpc>
              <a:spcBef>
                <a:spcPct val="20000"/>
              </a:spcBef>
              <a:buClr>
                <a:schemeClr val="folHlink"/>
              </a:buClr>
              <a:buSzPct val="75000"/>
              <a:buFont typeface="Wingdings" pitchFamily="2" charset="2"/>
              <a:buNone/>
            </a:pPr>
            <a:r>
              <a:rPr lang="ja-JP" altLang="en-US" sz="2000" dirty="0">
                <a:ea typeface="ＭＳ ゴシック" pitchFamily="49" charset="-128"/>
                <a:cs typeface="Times New Roman" pitchFamily="18" charset="0"/>
              </a:rPr>
              <a:t>①</a:t>
            </a:r>
            <a:r>
              <a:rPr lang="ja-JP" altLang="en-US" sz="2000" dirty="0">
                <a:solidFill>
                  <a:schemeClr val="hlink"/>
                </a:solidFill>
                <a:ea typeface="ＭＳ ゴシック" pitchFamily="49" charset="-128"/>
                <a:cs typeface="Times New Roman" pitchFamily="18" charset="0"/>
              </a:rPr>
              <a:t>ほぼ完全な所有権による支配</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80</a:t>
            </a:r>
            <a:r>
              <a:rPr lang="ja-JP" altLang="en-US" sz="2000" dirty="0">
                <a:ea typeface="ＭＳ ゴシック" pitchFamily="49" charset="-128"/>
                <a:cs typeface="Times New Roman" pitchFamily="18" charset="0"/>
              </a:rPr>
              <a:t>％以上の議決権）、</a:t>
            </a:r>
          </a:p>
          <a:p>
            <a:pPr marL="342900" indent="-342900">
              <a:lnSpc>
                <a:spcPct val="90000"/>
              </a:lnSpc>
              <a:spcBef>
                <a:spcPct val="20000"/>
              </a:spcBef>
              <a:buClr>
                <a:schemeClr val="folHlink"/>
              </a:buClr>
              <a:buSzPct val="75000"/>
              <a:buFont typeface="Wingdings" pitchFamily="2" charset="2"/>
              <a:buNone/>
            </a:pPr>
            <a:r>
              <a:rPr lang="ja-JP" altLang="en-US" sz="2000" dirty="0">
                <a:ea typeface="ＭＳ ゴシック" pitchFamily="49" charset="-128"/>
                <a:cs typeface="Times New Roman" pitchFamily="18" charset="0"/>
              </a:rPr>
              <a:t>②</a:t>
            </a:r>
            <a:r>
              <a:rPr lang="ja-JP" altLang="en-US" sz="2000" dirty="0">
                <a:solidFill>
                  <a:schemeClr val="hlink"/>
                </a:solidFill>
                <a:ea typeface="ＭＳ ゴシック" pitchFamily="49" charset="-128"/>
                <a:cs typeface="Times New Roman" pitchFamily="18" charset="0"/>
              </a:rPr>
              <a:t>過半数の持株による支配</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50</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80</a:t>
            </a:r>
            <a:r>
              <a:rPr lang="ja-JP" altLang="en-US" sz="2000" dirty="0">
                <a:ea typeface="ＭＳ ゴシック" pitchFamily="49" charset="-128"/>
                <a:cs typeface="Times New Roman" pitchFamily="18" charset="0"/>
              </a:rPr>
              <a:t>％の議決権）</a:t>
            </a:r>
            <a:r>
              <a:rPr lang="ja-JP" altLang="en-US" sz="2000" dirty="0" smtClean="0">
                <a:ea typeface="ＭＳ ゴシック" pitchFamily="49" charset="-128"/>
                <a:cs typeface="Times New Roman" pitchFamily="18" charset="0"/>
              </a:rPr>
              <a:t>、</a:t>
            </a:r>
            <a:endParaRPr lang="ja-JP" altLang="en-US" sz="2000" dirty="0">
              <a:ea typeface="ＭＳ ゴシック" pitchFamily="49" charset="-128"/>
              <a:cs typeface="Times New Roman" pitchFamily="18" charset="0"/>
            </a:endParaRPr>
          </a:p>
        </p:txBody>
      </p:sp>
      <p:sp>
        <p:nvSpPr>
          <p:cNvPr id="4" name="Rectangle 2"/>
          <p:cNvSpPr txBox="1">
            <a:spLocks noChangeArrowheads="1"/>
          </p:cNvSpPr>
          <p:nvPr/>
        </p:nvSpPr>
        <p:spPr>
          <a:xfrm>
            <a:off x="0" y="0"/>
            <a:ext cx="9144000" cy="78579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18C. Separation of Management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from </a:t>
            </a:r>
            <a:r>
              <a:rPr kumimoji="1" lang="en-US" altLang="ja-JP" kern="0" dirty="0" smtClean="0">
                <a:solidFill>
                  <a:schemeClr val="tx2"/>
                </a:solidFill>
                <a:effectLst>
                  <a:glow rad="101600">
                    <a:schemeClr val="bg2">
                      <a:tint val="20000"/>
                      <a:alpha val="60000"/>
                    </a:schemeClr>
                  </a:glow>
                  <a:outerShdw blurRad="50800" dist="50800" dir="2700000" algn="tl" rotWithShape="0">
                    <a:srgbClr val="000000">
                      <a:alpha val="43137"/>
                    </a:srgbClr>
                  </a:outerShdw>
                </a:effectLst>
                <a:ea typeface="+mj-ea"/>
                <a:cs typeface="+mj-cs"/>
              </a:rPr>
              <a:t>Ownership</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所有と経営の分離</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ChangeArrowheads="1"/>
          </p:cNvSpPr>
          <p:nvPr/>
        </p:nvSpPr>
        <p:spPr bwMode="auto">
          <a:xfrm>
            <a:off x="0" y="714356"/>
            <a:ext cx="9144000" cy="5954732"/>
          </a:xfrm>
          <a:prstGeom prst="rect">
            <a:avLst/>
          </a:prstGeom>
          <a:noFill/>
          <a:ln w="9525">
            <a:noFill/>
            <a:miter lim="800000"/>
            <a:headEnd/>
            <a:tailEnd/>
          </a:ln>
        </p:spPr>
        <p:txBody>
          <a:bodyPr/>
          <a:lstStyle/>
          <a:p>
            <a:pPr marL="342900" indent="-342900"/>
            <a:r>
              <a:rPr lang="en-US" altLang="ja-JP" sz="2200" dirty="0" smtClean="0"/>
              <a:t>(</a:t>
            </a:r>
            <a:r>
              <a:rPr lang="en-US" altLang="ja-JP" sz="2200" dirty="0"/>
              <a:t>3) </a:t>
            </a:r>
            <a:r>
              <a:rPr lang="en-US" altLang="ja-JP" sz="2200" dirty="0">
                <a:solidFill>
                  <a:schemeClr val="hlink"/>
                </a:solidFill>
              </a:rPr>
              <a:t>control by legal methods</a:t>
            </a:r>
            <a:r>
              <a:rPr lang="en-US" altLang="ja-JP" sz="2200" dirty="0"/>
              <a:t> (control by law such as the organizing non-voting shares and voting trust), </a:t>
            </a:r>
          </a:p>
          <a:p>
            <a:pPr marL="342900" indent="-342900"/>
            <a:r>
              <a:rPr lang="en-US" altLang="ja-JP" sz="2200" dirty="0"/>
              <a:t>(4) </a:t>
            </a:r>
            <a:r>
              <a:rPr lang="en-US" altLang="ja-JP" sz="2200" dirty="0">
                <a:solidFill>
                  <a:schemeClr val="hlink"/>
                </a:solidFill>
              </a:rPr>
              <a:t>control by  minority share-holding</a:t>
            </a:r>
            <a:r>
              <a:rPr lang="en-US" altLang="ja-JP" sz="2200" dirty="0"/>
              <a:t> (the voting rights by 50 to 20 percent share-holding that can enforce more than 50 percent voting rights in some way), </a:t>
            </a:r>
          </a:p>
          <a:p>
            <a:pPr marL="342900" indent="-342900"/>
            <a:r>
              <a:rPr lang="en-US" altLang="ja-JP" sz="2200" dirty="0"/>
              <a:t>(5) </a:t>
            </a:r>
            <a:r>
              <a:rPr lang="en-US" altLang="ja-JP" sz="2200" dirty="0">
                <a:solidFill>
                  <a:schemeClr val="hlink"/>
                </a:solidFill>
              </a:rPr>
              <a:t>manager control</a:t>
            </a:r>
            <a:r>
              <a:rPr lang="en-US" altLang="ja-JP" sz="2200" dirty="0"/>
              <a:t> (the voting rights by 20% or less share-holding, there is no individual or collective ownership to be sufficient to control the corporation because of the diffusion of stocks, and the managers can control the corporation in fact though they have merely 20% or less share-holding.</a:t>
            </a:r>
          </a:p>
          <a:p>
            <a:pPr marL="342900" indent="-342900">
              <a:lnSpc>
                <a:spcPct val="90000"/>
              </a:lnSpc>
              <a:spcBef>
                <a:spcPct val="20000"/>
              </a:spcBef>
              <a:buClr>
                <a:schemeClr val="folHlink"/>
              </a:buClr>
              <a:buSzPct val="75000"/>
              <a:buFont typeface="Wingdings" pitchFamily="2" charset="2"/>
              <a:buNone/>
            </a:pPr>
            <a:endParaRPr lang="ja-JP" altLang="en-US" sz="2200" dirty="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2000" dirty="0" smtClean="0">
                <a:ea typeface="ＭＳ ゴシック" pitchFamily="49" charset="-128"/>
                <a:cs typeface="Times New Roman" pitchFamily="18" charset="0"/>
              </a:rPr>
              <a:t>③</a:t>
            </a:r>
            <a:r>
              <a:rPr lang="ja-JP" altLang="en-US" sz="2000" dirty="0">
                <a:solidFill>
                  <a:schemeClr val="hlink"/>
                </a:solidFill>
                <a:ea typeface="ＭＳ ゴシック" pitchFamily="49" charset="-128"/>
                <a:cs typeface="Times New Roman" pitchFamily="18" charset="0"/>
              </a:rPr>
              <a:t>法律的方法による支配</a:t>
            </a:r>
            <a:r>
              <a:rPr lang="ja-JP" altLang="en-US" sz="2000" dirty="0">
                <a:ea typeface="ＭＳ ゴシック" pitchFamily="49" charset="-128"/>
                <a:cs typeface="Times New Roman" pitchFamily="18" charset="0"/>
              </a:rPr>
              <a:t>（無議決権株、議決権信託の組織化等の法律的手段による支配）、</a:t>
            </a:r>
          </a:p>
          <a:p>
            <a:pPr marL="342900" indent="-342900">
              <a:lnSpc>
                <a:spcPct val="90000"/>
              </a:lnSpc>
              <a:spcBef>
                <a:spcPct val="20000"/>
              </a:spcBef>
              <a:buClr>
                <a:schemeClr val="folHlink"/>
              </a:buClr>
              <a:buSzPct val="75000"/>
              <a:buFont typeface="Wingdings" pitchFamily="2" charset="2"/>
              <a:buNone/>
            </a:pPr>
            <a:r>
              <a:rPr lang="ja-JP" altLang="en-US" sz="2000" dirty="0">
                <a:ea typeface="ＭＳ ゴシック" pitchFamily="49" charset="-128"/>
                <a:cs typeface="Times New Roman" pitchFamily="18" charset="0"/>
              </a:rPr>
              <a:t>④</a:t>
            </a:r>
            <a:r>
              <a:rPr lang="ja-JP" altLang="en-US" sz="2000" dirty="0">
                <a:solidFill>
                  <a:schemeClr val="hlink"/>
                </a:solidFill>
                <a:ea typeface="ＭＳ ゴシック" pitchFamily="49" charset="-128"/>
                <a:cs typeface="Times New Roman" pitchFamily="18" charset="0"/>
              </a:rPr>
              <a:t>少数持株支配</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50</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20</a:t>
            </a:r>
            <a:r>
              <a:rPr lang="ja-JP" altLang="en-US" sz="2000" dirty="0">
                <a:ea typeface="ＭＳ ゴシック" pitchFamily="49" charset="-128"/>
                <a:cs typeface="Times New Roman" pitchFamily="18" charset="0"/>
              </a:rPr>
              <a:t>％の議決権、何らかの方法で</a:t>
            </a:r>
            <a:r>
              <a:rPr lang="en-US" altLang="ja-JP" sz="2000" dirty="0">
                <a:ea typeface="ＭＳ ゴシック" pitchFamily="49" charset="-128"/>
                <a:cs typeface="Times New Roman" pitchFamily="18" charset="0"/>
              </a:rPr>
              <a:t>50</a:t>
            </a:r>
            <a:r>
              <a:rPr lang="ja-JP" altLang="en-US" sz="2000" dirty="0">
                <a:ea typeface="ＭＳ ゴシック" pitchFamily="49" charset="-128"/>
                <a:cs typeface="Times New Roman" pitchFamily="18" charset="0"/>
              </a:rPr>
              <a:t>％以上の議決権を行使しうる支配）、</a:t>
            </a:r>
          </a:p>
          <a:p>
            <a:pPr marL="342900" indent="-342900">
              <a:lnSpc>
                <a:spcPct val="90000"/>
              </a:lnSpc>
              <a:spcBef>
                <a:spcPct val="20000"/>
              </a:spcBef>
              <a:buClr>
                <a:schemeClr val="folHlink"/>
              </a:buClr>
              <a:buSzPct val="75000"/>
              <a:buFont typeface="Wingdings" pitchFamily="2" charset="2"/>
              <a:buNone/>
            </a:pPr>
            <a:r>
              <a:rPr lang="ja-JP" altLang="en-US" sz="2000" dirty="0">
                <a:ea typeface="ＭＳ ゴシック" pitchFamily="49" charset="-128"/>
                <a:cs typeface="Times New Roman" pitchFamily="18" charset="0"/>
              </a:rPr>
              <a:t>⑤</a:t>
            </a:r>
            <a:r>
              <a:rPr lang="ja-JP" altLang="en-US" sz="2000" dirty="0">
                <a:solidFill>
                  <a:schemeClr val="hlink"/>
                </a:solidFill>
                <a:ea typeface="ＭＳ ゴシック" pitchFamily="49" charset="-128"/>
                <a:cs typeface="Times New Roman" pitchFamily="18" charset="0"/>
              </a:rPr>
              <a:t>経営者支配</a:t>
            </a:r>
            <a:r>
              <a:rPr lang="ja-JP" altLang="en-US" sz="2000" dirty="0">
                <a:ea typeface="ＭＳ ゴシック" pitchFamily="49" charset="-128"/>
                <a:cs typeface="Times New Roman" pitchFamily="18" charset="0"/>
              </a:rPr>
              <a:t>（</a:t>
            </a:r>
            <a:r>
              <a:rPr lang="en-US" altLang="ja-JP" sz="2000" dirty="0">
                <a:ea typeface="ＭＳ ゴシック" pitchFamily="49" charset="-128"/>
                <a:cs typeface="Times New Roman" pitchFamily="18" charset="0"/>
              </a:rPr>
              <a:t>20</a:t>
            </a:r>
            <a:r>
              <a:rPr lang="ja-JP" altLang="en-US" sz="2000" dirty="0">
                <a:ea typeface="ＭＳ ゴシック" pitchFamily="49" charset="-128"/>
                <a:cs typeface="Times New Roman" pitchFamily="18" charset="0"/>
              </a:rPr>
              <a:t>％未満、株式分散により支配するに十分な株式所有をする個人や集団が存在せず、現経営者が実質的に支配する形態） </a:t>
            </a:r>
          </a:p>
        </p:txBody>
      </p:sp>
      <p:sp>
        <p:nvSpPr>
          <p:cNvPr id="4" name="Rectangle 2"/>
          <p:cNvSpPr txBox="1">
            <a:spLocks noChangeArrowheads="1"/>
          </p:cNvSpPr>
          <p:nvPr/>
        </p:nvSpPr>
        <p:spPr>
          <a:xfrm>
            <a:off x="0" y="0"/>
            <a:ext cx="9144000" cy="78579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18D. Separation of Management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from </a:t>
            </a:r>
            <a:r>
              <a:rPr kumimoji="1" lang="en-US" altLang="ja-JP" kern="0" dirty="0" smtClean="0">
                <a:solidFill>
                  <a:schemeClr val="tx2"/>
                </a:solidFill>
                <a:effectLst>
                  <a:glow rad="101600">
                    <a:schemeClr val="bg2">
                      <a:tint val="20000"/>
                      <a:alpha val="60000"/>
                    </a:schemeClr>
                  </a:glow>
                  <a:outerShdw blurRad="50800" dist="50800" dir="2700000" algn="tl" rotWithShape="0">
                    <a:srgbClr val="000000">
                      <a:alpha val="43137"/>
                    </a:srgbClr>
                  </a:outerShdw>
                </a:effectLst>
                <a:ea typeface="+mj-ea"/>
                <a:cs typeface="+mj-cs"/>
              </a:rPr>
              <a:t>Ownership</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所有と経営の分離</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107950" y="981075"/>
            <a:ext cx="9036050" cy="5761038"/>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en-US" altLang="ja-JP" sz="1800">
                <a:ea typeface="ＤＦ平成ゴシック体W5" pitchFamily="1" charset="-128"/>
              </a:rPr>
              <a:t> the World War 2 </a:t>
            </a:r>
            <a:r>
              <a:rPr lang="ja-JP" altLang="en-US" sz="1800">
                <a:ea typeface="ＤＦ平成ゴシック体W5" pitchFamily="1" charset="-128"/>
              </a:rPr>
              <a:t>⇒ </a:t>
            </a:r>
            <a:r>
              <a:rPr lang="en-US" altLang="ja-JP" sz="1800">
                <a:ea typeface="ＤＦ平成ゴシック体W5" pitchFamily="1" charset="-128"/>
              </a:rPr>
              <a:t>destruction of production facilities, the stock market underdeveloped</a:t>
            </a:r>
          </a:p>
          <a:p>
            <a:pPr marL="342900" indent="-342900">
              <a:lnSpc>
                <a:spcPct val="90000"/>
              </a:lnSpc>
              <a:spcBef>
                <a:spcPct val="20000"/>
              </a:spcBef>
              <a:buClr>
                <a:schemeClr val="folHlink"/>
              </a:buClr>
              <a:buSzPct val="75000"/>
              <a:buFont typeface="Wingdings" pitchFamily="2" charset="2"/>
              <a:buNone/>
            </a:pPr>
            <a:r>
              <a:rPr lang="en-US" altLang="ja-JP" sz="1800">
                <a:ea typeface="ＤＦ平成ゴシック体W5" pitchFamily="1" charset="-128"/>
              </a:rPr>
              <a:t> </a:t>
            </a:r>
            <a:r>
              <a:rPr lang="ja-JP" altLang="en-US" sz="1800">
                <a:ea typeface="ＤＦ平成ゴシック体W5" pitchFamily="1" charset="-128"/>
              </a:rPr>
              <a:t>⇒ </a:t>
            </a:r>
            <a:r>
              <a:rPr lang="en-US" altLang="ja-JP" sz="1800">
                <a:ea typeface="ＤＦ平成ゴシック体W5" pitchFamily="1" charset="-128"/>
              </a:rPr>
              <a:t>banks collected deposits from people throughout Japan to lend them to companies. </a:t>
            </a:r>
          </a:p>
          <a:p>
            <a:pPr marL="342900" indent="-342900">
              <a:lnSpc>
                <a:spcPct val="90000"/>
              </a:lnSpc>
              <a:spcBef>
                <a:spcPct val="20000"/>
              </a:spcBef>
              <a:buClr>
                <a:schemeClr val="folHlink"/>
              </a:buClr>
              <a:buSzPct val="75000"/>
              <a:buFont typeface="Wingdings" pitchFamily="2" charset="2"/>
              <a:buNone/>
            </a:pPr>
            <a:r>
              <a:rPr lang="en-US" altLang="ja-JP" sz="1800">
                <a:ea typeface="ＤＦ平成ゴシック体W5" pitchFamily="1" charset="-128"/>
              </a:rPr>
              <a:t> = </a:t>
            </a:r>
            <a:r>
              <a:rPr lang="en-US" altLang="ja-JP" sz="1800">
                <a:solidFill>
                  <a:schemeClr val="hlink"/>
                </a:solidFill>
                <a:ea typeface="ＤＦ平成ゴシック体W5" pitchFamily="1" charset="-128"/>
              </a:rPr>
              <a:t>indirect finance dominating system</a:t>
            </a:r>
            <a:r>
              <a:rPr lang="en-US" altLang="ja-JP" sz="1800">
                <a:ea typeface="ＤＦ平成ゴシック体W5" pitchFamily="1" charset="-128"/>
              </a:rPr>
              <a:t> </a:t>
            </a:r>
          </a:p>
          <a:p>
            <a:pPr marL="342900" indent="-342900">
              <a:lnSpc>
                <a:spcPct val="90000"/>
              </a:lnSpc>
              <a:spcBef>
                <a:spcPct val="20000"/>
              </a:spcBef>
              <a:buClr>
                <a:schemeClr val="folHlink"/>
              </a:buClr>
              <a:buSzPct val="75000"/>
              <a:buFont typeface="Wingdings" pitchFamily="2" charset="2"/>
              <a:buNone/>
            </a:pPr>
            <a:r>
              <a:rPr lang="en-US" altLang="ja-JP" sz="1800">
                <a:ea typeface="ＤＦ平成ゴシック体W5" pitchFamily="1" charset="-128"/>
              </a:rPr>
              <a:t>Government’s regulations</a:t>
            </a: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cs typeface="Times New Roman" pitchFamily="18" charset="0"/>
              </a:rPr>
              <a:t>   </a:t>
            </a:r>
            <a:r>
              <a:rPr lang="en-US" altLang="ja-JP" sz="1800">
                <a:solidFill>
                  <a:srgbClr val="000000"/>
                </a:solidFill>
                <a:ea typeface="ＤＦ平成ゴシック体W5" pitchFamily="1" charset="-128"/>
                <a:cs typeface="Times New Roman" pitchFamily="18" charset="0"/>
              </a:rPr>
              <a:t>Artificially low interest-rate policy </a:t>
            </a:r>
            <a:r>
              <a:rPr lang="ja-JP" altLang="en-US" sz="1800">
                <a:solidFill>
                  <a:srgbClr val="000000"/>
                </a:solidFill>
                <a:ea typeface="ＤＦ平成ゴシック体W5" pitchFamily="1" charset="-128"/>
                <a:cs typeface="Times New Roman" pitchFamily="18" charset="0"/>
              </a:rPr>
              <a:t>⇒ </a:t>
            </a:r>
            <a:r>
              <a:rPr lang="en-US" altLang="ja-JP" sz="1800"/>
              <a:t>massive amount of growth money with low pressure of repayment </a:t>
            </a:r>
          </a:p>
          <a:p>
            <a:pPr marL="342900" indent="-342900">
              <a:lnSpc>
                <a:spcPct val="90000"/>
              </a:lnSpc>
              <a:spcBef>
                <a:spcPct val="20000"/>
              </a:spcBef>
              <a:buClr>
                <a:schemeClr val="folHlink"/>
              </a:buClr>
              <a:buSzPct val="75000"/>
              <a:buFont typeface="Wingdings" pitchFamily="2" charset="2"/>
              <a:buNone/>
            </a:pPr>
            <a:r>
              <a:rPr lang="en-US" altLang="ja-JP" sz="1800"/>
              <a:t>the </a:t>
            </a:r>
            <a:r>
              <a:rPr lang="en-US" altLang="ja-JP" sz="1800">
                <a:solidFill>
                  <a:schemeClr val="hlink"/>
                </a:solidFill>
              </a:rPr>
              <a:t>escort fleet method</a:t>
            </a:r>
            <a:r>
              <a:rPr lang="en-US" altLang="ja-JP" sz="1800"/>
              <a:t> in order not to smash a bank even under the very low equity ratio </a:t>
            </a:r>
            <a:endParaRPr lang="ja-JP" altLang="en-US" sz="1800"/>
          </a:p>
          <a:p>
            <a:pPr marL="342900" indent="-342900">
              <a:lnSpc>
                <a:spcPct val="90000"/>
              </a:lnSpc>
              <a:spcBef>
                <a:spcPct val="20000"/>
              </a:spcBef>
              <a:buClr>
                <a:schemeClr val="folHlink"/>
              </a:buClr>
              <a:buSzPct val="75000"/>
              <a:buFont typeface="Wingdings" pitchFamily="2" charset="2"/>
              <a:buNone/>
            </a:pPr>
            <a:r>
              <a:rPr lang="ja-JP" altLang="en-US" sz="1800"/>
              <a:t>⇒ </a:t>
            </a:r>
            <a:r>
              <a:rPr lang="en-US" altLang="ja-JP" sz="1800"/>
              <a:t>a dominant bank becomes a core of a group of companies = </a:t>
            </a:r>
            <a:r>
              <a:rPr lang="en-US" altLang="ja-JP" sz="1800">
                <a:solidFill>
                  <a:schemeClr val="hlink"/>
                </a:solidFill>
              </a:rPr>
              <a:t>the main bank system </a:t>
            </a:r>
            <a:endParaRPr lang="ja-JP" altLang="en-US" sz="1800">
              <a:solidFill>
                <a:schemeClr val="hlink"/>
              </a:solidFill>
              <a:ea typeface="ＤＦ平成ゴシック体W5" pitchFamily="1" charset="-128"/>
            </a:endParaRPr>
          </a:p>
          <a:p>
            <a:pPr marL="342900" indent="-342900">
              <a:lnSpc>
                <a:spcPct val="90000"/>
              </a:lnSpc>
              <a:spcBef>
                <a:spcPct val="20000"/>
              </a:spcBef>
              <a:buClr>
                <a:schemeClr val="folHlink"/>
              </a:buClr>
              <a:buSzPct val="75000"/>
              <a:buFont typeface="Wingdings" pitchFamily="2" charset="2"/>
              <a:buNone/>
            </a:pPr>
            <a:r>
              <a:rPr lang="en-US" altLang="ja-JP" sz="1800">
                <a:solidFill>
                  <a:srgbClr val="000000"/>
                </a:solidFill>
                <a:ea typeface="ＤＦ平成ゴシック体W5" pitchFamily="1" charset="-128"/>
              </a:rPr>
              <a:t>Similar to West Germany</a:t>
            </a:r>
          </a:p>
          <a:p>
            <a:pPr marL="342900" indent="-342900">
              <a:lnSpc>
                <a:spcPct val="90000"/>
              </a:lnSpc>
              <a:spcBef>
                <a:spcPct val="20000"/>
              </a:spcBef>
              <a:buClr>
                <a:schemeClr val="folHlink"/>
              </a:buClr>
              <a:buSzPct val="75000"/>
              <a:buFont typeface="Wingdings" pitchFamily="2" charset="2"/>
              <a:buNone/>
            </a:pPr>
            <a:endParaRPr lang="ja-JP" altLang="en-US" sz="1800">
              <a:solidFill>
                <a:srgbClr val="000000"/>
              </a:solidFill>
              <a:ea typeface="ＤＦ平成ゴシック体W5" pitchFamily="1" charset="-128"/>
            </a:endParaRPr>
          </a:p>
          <a:p>
            <a:pPr marL="342900" indent="-342900">
              <a:lnSpc>
                <a:spcPct val="90000"/>
              </a:lnSpc>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戦争で生産設備の破壊、証券市場の未発達</a:t>
            </a:r>
            <a:endParaRPr lang="ja-JP" altLang="en-US" sz="1800">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⇒国民の零細預金を銀行が纏めて企業に融資＝</a:t>
            </a:r>
            <a:r>
              <a:rPr lang="ja-JP" altLang="en-US" sz="1800">
                <a:solidFill>
                  <a:schemeClr val="hlink"/>
                </a:solidFill>
                <a:ea typeface="ＤＦ平成ゴシック体W5" pitchFamily="1" charset="-128"/>
              </a:rPr>
              <a:t>間接金融優位方式</a:t>
            </a:r>
          </a:p>
          <a:p>
            <a:pPr marL="342900" indent="-342900">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＜政府の規制＞</a:t>
            </a:r>
            <a:r>
              <a:rPr lang="ja-JP" altLang="en-US" sz="1800">
                <a:solidFill>
                  <a:schemeClr val="hlink"/>
                </a:solidFill>
                <a:ea typeface="ＤＦ平成ゴシック体W5" pitchFamily="1" charset="-128"/>
              </a:rPr>
              <a:t>人為的低金利政策</a:t>
            </a:r>
            <a:r>
              <a:rPr lang="ja-JP" altLang="en-US" sz="1800">
                <a:solidFill>
                  <a:srgbClr val="000000"/>
                </a:solidFill>
                <a:ea typeface="ＤＦ平成ゴシック体W5" pitchFamily="1" charset="-128"/>
              </a:rPr>
              <a:t>により低利で返済圧力が小さい成長通貨を豊富に供給</a:t>
            </a:r>
            <a:endParaRPr lang="ja-JP" altLang="en-US" sz="1800">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低自己資本比率⇒</a:t>
            </a:r>
            <a:r>
              <a:rPr lang="ja-JP" altLang="en-US" sz="1800">
                <a:solidFill>
                  <a:schemeClr val="hlink"/>
                </a:solidFill>
                <a:ea typeface="ＤＦ平成ゴシック体W5" pitchFamily="1" charset="-128"/>
              </a:rPr>
              <a:t>護送船団方式</a:t>
            </a:r>
            <a:r>
              <a:rPr lang="ja-JP" altLang="en-US" sz="1800">
                <a:solidFill>
                  <a:srgbClr val="000000"/>
                </a:solidFill>
                <a:ea typeface="ＤＦ平成ゴシック体W5" pitchFamily="1" charset="-128"/>
              </a:rPr>
              <a:t>で１行も潰さず倒産リスク抑制</a:t>
            </a:r>
            <a:endParaRPr lang="ja-JP" altLang="en-US" sz="1800">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800">
                <a:solidFill>
                  <a:srgbClr val="000000"/>
                </a:solidFill>
                <a:ea typeface="ＤＦ平成ゴシック体W5" pitchFamily="1" charset="-128"/>
              </a:rPr>
              <a:t>　⇒主力銀行をコアとする</a:t>
            </a:r>
            <a:r>
              <a:rPr lang="ja-JP" altLang="en-US" sz="1800">
                <a:solidFill>
                  <a:schemeClr val="hlink"/>
                </a:solidFill>
                <a:ea typeface="ＤＦ平成ゴシック体W5" pitchFamily="1" charset="-128"/>
              </a:rPr>
              <a:t>メインバンク制</a:t>
            </a:r>
            <a:r>
              <a:rPr lang="ja-JP" altLang="en-US" sz="1800">
                <a:solidFill>
                  <a:srgbClr val="000000"/>
                </a:solidFill>
                <a:ea typeface="ＤＦ平成ゴシック体W5" pitchFamily="1" charset="-128"/>
              </a:rPr>
              <a:t>の企業集団…西ドイツと類似</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19. Japan’s Main Bank System and Cross-Shareholding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日本のメインバンク制と株式持ち合い</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ChangeArrowheads="1"/>
          </p:cNvSpPr>
          <p:nvPr/>
        </p:nvSpPr>
        <p:spPr bwMode="auto">
          <a:xfrm>
            <a:off x="107950" y="692150"/>
            <a:ext cx="9036050" cy="6049963"/>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600"/>
              <a:t> </a:t>
            </a:r>
            <a:r>
              <a:rPr lang="en-US" altLang="ja-JP" sz="1600">
                <a:solidFill>
                  <a:schemeClr val="hlink"/>
                </a:solidFill>
              </a:rPr>
              <a:t>cross-shareholding</a:t>
            </a:r>
            <a:r>
              <a:rPr lang="en-US" altLang="ja-JP" sz="1600"/>
              <a:t> in the group of companies, to oppose merger and acquisition by foreign companies under the liberalization of capital </a:t>
            </a:r>
          </a:p>
          <a:p>
            <a:pPr marL="342900" indent="-342900">
              <a:spcBef>
                <a:spcPct val="20000"/>
              </a:spcBef>
              <a:buClr>
                <a:schemeClr val="folHlink"/>
              </a:buClr>
              <a:buSzPct val="75000"/>
              <a:buFont typeface="Wingdings" pitchFamily="2" charset="2"/>
              <a:buNone/>
            </a:pPr>
            <a:r>
              <a:rPr lang="ja-JP" altLang="en-US" sz="1600"/>
              <a:t>　⇒ </a:t>
            </a:r>
            <a:r>
              <a:rPr lang="en-US" altLang="ja-JP" sz="1600"/>
              <a:t>companies listed on the Stock Exchange 40~50%</a:t>
            </a:r>
          </a:p>
          <a:p>
            <a:pPr marL="342900" indent="-342900">
              <a:spcBef>
                <a:spcPct val="20000"/>
              </a:spcBef>
              <a:buClr>
                <a:schemeClr val="folHlink"/>
              </a:buClr>
              <a:buSzPct val="75000"/>
              <a:buFont typeface="Wingdings" pitchFamily="2" charset="2"/>
              <a:buNone/>
            </a:pPr>
            <a:r>
              <a:rPr lang="en-US" altLang="ja-JP" sz="1600"/>
              <a:t>       6 big groups of companies 50~60%  </a:t>
            </a:r>
          </a:p>
          <a:p>
            <a:pPr marL="342900" indent="-342900">
              <a:spcBef>
                <a:spcPct val="20000"/>
              </a:spcBef>
              <a:buClr>
                <a:schemeClr val="folHlink"/>
              </a:buClr>
              <a:buSzPct val="75000"/>
              <a:buFont typeface="Wingdings" pitchFamily="2" charset="2"/>
              <a:buNone/>
            </a:pPr>
            <a:r>
              <a:rPr lang="ja-JP" altLang="en-US" sz="1600"/>
              <a:t> </a:t>
            </a:r>
            <a:r>
              <a:rPr lang="en-US" altLang="ja-JP" sz="1600"/>
              <a:t>(2) control by holding a majority stocks (50 to 80 percent of voting rights) Barle=Means </a:t>
            </a:r>
            <a:endParaRPr lang="ja-JP" altLang="en-US" sz="1600"/>
          </a:p>
          <a:p>
            <a:pPr marL="342900" indent="-342900">
              <a:spcBef>
                <a:spcPct val="20000"/>
              </a:spcBef>
              <a:buClr>
                <a:schemeClr val="folHlink"/>
              </a:buClr>
              <a:buSzPct val="75000"/>
              <a:buFont typeface="Wingdings" pitchFamily="2" charset="2"/>
              <a:buNone/>
            </a:pPr>
            <a:r>
              <a:rPr lang="ja-JP" altLang="en-US" sz="1600"/>
              <a:t>⇒ </a:t>
            </a:r>
            <a:r>
              <a:rPr lang="en-US" altLang="ja-JP" sz="1600"/>
              <a:t>to weaken the governance by the general stockholders and by the stock market </a:t>
            </a:r>
            <a:endParaRPr lang="ja-JP" altLang="en-US" sz="1600"/>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cs typeface="Times New Roman" pitchFamily="18" charset="0"/>
              </a:rPr>
              <a:t>  </a:t>
            </a:r>
            <a:r>
              <a:rPr lang="en-US" altLang="ja-JP" sz="1600">
                <a:solidFill>
                  <a:srgbClr val="000000"/>
                </a:solidFill>
                <a:ea typeface="ＤＦ平成ゴシック体W5" pitchFamily="1" charset="-128"/>
                <a:cs typeface="Times New Roman" pitchFamily="18" charset="0"/>
              </a:rPr>
              <a:t>called manager’s dominance, but </a:t>
            </a:r>
            <a:r>
              <a:rPr lang="en-US" altLang="ja-JP" sz="1600">
                <a:solidFill>
                  <a:schemeClr val="hlink"/>
                </a:solidFill>
                <a:ea typeface="ＤＦ平成ゴシック体W5" pitchFamily="1" charset="-128"/>
                <a:cs typeface="Times New Roman" pitchFamily="18" charset="0"/>
              </a:rPr>
              <a:t>stockholders’ dominance</a:t>
            </a:r>
            <a:r>
              <a:rPr lang="en-US" altLang="ja-JP" sz="1600">
                <a:solidFill>
                  <a:srgbClr val="000000"/>
                </a:solidFill>
                <a:ea typeface="ＤＦ平成ゴシック体W5" pitchFamily="1" charset="-128"/>
                <a:cs typeface="Times New Roman" pitchFamily="18" charset="0"/>
              </a:rPr>
              <a:t> in fact</a:t>
            </a: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cs typeface="Times New Roman" pitchFamily="18" charset="0"/>
              </a:rPr>
              <a:t>⇒ </a:t>
            </a:r>
            <a:r>
              <a:rPr lang="en-US" altLang="ja-JP" sz="1600">
                <a:solidFill>
                  <a:srgbClr val="000000"/>
                </a:solidFill>
                <a:ea typeface="ＤＦ平成ゴシック体W5" pitchFamily="1" charset="-128"/>
                <a:cs typeface="Times New Roman" pitchFamily="18" charset="0"/>
              </a:rPr>
              <a:t>monitoring by a main bank = creditor’s governance</a:t>
            </a: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cs typeface="Times New Roman" pitchFamily="18" charset="0"/>
              </a:rPr>
              <a:t>⇒ </a:t>
            </a:r>
            <a:r>
              <a:rPr lang="en-US" altLang="ja-JP" sz="1600"/>
              <a:t>after 1990 the bubble of economy burst, </a:t>
            </a:r>
            <a:r>
              <a:rPr lang="en-US" altLang="ja-JP" sz="1600">
                <a:solidFill>
                  <a:schemeClr val="hlink"/>
                </a:solidFill>
              </a:rPr>
              <a:t>massive amount of bad loans</a:t>
            </a:r>
            <a:r>
              <a:rPr lang="en-US" altLang="ja-JP" sz="1600"/>
              <a:t> appeared,</a:t>
            </a:r>
          </a:p>
          <a:p>
            <a:pPr marL="342900" indent="-342900">
              <a:spcBef>
                <a:spcPct val="20000"/>
              </a:spcBef>
              <a:buClr>
                <a:schemeClr val="folHlink"/>
              </a:buClr>
              <a:buSzPct val="75000"/>
              <a:buFont typeface="Wingdings" pitchFamily="2" charset="2"/>
              <a:buNone/>
            </a:pPr>
            <a:r>
              <a:rPr lang="ja-JP" altLang="en-US" sz="1600"/>
              <a:t>⇒  </a:t>
            </a:r>
            <a:r>
              <a:rPr lang="en-US" altLang="ja-JP" sz="1600"/>
              <a:t>they weakened managerial power of banks and the main bank system as well.  </a:t>
            </a:r>
          </a:p>
          <a:p>
            <a:pPr marL="342900" indent="-342900">
              <a:spcBef>
                <a:spcPct val="20000"/>
              </a:spcBef>
              <a:buClr>
                <a:schemeClr val="folHlink"/>
              </a:buClr>
              <a:buSzPct val="75000"/>
              <a:buFont typeface="Wingdings" pitchFamily="2" charset="2"/>
              <a:buNone/>
            </a:pPr>
            <a:r>
              <a:rPr lang="ja-JP" altLang="en-US" sz="1600"/>
              <a:t>⇒  </a:t>
            </a:r>
            <a:r>
              <a:rPr lang="en-US" altLang="ja-JP" sz="1600"/>
              <a:t>Cross-shareholdings retreated and the government stopped the escort fleet method</a:t>
            </a:r>
          </a:p>
          <a:p>
            <a:pPr marL="342900" indent="-342900">
              <a:spcBef>
                <a:spcPct val="20000"/>
              </a:spcBef>
              <a:buClr>
                <a:schemeClr val="folHlink"/>
              </a:buClr>
              <a:buSzPct val="75000"/>
              <a:buFont typeface="Wingdings" pitchFamily="2" charset="2"/>
              <a:buNone/>
            </a:pPr>
            <a:r>
              <a:rPr lang="en-US" altLang="ja-JP" sz="1600"/>
              <a:t> </a:t>
            </a:r>
            <a:endParaRPr lang="ja-JP" altLang="en-US" sz="1600">
              <a:solidFill>
                <a:srgbClr val="000000"/>
              </a:solidFill>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資本自由化に対抗し、企業集団内で</a:t>
            </a:r>
            <a:r>
              <a:rPr lang="ja-JP" altLang="en-US" sz="1600">
                <a:solidFill>
                  <a:schemeClr val="hlink"/>
                </a:solidFill>
                <a:ea typeface="ＤＦ平成ゴシック体W5" pitchFamily="1" charset="-128"/>
              </a:rPr>
              <a:t>株式持ち合い</a:t>
            </a:r>
          </a:p>
          <a:p>
            <a:pPr marL="342900" indent="-342900">
              <a:spcBef>
                <a:spcPct val="20000"/>
              </a:spcBef>
              <a:buClr>
                <a:schemeClr val="folHlink"/>
              </a:buClr>
              <a:buSzPct val="75000"/>
              <a:buFont typeface="Wingdings" pitchFamily="2" charset="2"/>
              <a:buNone/>
            </a:pPr>
            <a:r>
              <a:rPr lang="ja-JP" altLang="en-US" sz="1600">
                <a:solidFill>
                  <a:schemeClr val="hlink"/>
                </a:solidFill>
                <a:ea typeface="ＤＦ平成ゴシック体W5" pitchFamily="1" charset="-128"/>
              </a:rPr>
              <a:t>  </a:t>
            </a:r>
            <a:r>
              <a:rPr lang="ja-JP" altLang="en-US" sz="1600" b="1">
                <a:solidFill>
                  <a:schemeClr val="hlink"/>
                </a:solidFill>
                <a:ea typeface="ＤＦ平成ゴシック体W5" pitchFamily="1" charset="-128"/>
              </a:rPr>
              <a:t>　</a:t>
            </a:r>
            <a:r>
              <a:rPr lang="ja-JP" altLang="en-US" sz="1600">
                <a:ea typeface="ＤＦ平成ゴシック体W5" pitchFamily="1" charset="-128"/>
              </a:rPr>
              <a:t>上場企業全体では</a:t>
            </a:r>
            <a:r>
              <a:rPr lang="en-US" altLang="ja-JP" sz="1600">
                <a:solidFill>
                  <a:srgbClr val="000000"/>
                </a:solidFill>
                <a:ea typeface="ＤＦ平成ゴシック体W5" pitchFamily="1" charset="-128"/>
              </a:rPr>
              <a:t>40</a:t>
            </a:r>
            <a:r>
              <a:rPr lang="ja-JP" altLang="en-US" sz="1600">
                <a:solidFill>
                  <a:srgbClr val="000000"/>
                </a:solidFill>
                <a:ea typeface="ＤＦ平成ゴシック体W5" pitchFamily="1" charset="-128"/>
              </a:rPr>
              <a:t>％～</a:t>
            </a:r>
            <a:r>
              <a:rPr lang="en-US" altLang="ja-JP" sz="1600">
                <a:solidFill>
                  <a:srgbClr val="000000"/>
                </a:solidFill>
                <a:ea typeface="ＤＦ平成ゴシック体W5" pitchFamily="1" charset="-128"/>
              </a:rPr>
              <a:t>50</a:t>
            </a:r>
            <a:r>
              <a:rPr lang="ja-JP" altLang="en-US" sz="1600">
                <a:solidFill>
                  <a:srgbClr val="000000"/>
                </a:solidFill>
                <a:ea typeface="ＤＦ平成ゴシック体W5" pitchFamily="1" charset="-128"/>
              </a:rPr>
              <a:t>％台、</a:t>
            </a:r>
            <a:r>
              <a:rPr lang="en-US" altLang="ja-JP" sz="1600">
                <a:solidFill>
                  <a:srgbClr val="000000"/>
                </a:solidFill>
                <a:ea typeface="ＤＦ平成ゴシック体W5" pitchFamily="1" charset="-128"/>
              </a:rPr>
              <a:t>6</a:t>
            </a:r>
            <a:r>
              <a:rPr lang="ja-JP" altLang="en-US" sz="1600">
                <a:solidFill>
                  <a:srgbClr val="000000"/>
                </a:solidFill>
                <a:ea typeface="ＤＦ平成ゴシック体W5" pitchFamily="1" charset="-128"/>
              </a:rPr>
              <a:t>大企業集団では</a:t>
            </a:r>
            <a:r>
              <a:rPr lang="en-US" altLang="ja-JP" sz="1600">
                <a:solidFill>
                  <a:srgbClr val="000000"/>
                </a:solidFill>
                <a:ea typeface="ＤＦ平成ゴシック体W5" pitchFamily="1" charset="-128"/>
              </a:rPr>
              <a:t>50</a:t>
            </a:r>
            <a:r>
              <a:rPr lang="ja-JP" altLang="en-US" sz="1600">
                <a:solidFill>
                  <a:srgbClr val="000000"/>
                </a:solidFill>
                <a:ea typeface="ＤＦ平成ゴシック体W5" pitchFamily="1" charset="-128"/>
              </a:rPr>
              <a:t>％～</a:t>
            </a:r>
            <a:r>
              <a:rPr lang="en-US" altLang="ja-JP" sz="1600">
                <a:solidFill>
                  <a:srgbClr val="000000"/>
                </a:solidFill>
                <a:ea typeface="ＤＦ平成ゴシック体W5" pitchFamily="1" charset="-128"/>
              </a:rPr>
              <a:t>60</a:t>
            </a:r>
            <a:r>
              <a:rPr lang="ja-JP" altLang="en-US" sz="1600">
                <a:solidFill>
                  <a:srgbClr val="000000"/>
                </a:solidFill>
                <a:ea typeface="ＤＦ平成ゴシック体W5" pitchFamily="1" charset="-128"/>
              </a:rPr>
              <a:t>％）</a:t>
            </a:r>
          </a:p>
          <a:p>
            <a:pPr marL="342900" indent="-342900">
              <a:spcBef>
                <a:spcPct val="20000"/>
              </a:spcBef>
              <a:buClr>
                <a:schemeClr val="folHlink"/>
              </a:buClr>
              <a:buSzPct val="75000"/>
              <a:buFont typeface="Wingdings" pitchFamily="2" charset="2"/>
              <a:buNone/>
            </a:pPr>
            <a:r>
              <a:rPr lang="ja-JP" altLang="en-US" sz="1600">
                <a:ea typeface="ＤＦ平成ゴシック体W5" pitchFamily="1" charset="-128"/>
              </a:rPr>
              <a:t>　　バーリ</a:t>
            </a:r>
            <a:r>
              <a:rPr lang="en-US" altLang="ja-JP" sz="1600">
                <a:ea typeface="ＤＦ平成ゴシック体W5" pitchFamily="1" charset="-128"/>
              </a:rPr>
              <a:t>=</a:t>
            </a:r>
            <a:r>
              <a:rPr lang="ja-JP" altLang="en-US" sz="1600">
                <a:ea typeface="ＤＦ平成ゴシック体W5" pitchFamily="1" charset="-128"/>
              </a:rPr>
              <a:t>ミーンズの分類では②過半数の持株による所有者支配（</a:t>
            </a:r>
            <a:r>
              <a:rPr lang="en-US" altLang="ja-JP" sz="1600">
                <a:ea typeface="ＤＦ平成ゴシック体W5" pitchFamily="1" charset="-128"/>
              </a:rPr>
              <a:t>50</a:t>
            </a:r>
            <a:r>
              <a:rPr lang="ja-JP" altLang="en-US" sz="1600">
                <a:ea typeface="ＤＦ平成ゴシック体W5" pitchFamily="1" charset="-128"/>
              </a:rPr>
              <a:t>～</a:t>
            </a:r>
            <a:r>
              <a:rPr lang="en-US" altLang="ja-JP" sz="1600">
                <a:ea typeface="ＤＦ平成ゴシック体W5" pitchFamily="1" charset="-128"/>
              </a:rPr>
              <a:t>80</a:t>
            </a:r>
            <a:r>
              <a:rPr lang="ja-JP" altLang="en-US" sz="1600">
                <a:ea typeface="ＤＦ平成ゴシック体W5" pitchFamily="1" charset="-128"/>
              </a:rPr>
              <a:t>％の議決権）</a:t>
            </a:r>
            <a:endParaRPr lang="ja-JP" altLang="en-US" sz="1600" b="1">
              <a:solidFill>
                <a:schemeClr val="hlink"/>
              </a:solidFill>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600" b="1">
                <a:solidFill>
                  <a:schemeClr val="hlink"/>
                </a:solidFill>
                <a:ea typeface="ＤＦ平成ゴシック体W5" pitchFamily="1" charset="-128"/>
              </a:rPr>
              <a:t>　</a:t>
            </a:r>
            <a:r>
              <a:rPr lang="ja-JP" altLang="en-US" sz="1600">
                <a:solidFill>
                  <a:srgbClr val="000000"/>
                </a:solidFill>
                <a:ea typeface="ＤＦ平成ゴシック体W5" pitchFamily="1" charset="-128"/>
              </a:rPr>
              <a:t>⇒一般株主や株式市場のガバナンスは弱化、「シャンシャン総会」</a:t>
            </a: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「経営者支配」と呼ばれたこともあったが、実態は</a:t>
            </a:r>
            <a:r>
              <a:rPr lang="ja-JP" altLang="en-US" sz="1600">
                <a:solidFill>
                  <a:schemeClr val="hlink"/>
                </a:solidFill>
                <a:ea typeface="ＤＦ平成ゴシック体W5" pitchFamily="1" charset="-128"/>
              </a:rPr>
              <a:t>所有者支配</a:t>
            </a: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⇒メインバンクによるモニタリング機能＝債権者のガバナンス</a:t>
            </a:r>
            <a:endParaRPr lang="ja-JP" altLang="en-US" sz="1600">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⇒1990年代から</a:t>
            </a:r>
            <a:r>
              <a:rPr lang="ja-JP" altLang="en-US" sz="1600">
                <a:solidFill>
                  <a:schemeClr val="hlink"/>
                </a:solidFill>
                <a:ea typeface="ＤＦ平成ゴシック体W5" pitchFamily="1" charset="-128"/>
              </a:rPr>
              <a:t>バブル崩壊</a:t>
            </a:r>
            <a:r>
              <a:rPr lang="ja-JP" altLang="en-US" sz="1600">
                <a:solidFill>
                  <a:srgbClr val="000000"/>
                </a:solidFill>
                <a:ea typeface="ＤＦ平成ゴシック体W5" pitchFamily="1" charset="-128"/>
              </a:rPr>
              <a:t>と</a:t>
            </a:r>
            <a:r>
              <a:rPr lang="ja-JP" altLang="en-US" sz="1600">
                <a:solidFill>
                  <a:schemeClr val="hlink"/>
                </a:solidFill>
                <a:ea typeface="ＤＦ平成ゴシック体W5" pitchFamily="1" charset="-128"/>
              </a:rPr>
              <a:t>不良債権の大量発生</a:t>
            </a: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a:t>
            </a:r>
            <a:r>
              <a:rPr lang="ja-JP" altLang="en-US" sz="1600">
                <a:solidFill>
                  <a:schemeClr val="hlink"/>
                </a:solidFill>
                <a:ea typeface="ＤＦ平成ゴシック体W5" pitchFamily="1" charset="-128"/>
              </a:rPr>
              <a:t>メインバンク制と株式持ち合いが後退</a:t>
            </a:r>
            <a:r>
              <a:rPr lang="ja-JP" altLang="en-US" sz="1600">
                <a:solidFill>
                  <a:srgbClr val="000000"/>
                </a:solidFill>
                <a:ea typeface="ＤＦ平成ゴシック体W5" pitchFamily="1" charset="-128"/>
              </a:rPr>
              <a:t>、護送船団方式の放棄</a:t>
            </a:r>
            <a:endParaRPr lang="ja-JP" altLang="en-US" sz="1600">
              <a:ea typeface="ＤＦ平成ゴシック体W5" pitchFamily="1" charset="-128"/>
            </a:endParaRPr>
          </a:p>
          <a:p>
            <a:pPr marL="342900" indent="-342900">
              <a:spcBef>
                <a:spcPct val="20000"/>
              </a:spcBef>
              <a:buClr>
                <a:schemeClr val="folHlink"/>
              </a:buClr>
              <a:buSzPct val="75000"/>
              <a:buFont typeface="Wingdings" pitchFamily="2" charset="2"/>
              <a:buNone/>
            </a:pPr>
            <a:r>
              <a:rPr lang="ja-JP" altLang="en-US" sz="1600">
                <a:solidFill>
                  <a:srgbClr val="000000"/>
                </a:solidFill>
                <a:ea typeface="ＤＦ平成ゴシック体W5" pitchFamily="1" charset="-128"/>
              </a:rPr>
              <a:t>　⇒直接金融、資本市場によるガバナンスが発展する必要</a:t>
            </a:r>
          </a:p>
        </p:txBody>
      </p:sp>
      <p:sp>
        <p:nvSpPr>
          <p:cNvPr id="4"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19B. Japan’s Main Bank System and Cross-Shareholding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日本のメインバンク制と株式持ち合い</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107950" y="981075"/>
            <a:ext cx="8655050" cy="5688013"/>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Stable holdings &amp; Cross-Shareholding     Stable holdings by 6 big groups </a:t>
            </a:r>
            <a:endParaRPr lang="en-US" altLang="ja-JP" sz="18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a:t>
            </a:r>
            <a:r>
              <a:rPr lang="ja-JP" altLang="en-US" sz="1800" dirty="0">
                <a:solidFill>
                  <a:srgbClr val="000000"/>
                </a:solidFill>
                <a:latin typeface="ＤＦ平成ゴシック体W5" pitchFamily="1" charset="-128"/>
                <a:ea typeface="ＤＦ平成ゴシック体W5" pitchFamily="1" charset="-128"/>
                <a:cs typeface="Times New Roman" pitchFamily="18" charset="0"/>
              </a:rPr>
              <a:t>市場全体の安定保有と株式持合　　　　　　</a:t>
            </a:r>
            <a:r>
              <a:rPr lang="en-US" altLang="ja-JP" sz="1800" dirty="0">
                <a:solidFill>
                  <a:srgbClr val="000000"/>
                </a:solidFill>
                <a:latin typeface="ＤＦ平成ゴシック体W5" pitchFamily="1" charset="-128"/>
                <a:ea typeface="ＤＦ平成ゴシック体W5" pitchFamily="1" charset="-128"/>
                <a:cs typeface="Times New Roman" pitchFamily="18" charset="0"/>
              </a:rPr>
              <a:t>6</a:t>
            </a:r>
            <a:r>
              <a:rPr lang="ja-JP" altLang="en-US" sz="1800" dirty="0">
                <a:solidFill>
                  <a:srgbClr val="000000"/>
                </a:solidFill>
                <a:latin typeface="ＤＦ平成ゴシック体W5" pitchFamily="1" charset="-128"/>
                <a:ea typeface="ＤＦ平成ゴシック体W5" pitchFamily="1" charset="-128"/>
                <a:cs typeface="Times New Roman" pitchFamily="18" charset="0"/>
              </a:rPr>
              <a:t>大企業集団の安定保有状況</a:t>
            </a:r>
          </a:p>
          <a:p>
            <a:pPr marL="342900" indent="-342900">
              <a:lnSpc>
                <a:spcPct val="90000"/>
              </a:lnSpc>
              <a:spcBef>
                <a:spcPct val="20000"/>
              </a:spcBef>
              <a:buClr>
                <a:schemeClr val="folHlink"/>
              </a:buClr>
              <a:buSzPct val="75000"/>
              <a:buFont typeface="Wingdings" pitchFamily="2" charset="2"/>
              <a:buNone/>
            </a:pPr>
            <a:endParaRPr lang="en-US" altLang="ja-JP" sz="1800" dirty="0">
              <a:solidFill>
                <a:srgbClr val="000000"/>
              </a:solidFill>
              <a:latin typeface="ＤＦ平成ゴシック体W5" pitchFamily="1" charset="-128"/>
              <a:ea typeface="ＤＦ平成ゴシック体W5" pitchFamily="1"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r>
              <a:rPr lang="en-US" altLang="ja-JP" sz="1800" dirty="0" smtClean="0">
                <a:solidFill>
                  <a:srgbClr val="000000"/>
                </a:solidFill>
                <a:latin typeface="ＭＳ ゴシック" pitchFamily="49" charset="-128"/>
                <a:ea typeface="ＭＳ ゴシック" pitchFamily="49" charset="-128"/>
                <a:cs typeface="Times New Roman" pitchFamily="18" charset="0"/>
              </a:rPr>
              <a:t>Cited from </a:t>
            </a:r>
            <a:r>
              <a:rPr lang="en-US" altLang="ja-JP" sz="1800" dirty="0" err="1" smtClean="0">
                <a:solidFill>
                  <a:srgbClr val="000000"/>
                </a:solidFill>
                <a:latin typeface="ＭＳ ゴシック" pitchFamily="49" charset="-128"/>
                <a:ea typeface="ＭＳ ゴシック" pitchFamily="49" charset="-128"/>
                <a:cs typeface="Times New Roman" pitchFamily="18" charset="0"/>
              </a:rPr>
              <a:t>Nissei</a:t>
            </a:r>
            <a:r>
              <a:rPr lang="en-US" altLang="ja-JP" sz="1800" dirty="0" smtClean="0">
                <a:solidFill>
                  <a:srgbClr val="000000"/>
                </a:solidFill>
                <a:latin typeface="ＭＳ ゴシック" pitchFamily="49" charset="-128"/>
                <a:ea typeface="ＭＳ ゴシック" pitchFamily="49" charset="-128"/>
                <a:cs typeface="Times New Roman" pitchFamily="18" charset="0"/>
              </a:rPr>
              <a:t> Basic Research Center(1997, 2003)</a:t>
            </a:r>
          </a:p>
          <a:p>
            <a:pPr marL="342900" indent="-342900">
              <a:lnSpc>
                <a:spcPct val="90000"/>
              </a:lnSpc>
              <a:spcBef>
                <a:spcPct val="20000"/>
              </a:spcBef>
              <a:buClr>
                <a:schemeClr val="folHlink"/>
              </a:buClr>
              <a:buSzPct val="75000"/>
            </a:pPr>
            <a:r>
              <a:rPr lang="ja-JP" altLang="en-US" sz="1800" dirty="0" smtClean="0">
                <a:solidFill>
                  <a:srgbClr val="000000"/>
                </a:solidFill>
                <a:latin typeface="ＭＳ ゴシック" pitchFamily="49" charset="-128"/>
                <a:ea typeface="ＭＳ ゴシック" pitchFamily="49" charset="-128"/>
                <a:cs typeface="Times New Roman" pitchFamily="18" charset="0"/>
              </a:rPr>
              <a:t>ニッセイ</a:t>
            </a:r>
            <a:r>
              <a:rPr lang="ja-JP" altLang="en-US" sz="1800" dirty="0">
                <a:solidFill>
                  <a:srgbClr val="000000"/>
                </a:solidFill>
                <a:latin typeface="ＭＳ ゴシック" pitchFamily="49" charset="-128"/>
                <a:ea typeface="ＭＳ ゴシック" pitchFamily="49" charset="-128"/>
                <a:cs typeface="Times New Roman" pitchFamily="18" charset="0"/>
              </a:rPr>
              <a:t>基礎研究所</a:t>
            </a:r>
            <a:r>
              <a:rPr lang="en-US" altLang="ja-JP" sz="1800" dirty="0">
                <a:solidFill>
                  <a:srgbClr val="000000"/>
                </a:solidFill>
                <a:latin typeface="ＭＳ ゴシック" pitchFamily="49" charset="-128"/>
                <a:ea typeface="ＭＳ ゴシック" pitchFamily="49" charset="-128"/>
                <a:cs typeface="Times New Roman" pitchFamily="18" charset="0"/>
              </a:rPr>
              <a:t>(1997)</a:t>
            </a:r>
            <a:r>
              <a:rPr lang="ja-JP" altLang="en-US" sz="1800" dirty="0">
                <a:solidFill>
                  <a:srgbClr val="000000"/>
                </a:solidFill>
                <a:latin typeface="ＭＳ ゴシック" pitchFamily="49" charset="-128"/>
                <a:ea typeface="ＭＳ ゴシック" pitchFamily="49" charset="-128"/>
                <a:cs typeface="Times New Roman" pitchFamily="18" charset="0"/>
              </a:rPr>
              <a:t>より引用　　　</a:t>
            </a:r>
            <a:r>
              <a:rPr lang="ja-JP" altLang="en-US" sz="1800">
                <a:solidFill>
                  <a:srgbClr val="000000"/>
                </a:solidFill>
                <a:latin typeface="ＭＳ ゴシック" pitchFamily="49" charset="-128"/>
                <a:ea typeface="ＭＳ ゴシック" pitchFamily="49" charset="-128"/>
                <a:cs typeface="Times New Roman" pitchFamily="18" charset="0"/>
              </a:rPr>
              <a:t>　</a:t>
            </a:r>
            <a:r>
              <a:rPr lang="ja-JP" altLang="en-US" sz="1800" smtClean="0">
                <a:solidFill>
                  <a:srgbClr val="000000"/>
                </a:solidFill>
                <a:latin typeface="ＭＳ ゴシック" pitchFamily="49" charset="-128"/>
                <a:ea typeface="ＭＳ ゴシック" pitchFamily="49" charset="-128"/>
                <a:cs typeface="Times New Roman" pitchFamily="18" charset="0"/>
              </a:rPr>
              <a:t>ニッセイ</a:t>
            </a:r>
            <a:r>
              <a:rPr lang="ja-JP" altLang="en-US" sz="1800" dirty="0">
                <a:solidFill>
                  <a:srgbClr val="000000"/>
                </a:solidFill>
                <a:latin typeface="ＭＳ ゴシック" pitchFamily="49" charset="-128"/>
                <a:ea typeface="ＭＳ ゴシック" pitchFamily="49" charset="-128"/>
                <a:cs typeface="Times New Roman" pitchFamily="18" charset="0"/>
              </a:rPr>
              <a:t>基礎研究所</a:t>
            </a:r>
            <a:r>
              <a:rPr lang="en-US" altLang="ja-JP" sz="1800" dirty="0">
                <a:solidFill>
                  <a:srgbClr val="000000"/>
                </a:solidFill>
                <a:latin typeface="ＭＳ ゴシック" pitchFamily="49" charset="-128"/>
                <a:ea typeface="ＭＳ ゴシック" pitchFamily="49" charset="-128"/>
                <a:cs typeface="Times New Roman" pitchFamily="18" charset="0"/>
              </a:rPr>
              <a:t>(2003)</a:t>
            </a:r>
            <a:r>
              <a:rPr lang="ja-JP" altLang="en-US" sz="1800" dirty="0">
                <a:solidFill>
                  <a:srgbClr val="000000"/>
                </a:solidFill>
                <a:latin typeface="ＭＳ ゴシック" pitchFamily="49" charset="-128"/>
                <a:ea typeface="ＭＳ ゴシック" pitchFamily="49" charset="-128"/>
                <a:cs typeface="Times New Roman" pitchFamily="18" charset="0"/>
              </a:rPr>
              <a:t>より引用</a:t>
            </a:r>
            <a:endParaRPr lang="ja-JP" altLang="en-US" sz="1800" dirty="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ja-JP" altLang="en-US" sz="1600" dirty="0">
              <a:latin typeface="ＭＳ ゴシック" pitchFamily="49" charset="-128"/>
              <a:ea typeface="ＭＳ ゴシック" pitchFamily="49" charset="-128"/>
              <a:cs typeface="Times New Roman" pitchFamily="18" charset="0"/>
            </a:endParaRPr>
          </a:p>
        </p:txBody>
      </p:sp>
      <p:pic>
        <p:nvPicPr>
          <p:cNvPr id="34820" name="Picture 4"/>
          <p:cNvPicPr>
            <a:picLocks noChangeAspect="1" noChangeArrowheads="1"/>
          </p:cNvPicPr>
          <p:nvPr/>
        </p:nvPicPr>
        <p:blipFill>
          <a:blip r:embed="rId2" cstate="print"/>
          <a:srcRect/>
          <a:stretch>
            <a:fillRect/>
          </a:stretch>
        </p:blipFill>
        <p:spPr bwMode="auto">
          <a:xfrm>
            <a:off x="4716463" y="2205038"/>
            <a:ext cx="4427537" cy="3025775"/>
          </a:xfrm>
          <a:prstGeom prst="rect">
            <a:avLst/>
          </a:prstGeom>
          <a:noFill/>
          <a:ln w="9525">
            <a:noFill/>
            <a:miter lim="800000"/>
            <a:headEnd/>
            <a:tailEnd/>
          </a:ln>
        </p:spPr>
      </p:pic>
      <p:pic>
        <p:nvPicPr>
          <p:cNvPr id="34821" name="Picture 5"/>
          <p:cNvPicPr>
            <a:picLocks noChangeAspect="1" noChangeArrowheads="1"/>
          </p:cNvPicPr>
          <p:nvPr/>
        </p:nvPicPr>
        <p:blipFill>
          <a:blip r:embed="rId3" cstate="print"/>
          <a:srcRect/>
          <a:stretch>
            <a:fillRect/>
          </a:stretch>
        </p:blipFill>
        <p:spPr bwMode="auto">
          <a:xfrm>
            <a:off x="0" y="2276475"/>
            <a:ext cx="4716463" cy="2843213"/>
          </a:xfrm>
          <a:prstGeom prst="rect">
            <a:avLst/>
          </a:prstGeom>
          <a:noFill/>
          <a:ln w="9525">
            <a:noFill/>
            <a:miter lim="800000"/>
            <a:headEnd/>
            <a:tailEnd/>
          </a:ln>
        </p:spPr>
      </p:pic>
      <p:sp>
        <p:nvSpPr>
          <p:cNvPr id="34822" name="正方形/長方形 7"/>
          <p:cNvSpPr>
            <a:spLocks noChangeArrowheads="1"/>
          </p:cNvSpPr>
          <p:nvPr/>
        </p:nvSpPr>
        <p:spPr bwMode="auto">
          <a:xfrm>
            <a:off x="500063" y="2286000"/>
            <a:ext cx="8286750" cy="4473575"/>
          </a:xfrm>
          <a:prstGeom prst="rect">
            <a:avLst/>
          </a:prstGeom>
          <a:noFill/>
          <a:ln w="9525">
            <a:noFill/>
            <a:miter lim="800000"/>
            <a:headEnd/>
            <a:tailEnd/>
          </a:ln>
        </p:spPr>
        <p:txBody>
          <a:bodyPr>
            <a:spAutoFit/>
          </a:bodyPr>
          <a:lstStyle/>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ja-JP" altLang="en-US">
              <a:ea typeface="ＭＳ ゴシック" pitchFamily="49" charset="-128"/>
              <a:cs typeface="Times New Roman" pitchFamily="18" charset="0"/>
            </a:endParaRPr>
          </a:p>
        </p:txBody>
      </p:sp>
      <p:sp>
        <p:nvSpPr>
          <p:cNvPr id="7"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19C. Japan’s Main Bank System and Cross-Shareholding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日本のメインバンク制と株式持ち合い</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107950" y="981075"/>
            <a:ext cx="8655050" cy="5688013"/>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Pareto Optimum</a:t>
            </a:r>
            <a:r>
              <a:rPr lang="ja-JP" altLang="en-US" sz="1800" dirty="0" smtClean="0">
                <a:solidFill>
                  <a:srgbClr val="000000"/>
                </a:solidFill>
                <a:latin typeface="ＭＳ ゴシック" pitchFamily="49" charset="-128"/>
                <a:ea typeface="ＭＳ ゴシック" pitchFamily="49" charset="-128"/>
                <a:cs typeface="Times New Roman" pitchFamily="18" charset="0"/>
              </a:rPr>
              <a:t>＝</a:t>
            </a:r>
            <a:r>
              <a:rPr lang="en-US" altLang="ja-JP" sz="1800" dirty="0" smtClean="0">
                <a:solidFill>
                  <a:srgbClr val="000000"/>
                </a:solidFill>
                <a:latin typeface="ＭＳ ゴシック" pitchFamily="49" charset="-128"/>
                <a:ea typeface="ＭＳ ゴシック" pitchFamily="49" charset="-128"/>
                <a:cs typeface="Times New Roman" pitchFamily="18" charset="0"/>
              </a:rPr>
              <a:t>Optimal state where you cannot get better off any more, without making worse </a:t>
            </a:r>
            <a:r>
              <a:rPr lang="en-US" altLang="ja-JP" sz="1800" dirty="0" err="1" smtClean="0">
                <a:solidFill>
                  <a:srgbClr val="000000"/>
                </a:solidFill>
                <a:latin typeface="ＭＳ ゴシック" pitchFamily="49" charset="-128"/>
                <a:ea typeface="ＭＳ ゴシック" pitchFamily="49" charset="-128"/>
                <a:cs typeface="Times New Roman" pitchFamily="18" charset="0"/>
              </a:rPr>
              <a:t>others’welfare</a:t>
            </a:r>
            <a:r>
              <a:rPr lang="en-US" altLang="ja-JP" sz="1800" dirty="0" smtClean="0">
                <a:solidFill>
                  <a:srgbClr val="000000"/>
                </a:solidFill>
                <a:latin typeface="ＭＳ ゴシック" pitchFamily="49" charset="-128"/>
                <a:ea typeface="ＭＳ ゴシック" pitchFamily="49" charset="-128"/>
                <a:cs typeface="Times New Roman" pitchFamily="18" charset="0"/>
              </a:rPr>
              <a:t> in any aspects. </a:t>
            </a:r>
          </a:p>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 The EU is not in a state where the EU cannot get better off any more, without making worse UK’s welfare in some aspects, and vice versa.</a:t>
            </a:r>
          </a:p>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 Any country has a fundamental right to refuse free immigration of people, even though it approves free trade of commodities and free capital movements across countries.</a:t>
            </a:r>
          </a:p>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 In modern democratic societies, any treaties should be negotiated spontaneously by the involved countries, and any dictatorship should be denied.</a:t>
            </a:r>
            <a:endParaRPr lang="en-US" altLang="ja-JP" sz="18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sz="18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Tinbergen’s Theorem =A country needs at least N policy instruments in order to achieve N policy objectives. </a:t>
            </a:r>
          </a:p>
          <a:p>
            <a:pPr marL="342900" indent="-342900">
              <a:lnSpc>
                <a:spcPct val="90000"/>
              </a:lnSpc>
              <a:spcBef>
                <a:spcPct val="20000"/>
              </a:spcBef>
              <a:buClr>
                <a:schemeClr val="folHlink"/>
              </a:buClr>
              <a:buSzPct val="75000"/>
            </a:pPr>
            <a:r>
              <a:rPr lang="en-US" altLang="ja-JP" sz="1800" dirty="0" smtClean="0">
                <a:solidFill>
                  <a:srgbClr val="000000"/>
                </a:solidFill>
                <a:latin typeface="ＭＳ ゴシック" pitchFamily="49" charset="-128"/>
                <a:ea typeface="ＭＳ ゴシック" pitchFamily="49" charset="-128"/>
                <a:cs typeface="Times New Roman" pitchFamily="18" charset="0"/>
              </a:rPr>
              <a:t>* In order to achieve price stability, you need to have monetary policy to control the money supply or interest rates. PIIGS countries lost monetary policy because they participated the EURO. Their price stabilities are not the policy objectives of the ECB.</a:t>
            </a:r>
          </a:p>
          <a:p>
            <a:pPr marL="342900" indent="-342900">
              <a:lnSpc>
                <a:spcPct val="90000"/>
              </a:lnSpc>
              <a:spcBef>
                <a:spcPct val="20000"/>
              </a:spcBef>
              <a:buClr>
                <a:schemeClr val="folHlink"/>
              </a:buClr>
              <a:buSzPct val="75000"/>
            </a:pPr>
            <a:r>
              <a:rPr lang="en-US" altLang="ja-JP" sz="1800" dirty="0" smtClean="0">
                <a:solidFill>
                  <a:srgbClr val="000000"/>
                </a:solidFill>
                <a:latin typeface="ＭＳ ゴシック" pitchFamily="49" charset="-128"/>
                <a:ea typeface="ＭＳ ゴシック" pitchFamily="49" charset="-128"/>
                <a:cs typeface="Times New Roman" pitchFamily="18" charset="0"/>
              </a:rPr>
              <a:t>* In order to restore trade balance, you need to have exchange rate policy. When the trade balance got in deficit, exchange rate will depreciate and promote export  to restore trade balance. PIIGS countries lost these policy instruments to restore trade balance.</a:t>
            </a:r>
          </a:p>
          <a:p>
            <a:pPr marL="342900" indent="-342900">
              <a:lnSpc>
                <a:spcPct val="90000"/>
              </a:lnSpc>
              <a:spcBef>
                <a:spcPct val="20000"/>
              </a:spcBef>
              <a:buClr>
                <a:schemeClr val="folHlink"/>
              </a:buClr>
              <a:buSzPct val="75000"/>
              <a:buFont typeface="Arial" charset="0"/>
              <a:buChar char="•"/>
            </a:pPr>
            <a:endParaRPr lang="en-US" altLang="ja-JP" sz="18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en-US" altLang="ja-JP"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endParaRPr lang="en-US" altLang="ja-JP" sz="1600" dirty="0" smtClean="0">
              <a:solidFill>
                <a:srgbClr val="000000"/>
              </a:solidFill>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pPr>
            <a:r>
              <a:rPr lang="en-US" altLang="ja-JP" sz="1800" dirty="0" smtClean="0">
                <a:solidFill>
                  <a:srgbClr val="000000"/>
                </a:solidFill>
                <a:latin typeface="ＭＳ ゴシック" pitchFamily="49" charset="-128"/>
                <a:ea typeface="ＭＳ ゴシック" pitchFamily="49" charset="-128"/>
                <a:cs typeface="Times New Roman" pitchFamily="18" charset="0"/>
              </a:rPr>
              <a:t>Cited from </a:t>
            </a:r>
            <a:r>
              <a:rPr lang="en-US" altLang="ja-JP" sz="1800" dirty="0" err="1" smtClean="0">
                <a:solidFill>
                  <a:srgbClr val="000000"/>
                </a:solidFill>
                <a:latin typeface="ＭＳ ゴシック" pitchFamily="49" charset="-128"/>
                <a:ea typeface="ＭＳ ゴシック" pitchFamily="49" charset="-128"/>
                <a:cs typeface="Times New Roman" pitchFamily="18" charset="0"/>
              </a:rPr>
              <a:t>Nissei</a:t>
            </a:r>
            <a:r>
              <a:rPr lang="en-US" altLang="ja-JP" sz="1800" dirty="0" smtClean="0">
                <a:solidFill>
                  <a:srgbClr val="000000"/>
                </a:solidFill>
                <a:latin typeface="ＭＳ ゴシック" pitchFamily="49" charset="-128"/>
                <a:ea typeface="ＭＳ ゴシック" pitchFamily="49" charset="-128"/>
                <a:cs typeface="Times New Roman" pitchFamily="18" charset="0"/>
              </a:rPr>
              <a:t> Basic Research Center(1997, 2003)</a:t>
            </a:r>
          </a:p>
          <a:p>
            <a:pPr marL="342900" indent="-342900">
              <a:lnSpc>
                <a:spcPct val="90000"/>
              </a:lnSpc>
              <a:spcBef>
                <a:spcPct val="20000"/>
              </a:spcBef>
              <a:buClr>
                <a:schemeClr val="folHlink"/>
              </a:buClr>
              <a:buSzPct val="75000"/>
            </a:pPr>
            <a:r>
              <a:rPr lang="ja-JP" altLang="en-US" sz="1800" dirty="0" smtClean="0">
                <a:solidFill>
                  <a:srgbClr val="000000"/>
                </a:solidFill>
                <a:latin typeface="ＭＳ ゴシック" pitchFamily="49" charset="-128"/>
                <a:ea typeface="ＭＳ ゴシック" pitchFamily="49" charset="-128"/>
                <a:cs typeface="Times New Roman" pitchFamily="18" charset="0"/>
              </a:rPr>
              <a:t>ニッセイ</a:t>
            </a:r>
            <a:r>
              <a:rPr lang="ja-JP" altLang="en-US" sz="1800" dirty="0">
                <a:solidFill>
                  <a:srgbClr val="000000"/>
                </a:solidFill>
                <a:latin typeface="ＭＳ ゴシック" pitchFamily="49" charset="-128"/>
                <a:ea typeface="ＭＳ ゴシック" pitchFamily="49" charset="-128"/>
                <a:cs typeface="Times New Roman" pitchFamily="18" charset="0"/>
              </a:rPr>
              <a:t>基礎研究所</a:t>
            </a:r>
            <a:r>
              <a:rPr lang="en-US" altLang="ja-JP" sz="1800" dirty="0">
                <a:solidFill>
                  <a:srgbClr val="000000"/>
                </a:solidFill>
                <a:latin typeface="ＭＳ ゴシック" pitchFamily="49" charset="-128"/>
                <a:ea typeface="ＭＳ ゴシック" pitchFamily="49" charset="-128"/>
                <a:cs typeface="Times New Roman" pitchFamily="18" charset="0"/>
              </a:rPr>
              <a:t>(1997)</a:t>
            </a:r>
            <a:r>
              <a:rPr lang="ja-JP" altLang="en-US" sz="1800" dirty="0">
                <a:solidFill>
                  <a:srgbClr val="000000"/>
                </a:solidFill>
                <a:latin typeface="ＭＳ ゴシック" pitchFamily="49" charset="-128"/>
                <a:ea typeface="ＭＳ ゴシック" pitchFamily="49" charset="-128"/>
                <a:cs typeface="Times New Roman" pitchFamily="18" charset="0"/>
              </a:rPr>
              <a:t>より引用　　　　</a:t>
            </a:r>
            <a:r>
              <a:rPr lang="ja-JP" altLang="en-US" sz="1800" dirty="0" smtClean="0">
                <a:solidFill>
                  <a:srgbClr val="000000"/>
                </a:solidFill>
                <a:latin typeface="ＭＳ ゴシック" pitchFamily="49" charset="-128"/>
                <a:ea typeface="ＭＳ ゴシック" pitchFamily="49" charset="-128"/>
                <a:cs typeface="Times New Roman" pitchFamily="18" charset="0"/>
              </a:rPr>
              <a:t>ニッセイ</a:t>
            </a:r>
            <a:r>
              <a:rPr lang="ja-JP" altLang="en-US" sz="1800" dirty="0">
                <a:solidFill>
                  <a:srgbClr val="000000"/>
                </a:solidFill>
                <a:latin typeface="ＭＳ ゴシック" pitchFamily="49" charset="-128"/>
                <a:ea typeface="ＭＳ ゴシック" pitchFamily="49" charset="-128"/>
                <a:cs typeface="Times New Roman" pitchFamily="18" charset="0"/>
              </a:rPr>
              <a:t>基礎研究所</a:t>
            </a:r>
            <a:r>
              <a:rPr lang="en-US" altLang="ja-JP" sz="1800" dirty="0">
                <a:solidFill>
                  <a:srgbClr val="000000"/>
                </a:solidFill>
                <a:latin typeface="ＭＳ ゴシック" pitchFamily="49" charset="-128"/>
                <a:ea typeface="ＭＳ ゴシック" pitchFamily="49" charset="-128"/>
                <a:cs typeface="Times New Roman" pitchFamily="18" charset="0"/>
              </a:rPr>
              <a:t>(2003)</a:t>
            </a:r>
            <a:r>
              <a:rPr lang="ja-JP" altLang="en-US" sz="1800" dirty="0">
                <a:solidFill>
                  <a:srgbClr val="000000"/>
                </a:solidFill>
                <a:latin typeface="ＭＳ ゴシック" pitchFamily="49" charset="-128"/>
                <a:ea typeface="ＭＳ ゴシック" pitchFamily="49" charset="-128"/>
                <a:cs typeface="Times New Roman" pitchFamily="18" charset="0"/>
              </a:rPr>
              <a:t>より引用</a:t>
            </a:r>
            <a:endParaRPr lang="ja-JP" altLang="en-US" sz="1800" dirty="0">
              <a:latin typeface="ＭＳ ゴシック" pitchFamily="49" charset="-128"/>
              <a:ea typeface="ＭＳ ゴシック" pitchFamily="49" charset="-128"/>
              <a:cs typeface="Times New Roman" pitchFamily="18" charset="0"/>
            </a:endParaRPr>
          </a:p>
          <a:p>
            <a:pPr marL="342900" indent="-342900">
              <a:lnSpc>
                <a:spcPct val="90000"/>
              </a:lnSpc>
              <a:spcBef>
                <a:spcPct val="20000"/>
              </a:spcBef>
              <a:buClr>
                <a:schemeClr val="folHlink"/>
              </a:buClr>
              <a:buSzPct val="75000"/>
              <a:buFont typeface="Wingdings" pitchFamily="2" charset="2"/>
              <a:buNone/>
            </a:pPr>
            <a:endParaRPr lang="ja-JP" altLang="en-US" sz="1600" dirty="0">
              <a:latin typeface="ＭＳ ゴシック" pitchFamily="49" charset="-128"/>
              <a:ea typeface="ＭＳ ゴシック" pitchFamily="49" charset="-128"/>
              <a:cs typeface="Times New Roman" pitchFamily="18" charset="0"/>
            </a:endParaRPr>
          </a:p>
        </p:txBody>
      </p:sp>
      <p:sp>
        <p:nvSpPr>
          <p:cNvPr id="34822" name="正方形/長方形 7"/>
          <p:cNvSpPr>
            <a:spLocks noChangeArrowheads="1"/>
          </p:cNvSpPr>
          <p:nvPr/>
        </p:nvSpPr>
        <p:spPr bwMode="auto">
          <a:xfrm>
            <a:off x="500063" y="2286000"/>
            <a:ext cx="8286750" cy="4473575"/>
          </a:xfrm>
          <a:prstGeom prst="rect">
            <a:avLst/>
          </a:prstGeom>
          <a:noFill/>
          <a:ln w="9525">
            <a:noFill/>
            <a:miter lim="800000"/>
            <a:headEnd/>
            <a:tailEnd/>
          </a:ln>
        </p:spPr>
        <p:txBody>
          <a:bodyPr>
            <a:spAutoFit/>
          </a:bodyPr>
          <a:lstStyle/>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en-US" altLang="ja-JP">
              <a:solidFill>
                <a:srgbClr val="000000"/>
              </a:solidFill>
              <a:latin typeface="ＭＳ ゴシック" pitchFamily="49" charset="-128"/>
              <a:ea typeface="ＭＳ ゴシック" pitchFamily="49" charset="-128"/>
              <a:cs typeface="Times New Roman" pitchFamily="18" charset="0"/>
            </a:endParaRPr>
          </a:p>
          <a:p>
            <a:endParaRPr lang="ja-JP" altLang="en-US">
              <a:ea typeface="ＭＳ ゴシック" pitchFamily="49" charset="-128"/>
              <a:cs typeface="Times New Roman" pitchFamily="18" charset="0"/>
            </a:endParaRPr>
          </a:p>
        </p:txBody>
      </p:sp>
      <p:sp>
        <p:nvSpPr>
          <p:cNvPr id="7"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Pareto Optimum &amp; Tinbergen’s Theorem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パレート最適とティンバーゲンの定理</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ChangeArrowheads="1"/>
          </p:cNvSpPr>
          <p:nvPr/>
        </p:nvSpPr>
        <p:spPr bwMode="auto">
          <a:xfrm>
            <a:off x="107950" y="1052513"/>
            <a:ext cx="8915400" cy="5616575"/>
          </a:xfrm>
          <a:prstGeom prst="rect">
            <a:avLst/>
          </a:prstGeom>
          <a:noFill/>
          <a:ln w="9525">
            <a:noFill/>
            <a:miter lim="800000"/>
            <a:headEnd/>
            <a:tailEnd/>
          </a:ln>
        </p:spPr>
        <p:txBody>
          <a:bodyPr/>
          <a:lstStyle/>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a:t>
            </a:r>
            <a:r>
              <a:rPr lang="ja-JP" altLang="en-US" sz="2000" dirty="0">
                <a:solidFill>
                  <a:srgbClr val="000000"/>
                </a:solidFill>
                <a:ea typeface="ＤＦ平成ゴシック体W5" pitchFamily="1" charset="-128"/>
                <a:cs typeface="Times New Roman" pitchFamily="18" charset="0"/>
              </a:rPr>
              <a:t> </a:t>
            </a:r>
            <a:r>
              <a:rPr lang="en-US" altLang="ja-JP" sz="2000" dirty="0">
                <a:solidFill>
                  <a:schemeClr val="hlink"/>
                </a:solidFill>
                <a:ea typeface="ＤＦ平成ゴシック体W5" pitchFamily="1" charset="-128"/>
                <a:cs typeface="Times New Roman" pitchFamily="18" charset="0"/>
              </a:rPr>
              <a:t>(joint-)stock company</a:t>
            </a:r>
            <a:endParaRPr lang="ja-JP" altLang="en-US" sz="2000" dirty="0">
              <a:solidFill>
                <a:schemeClr val="hlink"/>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a:t>
            </a:r>
            <a:r>
              <a:rPr lang="en-US" altLang="ja-JP" sz="2000" dirty="0">
                <a:ea typeface="ＤＦ平成ゴシック体W5" pitchFamily="1" charset="-128"/>
                <a:cs typeface="Times New Roman" pitchFamily="18" charset="0"/>
              </a:rPr>
              <a:t>if stock market is perfectly competitive and are not influenced at all by macroeconomic conditions </a:t>
            </a:r>
          </a:p>
          <a:p>
            <a:pPr marL="342900" indent="-342900">
              <a:lnSpc>
                <a:spcPct val="110000"/>
              </a:lnSpc>
              <a:spcBef>
                <a:spcPct val="20000"/>
              </a:spcBef>
              <a:buClr>
                <a:schemeClr val="folHlink"/>
              </a:buClr>
              <a:buSzPct val="75000"/>
              <a:buFont typeface="Wingdings" pitchFamily="2" charset="2"/>
              <a:buNone/>
            </a:pPr>
            <a:r>
              <a:rPr lang="ja-JP" altLang="en-US" sz="2000" dirty="0">
                <a:ea typeface="ＤＦ平成ゴシック体W5" pitchFamily="1" charset="-128"/>
                <a:cs typeface="Times New Roman" pitchFamily="18" charset="0"/>
              </a:rPr>
              <a:t>　　</a:t>
            </a:r>
            <a:r>
              <a:rPr lang="ja-JP" altLang="en-US" sz="2000" dirty="0">
                <a:solidFill>
                  <a:srgbClr val="000000"/>
                </a:solidFill>
                <a:ea typeface="ＤＦ平成ゴシック体W5" pitchFamily="1" charset="-128"/>
                <a:cs typeface="Times New Roman" pitchFamily="18" charset="0"/>
              </a:rPr>
              <a:t>⇒</a:t>
            </a:r>
            <a:r>
              <a:rPr lang="en-US" altLang="ja-JP" sz="2000" dirty="0">
                <a:ea typeface="ＤＦ平成ゴシック体W5" pitchFamily="1" charset="-128"/>
                <a:cs typeface="Times New Roman" pitchFamily="18" charset="0"/>
              </a:rPr>
              <a:t> corporate long-term expected profits </a:t>
            </a:r>
          </a:p>
          <a:p>
            <a:pPr marL="342900" indent="-342900">
              <a:lnSpc>
                <a:spcPct val="110000"/>
              </a:lnSpc>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 the discounted present value of a future flow of profits </a:t>
            </a:r>
          </a:p>
          <a:p>
            <a:pPr marL="342900" indent="-342900">
              <a:lnSpc>
                <a:spcPct val="110000"/>
              </a:lnSpc>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are reflected properly to the market value of stock</a:t>
            </a:r>
          </a:p>
          <a:p>
            <a:pPr marL="342900" indent="-342900">
              <a:lnSpc>
                <a:spcPct val="110000"/>
              </a:lnSpc>
              <a:spcBef>
                <a:spcPct val="20000"/>
              </a:spcBef>
              <a:buClr>
                <a:schemeClr val="folHlink"/>
              </a:buClr>
              <a:buSzPct val="75000"/>
              <a:buFont typeface="Wingdings" pitchFamily="2" charset="2"/>
              <a:buNone/>
            </a:pPr>
            <a:r>
              <a:rPr lang="ja-JP" altLang="en-US" sz="2000" dirty="0">
                <a:ea typeface="ＤＦ平成ゴシック体W5" pitchFamily="1" charset="-128"/>
                <a:cs typeface="Times New Roman" pitchFamily="18" charset="0"/>
              </a:rPr>
              <a:t>     </a:t>
            </a:r>
            <a:r>
              <a:rPr lang="ja-JP" altLang="en-US" sz="2000" dirty="0">
                <a:solidFill>
                  <a:srgbClr val="000000"/>
                </a:solidFill>
                <a:ea typeface="ＤＦ平成ゴシック体W5" pitchFamily="1" charset="-128"/>
                <a:cs typeface="Times New Roman" pitchFamily="18" charset="0"/>
              </a:rPr>
              <a:t>⇒ </a:t>
            </a:r>
            <a:r>
              <a:rPr lang="en-US" altLang="ja-JP" sz="2000" dirty="0">
                <a:ea typeface="ＤＦ平成ゴシック体W5" pitchFamily="1" charset="-128"/>
                <a:cs typeface="Times New Roman" pitchFamily="18" charset="0"/>
              </a:rPr>
              <a:t>profit maximization is equal to </a:t>
            </a:r>
            <a:r>
              <a:rPr lang="en-US" altLang="ja-JP" sz="2000" dirty="0">
                <a:solidFill>
                  <a:schemeClr val="hlink"/>
                </a:solidFill>
                <a:ea typeface="ＤＦ平成ゴシック体W5" pitchFamily="1" charset="-128"/>
                <a:cs typeface="Times New Roman" pitchFamily="18" charset="0"/>
              </a:rPr>
              <a:t>maximization of stock price</a:t>
            </a:r>
            <a:endParaRPr lang="ja-JP" altLang="en-US" sz="2000" dirty="0">
              <a:solidFill>
                <a:schemeClr val="hlink"/>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endParaRPr lang="ja-JP" altLang="en-US" sz="2000" dirty="0">
              <a:solidFill>
                <a:srgbClr val="000000"/>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a:t>
            </a:r>
            <a:r>
              <a:rPr lang="ja-JP" altLang="en-US" sz="2000" dirty="0">
                <a:solidFill>
                  <a:schemeClr val="hlink"/>
                </a:solidFill>
                <a:ea typeface="ＤＦ平成ゴシック体W5" pitchFamily="1" charset="-128"/>
                <a:cs typeface="Times New Roman" pitchFamily="18" charset="0"/>
              </a:rPr>
              <a:t>株式会社</a:t>
            </a:r>
            <a:r>
              <a:rPr lang="ja-JP" altLang="en-US" sz="2000" dirty="0">
                <a:solidFill>
                  <a:srgbClr val="000000"/>
                </a:solidFill>
                <a:ea typeface="ＤＦ平成ゴシック体W5" pitchFamily="1" charset="-128"/>
                <a:cs typeface="Times New Roman" pitchFamily="18" charset="0"/>
              </a:rPr>
              <a:t>の場合、株式市場が完全市場なら、</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⇒企業の長期予想利潤は、株価に反映され、企業の市場価値を表す</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⇒利潤最大化は</a:t>
            </a:r>
            <a:r>
              <a:rPr lang="ja-JP" altLang="en-US" sz="2000" dirty="0">
                <a:solidFill>
                  <a:schemeClr val="hlink"/>
                </a:solidFill>
                <a:ea typeface="ＤＦ平成ゴシック体W5" pitchFamily="1" charset="-128"/>
                <a:cs typeface="Times New Roman" pitchFamily="18" charset="0"/>
              </a:rPr>
              <a:t>株価最大化</a:t>
            </a:r>
            <a:r>
              <a:rPr lang="ja-JP" altLang="en-US" sz="2000" dirty="0">
                <a:solidFill>
                  <a:srgbClr val="000000"/>
                </a:solidFill>
                <a:ea typeface="ＤＦ平成ゴシック体W5" pitchFamily="1" charset="-128"/>
                <a:cs typeface="Times New Roman" pitchFamily="18" charset="0"/>
              </a:rPr>
              <a:t>と一致</a:t>
            </a:r>
          </a:p>
        </p:txBody>
      </p:sp>
      <p:sp>
        <p:nvSpPr>
          <p:cNvPr id="4" name="Rectangle 2"/>
          <p:cNvSpPr txBox="1">
            <a:spLocks noChangeArrowheads="1"/>
          </p:cNvSpPr>
          <p:nvPr/>
        </p:nvSpPr>
        <p:spPr>
          <a:xfrm>
            <a:off x="214282" y="0"/>
            <a:ext cx="84582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2.  Maximizing Stock Price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株価最大化</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142844" y="692150"/>
            <a:ext cx="8880506" cy="6165850"/>
          </a:xfrm>
          <a:prstGeom prst="rect">
            <a:avLst/>
          </a:prstGeom>
          <a:noFill/>
          <a:ln w="9525">
            <a:noFill/>
            <a:miter lim="800000"/>
            <a:headEnd/>
            <a:tailEnd/>
          </a:ln>
        </p:spPr>
        <p:txBody>
          <a:bodyPr/>
          <a:lstStyle/>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① </a:t>
            </a:r>
            <a:r>
              <a:rPr lang="en-US" altLang="ja-JP" sz="1800" dirty="0">
                <a:solidFill>
                  <a:schemeClr val="hlink"/>
                </a:solidFill>
                <a:ea typeface="ＤＦ平成ゴシック体W5" pitchFamily="1" charset="-128"/>
                <a:cs typeface="Times New Roman" pitchFamily="18" charset="0"/>
              </a:rPr>
              <a:t>Sources of corporate funds</a:t>
            </a:r>
            <a:r>
              <a:rPr lang="en-US" altLang="ja-JP" sz="1800" dirty="0">
                <a:ea typeface="ＤＦ平成ゴシック体W5" pitchFamily="1" charset="-128"/>
                <a:cs typeface="Times New Roman" pitchFamily="18" charset="0"/>
              </a:rPr>
              <a:t> </a:t>
            </a:r>
            <a:r>
              <a:rPr lang="ja-JP" altLang="en-US" sz="1800" dirty="0">
                <a:ea typeface="ＤＦ平成ゴシック体W5" pitchFamily="1" charset="-128"/>
                <a:cs typeface="Times New Roman" pitchFamily="18" charset="0"/>
              </a:rPr>
              <a:t>＝</a:t>
            </a:r>
            <a:r>
              <a:rPr lang="en-US" altLang="ja-JP" sz="1800" dirty="0">
                <a:ea typeface="ＤＦ平成ゴシック体W5" pitchFamily="1" charset="-128"/>
                <a:cs typeface="Times New Roman" pitchFamily="18" charset="0"/>
              </a:rPr>
              <a:t> operating revenue + sales of financial assets + increase in financial debt + sales of real assets.  </a:t>
            </a:r>
          </a:p>
          <a:p>
            <a:pPr marL="342900" indent="-342900">
              <a:lnSpc>
                <a:spcPct val="120000"/>
              </a:lnSpc>
              <a:spcBef>
                <a:spcPct val="20000"/>
              </a:spcBef>
              <a:buClr>
                <a:schemeClr val="folHlink"/>
              </a:buClr>
              <a:buSzPct val="75000"/>
              <a:buFont typeface="Wingdings" pitchFamily="2" charset="2"/>
              <a:buNone/>
            </a:pPr>
            <a:r>
              <a:rPr lang="ja-JP" altLang="en-US" sz="1800" dirty="0">
                <a:ea typeface="ＤＦ平成ゴシック体W5" pitchFamily="1" charset="-128"/>
                <a:cs typeface="Times New Roman" pitchFamily="18" charset="0"/>
              </a:rPr>
              <a:t>② </a:t>
            </a:r>
            <a:r>
              <a:rPr lang="en-US" altLang="ja-JP" sz="1800" dirty="0">
                <a:solidFill>
                  <a:schemeClr val="hlink"/>
                </a:solidFill>
                <a:ea typeface="ＤＦ平成ゴシック体W5" pitchFamily="1" charset="-128"/>
                <a:cs typeface="Times New Roman" pitchFamily="18" charset="0"/>
              </a:rPr>
              <a:t>Expenditures of corporate funds</a:t>
            </a:r>
            <a:r>
              <a:rPr lang="en-US" altLang="ja-JP" sz="1800" dirty="0">
                <a:ea typeface="ＤＦ平成ゴシック体W5" pitchFamily="1" charset="-128"/>
                <a:cs typeface="Times New Roman" pitchFamily="18" charset="0"/>
              </a:rPr>
              <a:t> = production costs + purchases of financial assets + repayment of financial debt + purchases of real assets.</a:t>
            </a:r>
          </a:p>
          <a:p>
            <a:pPr marL="342900" indent="-342900">
              <a:lnSpc>
                <a:spcPct val="120000"/>
              </a:lnSpc>
              <a:spcBef>
                <a:spcPct val="20000"/>
              </a:spcBef>
              <a:buClr>
                <a:schemeClr val="folHlink"/>
              </a:buClr>
              <a:buSzPct val="75000"/>
              <a:buFont typeface="Wingdings" pitchFamily="2" charset="2"/>
              <a:buNone/>
            </a:pPr>
            <a:r>
              <a:rPr lang="en-US" altLang="ja-JP" sz="1800" dirty="0">
                <a:solidFill>
                  <a:srgbClr val="000000"/>
                </a:solidFill>
                <a:ea typeface="ＤＦ平成ゴシック体W5" pitchFamily="1" charset="-128"/>
                <a:cs typeface="Times New Roman" pitchFamily="18" charset="0"/>
              </a:rPr>
              <a:t>Since </a:t>
            </a:r>
            <a:r>
              <a:rPr lang="ja-JP" altLang="en-US" sz="1800" dirty="0">
                <a:solidFill>
                  <a:srgbClr val="000000"/>
                </a:solidFill>
                <a:ea typeface="ＤＦ平成ゴシック体W5" pitchFamily="1" charset="-128"/>
                <a:cs typeface="Times New Roman" pitchFamily="18" charset="0"/>
              </a:rPr>
              <a:t>①＝②</a:t>
            </a:r>
            <a:r>
              <a:rPr lang="en-US" altLang="ja-JP" sz="1800" dirty="0">
                <a:solidFill>
                  <a:srgbClr val="000000"/>
                </a:solidFill>
                <a:ea typeface="ＤＦ平成ゴシック体W5" pitchFamily="1" charset="-128"/>
                <a:cs typeface="Times New Roman" pitchFamily="18" charset="0"/>
              </a:rPr>
              <a:t>,</a:t>
            </a:r>
          </a:p>
          <a:p>
            <a:pPr marL="342900" indent="-342900">
              <a:lnSpc>
                <a:spcPct val="12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Profit = operating revenue - production costs = savings = net increase in financial assets + net increase in real assets</a:t>
            </a:r>
          </a:p>
          <a:p>
            <a:pPr marL="342900" indent="-342900">
              <a:lnSpc>
                <a:spcPct val="12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   = financial investment + real investment = investment</a:t>
            </a:r>
            <a:endParaRPr lang="en-US" altLang="ja-JP" sz="1800" dirty="0">
              <a:solidFill>
                <a:srgbClr val="000000"/>
              </a:solidFill>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Profit</a:t>
            </a:r>
            <a:r>
              <a:rPr lang="ja-JP" altLang="en-US" sz="1800" dirty="0">
                <a:solidFill>
                  <a:srgbClr val="000000"/>
                </a:solidFill>
                <a:ea typeface="ＤＦ平成ゴシック体W5" pitchFamily="1" charset="-128"/>
                <a:cs typeface="Times New Roman" pitchFamily="18" charset="0"/>
              </a:rPr>
              <a:t>利潤⇒</a:t>
            </a:r>
            <a:r>
              <a:rPr lang="en-US" altLang="ja-JP" sz="1800" dirty="0">
                <a:solidFill>
                  <a:srgbClr val="000000"/>
                </a:solidFill>
                <a:ea typeface="ＤＦ平成ゴシック体W5" pitchFamily="1" charset="-128"/>
                <a:cs typeface="Times New Roman" pitchFamily="18" charset="0"/>
              </a:rPr>
              <a:t>Retained earnings (Savings) </a:t>
            </a:r>
            <a:r>
              <a:rPr lang="ja-JP" altLang="en-US" sz="1800" dirty="0">
                <a:solidFill>
                  <a:srgbClr val="000000"/>
                </a:solidFill>
                <a:ea typeface="ＤＦ平成ゴシック体W5" pitchFamily="1" charset="-128"/>
                <a:cs typeface="Times New Roman" pitchFamily="18" charset="0"/>
              </a:rPr>
              <a:t>⇒ </a:t>
            </a:r>
            <a:r>
              <a:rPr lang="en-US" altLang="ja-JP" sz="1800" dirty="0">
                <a:solidFill>
                  <a:srgbClr val="000000"/>
                </a:solidFill>
                <a:ea typeface="ＤＦ平成ゴシック体W5" pitchFamily="1" charset="-128"/>
                <a:cs typeface="Times New Roman" pitchFamily="18" charset="0"/>
              </a:rPr>
              <a:t>Investment</a:t>
            </a:r>
            <a:endParaRPr lang="en-US" altLang="ja-JP" sz="18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①</a:t>
            </a:r>
            <a:r>
              <a:rPr lang="ja-JP" altLang="en-US" sz="1800" dirty="0">
                <a:solidFill>
                  <a:schemeClr val="hlink"/>
                </a:solidFill>
                <a:ea typeface="ＤＦ平成ゴシック体W5" pitchFamily="1" charset="-128"/>
                <a:cs typeface="Times New Roman" pitchFamily="18" charset="0"/>
              </a:rPr>
              <a:t>資金源泉</a:t>
            </a:r>
            <a:r>
              <a:rPr lang="en-US" altLang="ja-JP" sz="1800" dirty="0">
                <a:solidFill>
                  <a:srgbClr val="000000"/>
                </a:solidFill>
                <a:ea typeface="ＤＦ平成ゴシック体W5" pitchFamily="1" charset="-128"/>
                <a:cs typeface="Times New Roman" pitchFamily="18" charset="0"/>
              </a:rPr>
              <a:t>＝</a:t>
            </a:r>
            <a:r>
              <a:rPr lang="ja-JP" altLang="en-US" sz="1800" dirty="0">
                <a:solidFill>
                  <a:srgbClr val="000000"/>
                </a:solidFill>
                <a:ea typeface="ＤＦ平成ゴシック体W5" pitchFamily="1" charset="-128"/>
                <a:cs typeface="Times New Roman" pitchFamily="18" charset="0"/>
              </a:rPr>
              <a:t>収入＋金融資産売却＋金融負債増加＋実物資産売却</a:t>
            </a:r>
            <a:endParaRPr lang="ja-JP" altLang="en-US" sz="18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②</a:t>
            </a:r>
            <a:r>
              <a:rPr lang="ja-JP" altLang="en-US" sz="1800" dirty="0">
                <a:solidFill>
                  <a:schemeClr val="hlink"/>
                </a:solidFill>
                <a:ea typeface="ＤＦ平成ゴシック体W5" pitchFamily="1" charset="-128"/>
                <a:cs typeface="Times New Roman" pitchFamily="18" charset="0"/>
              </a:rPr>
              <a:t>資金使途</a:t>
            </a:r>
            <a:r>
              <a:rPr lang="ja-JP" altLang="en-US" sz="1800" b="1" dirty="0">
                <a:solidFill>
                  <a:schemeClr val="hlink"/>
                </a:solidFill>
                <a:ea typeface="ＤＦ平成ゴシック体W5" pitchFamily="1" charset="-128"/>
                <a:cs typeface="Times New Roman" pitchFamily="18" charset="0"/>
              </a:rPr>
              <a:t>＝</a:t>
            </a:r>
            <a:r>
              <a:rPr lang="ja-JP" altLang="en-US" sz="1800" dirty="0">
                <a:solidFill>
                  <a:srgbClr val="000000"/>
                </a:solidFill>
                <a:ea typeface="ＤＦ平成ゴシック体W5" pitchFamily="1" charset="-128"/>
                <a:cs typeface="Times New Roman" pitchFamily="18" charset="0"/>
              </a:rPr>
              <a:t>費用＋金融資産増加＋金融負債返済＋実物資産増加</a:t>
            </a:r>
            <a:endParaRPr lang="ja-JP" altLang="en-US" sz="18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①＝②ゆえ、</a:t>
            </a:r>
            <a:endParaRPr lang="ja-JP" altLang="en-US" sz="18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利潤＝収入－費用＝貯蓄＝金融資産増加－金融負債増加＋実物資産純増</a:t>
            </a:r>
            <a:endParaRPr lang="ja-JP" altLang="en-US" sz="1800" dirty="0">
              <a:ea typeface="ＤＦ平成ゴシック体W5" pitchFamily="1" charset="-128"/>
              <a:cs typeface="Times New Roman" pitchFamily="18" charset="0"/>
            </a:endParaRPr>
          </a:p>
          <a:p>
            <a:pPr marL="342900" indent="-342900"/>
            <a:r>
              <a:rPr lang="ja-JP" altLang="en-US" sz="1800" dirty="0">
                <a:solidFill>
                  <a:srgbClr val="000000"/>
                </a:solidFill>
                <a:ea typeface="ＤＦ平成ゴシック体W5" pitchFamily="1" charset="-128"/>
                <a:cs typeface="Times New Roman" pitchFamily="18" charset="0"/>
              </a:rPr>
              <a:t>            ＝金融資産純増＋実物資産純増</a:t>
            </a:r>
            <a:endParaRPr lang="ja-JP" altLang="en-US" sz="1800" dirty="0">
              <a:ea typeface="ＤＦ平成ゴシック体W5" pitchFamily="1" charset="-128"/>
              <a:cs typeface="Times New Roman" pitchFamily="18" charset="0"/>
            </a:endParaRPr>
          </a:p>
          <a:p>
            <a:pPr marL="342900" indent="-342900"/>
            <a:r>
              <a:rPr lang="ja-JP" altLang="en-US" sz="1800" dirty="0">
                <a:solidFill>
                  <a:srgbClr val="000000"/>
                </a:solidFill>
                <a:ea typeface="ＤＦ平成ゴシック体W5" pitchFamily="1" charset="-128"/>
                <a:cs typeface="Times New Roman" pitchFamily="18" charset="0"/>
              </a:rPr>
              <a:t>            ＝金融投資＋実物投資 ＝投資</a:t>
            </a:r>
          </a:p>
          <a:p>
            <a:pPr marL="342900" indent="-342900"/>
            <a:r>
              <a:rPr lang="ja-JP" altLang="en-US" sz="1800" dirty="0">
                <a:solidFill>
                  <a:srgbClr val="000000"/>
                </a:solidFill>
                <a:ea typeface="ＤＦ平成ゴシック体W5" pitchFamily="1" charset="-128"/>
                <a:cs typeface="Times New Roman" pitchFamily="18" charset="0"/>
              </a:rPr>
              <a:t>      利潤⇒内部留保（貯蓄）⇒投資</a:t>
            </a:r>
            <a:r>
              <a:rPr lang="ja-JP" altLang="en-US" sz="1800" dirty="0">
                <a:solidFill>
                  <a:srgbClr val="000000"/>
                </a:solidFill>
                <a:latin typeface="Times New Roman" pitchFamily="18" charset="0"/>
                <a:ea typeface="ＭＳ 明朝" charset="-128"/>
                <a:cs typeface="Times New Roman" pitchFamily="18" charset="0"/>
              </a:rPr>
              <a:t> </a:t>
            </a:r>
            <a:r>
              <a:rPr lang="ja-JP" altLang="en-US" sz="1800" dirty="0">
                <a:solidFill>
                  <a:srgbClr val="000000"/>
                </a:solidFill>
                <a:latin typeface="Times New Roman" pitchFamily="18" charset="0"/>
                <a:ea typeface="ＭＳ Ｐゴシック" charset="-128"/>
                <a:cs typeface="Times New Roman" pitchFamily="18" charset="0"/>
              </a:rPr>
              <a:t>  </a:t>
            </a:r>
          </a:p>
        </p:txBody>
      </p:sp>
      <p:sp>
        <p:nvSpPr>
          <p:cNvPr id="4" name="Rectangle 2"/>
          <p:cNvSpPr txBox="1">
            <a:spLocks noChangeArrowheads="1"/>
          </p:cNvSpPr>
          <p:nvPr/>
        </p:nvSpPr>
        <p:spPr>
          <a:xfrm>
            <a:off x="214282" y="0"/>
            <a:ext cx="8458200" cy="64291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3.  Sources and Expenditures of Funds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資金の源泉と使途</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ChangeArrowheads="1"/>
          </p:cNvSpPr>
          <p:nvPr/>
        </p:nvSpPr>
        <p:spPr bwMode="auto">
          <a:xfrm>
            <a:off x="107950" y="836613"/>
            <a:ext cx="8840788" cy="5259387"/>
          </a:xfrm>
          <a:prstGeom prst="rect">
            <a:avLst/>
          </a:prstGeom>
          <a:noFill/>
          <a:ln w="9525">
            <a:noFill/>
            <a:miter lim="800000"/>
            <a:headEnd/>
            <a:tailEnd/>
          </a:ln>
        </p:spPr>
        <p:txBody>
          <a:bodyPr/>
          <a:lstStyle/>
          <a:p>
            <a:pPr marL="342900" indent="-342900">
              <a:lnSpc>
                <a:spcPct val="110000"/>
              </a:lnSpc>
              <a:spcBef>
                <a:spcPct val="20000"/>
              </a:spcBef>
              <a:buClr>
                <a:schemeClr val="folHlink"/>
              </a:buClr>
              <a:buSzPct val="75000"/>
              <a:buFont typeface="Wingdings" pitchFamily="2" charset="2"/>
              <a:buNone/>
            </a:pPr>
            <a:r>
              <a:rPr lang="ja-JP" altLang="en-US" sz="1800" dirty="0">
                <a:ea typeface="ＤＦ平成ゴシック体W5" pitchFamily="1" charset="-128"/>
                <a:cs typeface="Times New Roman" pitchFamily="18" charset="0"/>
              </a:rPr>
              <a:t>③ </a:t>
            </a:r>
            <a:r>
              <a:rPr lang="en-US" altLang="ja-JP" sz="1800" dirty="0">
                <a:solidFill>
                  <a:schemeClr val="hlink"/>
                </a:solidFill>
                <a:ea typeface="ＤＦ平成ゴシック体W5" pitchFamily="1" charset="-128"/>
                <a:cs typeface="Times New Roman" pitchFamily="18" charset="0"/>
              </a:rPr>
              <a:t>Raising and Use of Funds</a:t>
            </a:r>
          </a:p>
          <a:p>
            <a:pPr marL="342900" indent="-342900">
              <a:lnSpc>
                <a:spcPct val="11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    Real investment – Savings = increase in financial debt – increase in financial asset</a:t>
            </a:r>
          </a:p>
          <a:p>
            <a:pPr marL="342900" indent="-342900">
              <a:lnSpc>
                <a:spcPct val="11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    Real investment &gt; Savings </a:t>
            </a:r>
            <a:r>
              <a:rPr lang="ja-JP" altLang="en-US" sz="1800" dirty="0">
                <a:solidFill>
                  <a:srgbClr val="000000"/>
                </a:solidFill>
                <a:ea typeface="ＤＦ平成ゴシック体W5" pitchFamily="1" charset="-128"/>
                <a:cs typeface="Times New Roman" pitchFamily="18" charset="0"/>
              </a:rPr>
              <a:t>⇒ </a:t>
            </a:r>
            <a:r>
              <a:rPr lang="en-US" altLang="ja-JP" sz="1800" dirty="0">
                <a:ea typeface="ＤＦ平成ゴシック体W5" pitchFamily="1" charset="-128"/>
                <a:cs typeface="Times New Roman" pitchFamily="18" charset="0"/>
              </a:rPr>
              <a:t>Deficit unit increases financial debt or sales financial asset</a:t>
            </a:r>
          </a:p>
          <a:p>
            <a:pPr marL="342900" indent="-342900">
              <a:lnSpc>
                <a:spcPct val="11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   </a:t>
            </a:r>
            <a:r>
              <a:rPr lang="ja-JP" altLang="en-US" sz="1800" dirty="0">
                <a:ea typeface="ＤＦ平成ゴシック体W5" pitchFamily="1" charset="-128"/>
                <a:cs typeface="Times New Roman" pitchFamily="18" charset="0"/>
              </a:rPr>
              <a:t>∴ </a:t>
            </a:r>
            <a:r>
              <a:rPr lang="en-US" altLang="ja-JP" sz="1800" dirty="0">
                <a:ea typeface="ＤＦ平成ゴシック体W5" pitchFamily="1" charset="-128"/>
                <a:cs typeface="Times New Roman" pitchFamily="18" charset="0"/>
              </a:rPr>
              <a:t>real investment + increase in financial asset = savings + increase in financial debt</a:t>
            </a:r>
          </a:p>
          <a:p>
            <a:pPr marL="342900" indent="-342900">
              <a:lnSpc>
                <a:spcPct val="110000"/>
              </a:lnSpc>
              <a:spcBef>
                <a:spcPct val="20000"/>
              </a:spcBef>
              <a:buClr>
                <a:schemeClr val="folHlink"/>
              </a:buClr>
              <a:buSzPct val="75000"/>
              <a:buFont typeface="Wingdings" pitchFamily="2" charset="2"/>
              <a:buNone/>
            </a:pPr>
            <a:r>
              <a:rPr lang="en-US" altLang="ja-JP" sz="1800" dirty="0">
                <a:ea typeface="ＤＦ平成ゴシック体W5" pitchFamily="1" charset="-128"/>
                <a:cs typeface="Times New Roman" pitchFamily="18" charset="0"/>
              </a:rPr>
              <a:t>       Use of funds = raising of funds by internal and external finance</a:t>
            </a:r>
          </a:p>
          <a:p>
            <a:pPr marL="342900" indent="-342900">
              <a:lnSpc>
                <a:spcPct val="110000"/>
              </a:lnSpc>
              <a:spcBef>
                <a:spcPct val="20000"/>
              </a:spcBef>
              <a:buClr>
                <a:schemeClr val="folHlink"/>
              </a:buClr>
              <a:buSzPct val="75000"/>
              <a:buFont typeface="Wingdings" pitchFamily="2" charset="2"/>
              <a:buNone/>
            </a:pPr>
            <a:endParaRPr lang="en-US" altLang="ja-JP" sz="1800" dirty="0">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③ </a:t>
            </a:r>
            <a:r>
              <a:rPr lang="ja-JP" altLang="en-US" sz="1800" dirty="0">
                <a:solidFill>
                  <a:schemeClr val="hlink"/>
                </a:solidFill>
                <a:ea typeface="ＤＦ平成ゴシック体W5" pitchFamily="1" charset="-128"/>
                <a:cs typeface="Times New Roman" pitchFamily="18" charset="0"/>
              </a:rPr>
              <a:t>資金の調達と運用</a:t>
            </a:r>
          </a:p>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実物投資－貯蓄＝金融負債増加－金融資産増加</a:t>
            </a:r>
            <a:endParaRPr lang="ja-JP" altLang="en-US" sz="1800" dirty="0">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実物投資＞貯蓄…赤字主体⇒金融負債を増やすか、金融資産を売却するか、</a:t>
            </a:r>
            <a:endParaRPr lang="ja-JP" altLang="en-US" sz="1800" dirty="0">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実物投資＋金融資産増加＝貯蓄＋金融負債純増</a:t>
            </a:r>
            <a:endParaRPr lang="ja-JP" altLang="en-US" sz="1800" dirty="0">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ja-JP" altLang="en-US" sz="1800" dirty="0">
                <a:solidFill>
                  <a:srgbClr val="000000"/>
                </a:solidFill>
                <a:ea typeface="ＤＦ平成ゴシック体W5" pitchFamily="1" charset="-128"/>
                <a:cs typeface="Times New Roman" pitchFamily="18" charset="0"/>
              </a:rPr>
              <a:t>　左辺は資金の運用、右辺は資金を貯蓄という内部金融と借入等の外部金融で調達</a:t>
            </a:r>
            <a:endParaRPr lang="ja-JP" altLang="en-US" sz="1800" dirty="0">
              <a:ea typeface="ＤＦ平成ゴシック体W5" pitchFamily="1" charset="-128"/>
              <a:cs typeface="Times New Roman" pitchFamily="18" charset="0"/>
            </a:endParaRPr>
          </a:p>
          <a:p>
            <a:pPr marL="342900" indent="-342900">
              <a:lnSpc>
                <a:spcPct val="120000"/>
              </a:lnSpc>
              <a:spcBef>
                <a:spcPct val="20000"/>
              </a:spcBef>
              <a:buClr>
                <a:schemeClr val="folHlink"/>
              </a:buClr>
              <a:buSzPct val="75000"/>
              <a:buFont typeface="Wingdings" pitchFamily="2" charset="2"/>
              <a:buNone/>
            </a:pPr>
            <a:r>
              <a:rPr lang="ja-JP" altLang="en-US" sz="2000" dirty="0">
                <a:latin typeface="Times New Roman" pitchFamily="18" charset="0"/>
                <a:ea typeface="ＭＳ 明朝" charset="-128"/>
                <a:cs typeface="Times New Roman" pitchFamily="18" charset="0"/>
              </a:rPr>
              <a:t> </a:t>
            </a:r>
          </a:p>
        </p:txBody>
      </p:sp>
      <p:sp>
        <p:nvSpPr>
          <p:cNvPr id="4" name="Rectangle 2"/>
          <p:cNvSpPr txBox="1">
            <a:spLocks noChangeArrowheads="1"/>
          </p:cNvSpPr>
          <p:nvPr/>
        </p:nvSpPr>
        <p:spPr>
          <a:xfrm>
            <a:off x="214282" y="142852"/>
            <a:ext cx="8458200" cy="500066"/>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4.  Raising and Use of Funds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資金の調達と運用</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179388" y="549275"/>
            <a:ext cx="8843962" cy="6119813"/>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1800" dirty="0">
                <a:ea typeface="ＭＳ ゴシック" pitchFamily="49" charset="-128"/>
              </a:rPr>
              <a:t>One of the most important decision makings for a corporation </a:t>
            </a:r>
            <a:r>
              <a:rPr lang="ja-JP" altLang="en-US" sz="1800" dirty="0">
                <a:solidFill>
                  <a:srgbClr val="000000"/>
                </a:solidFill>
              </a:rPr>
              <a:t>⇒</a:t>
            </a:r>
            <a:r>
              <a:rPr lang="en-US" altLang="ja-JP" sz="1800" dirty="0"/>
              <a:t> </a:t>
            </a:r>
            <a:r>
              <a:rPr lang="en-US" altLang="ja-JP" sz="1800" dirty="0">
                <a:ea typeface="ＭＳ ゴシック" pitchFamily="49" charset="-128"/>
              </a:rPr>
              <a:t>to decide real investment to increase future profits and to decide how it finances real investment</a:t>
            </a: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cs typeface="Times New Roman" pitchFamily="18" charset="0"/>
              </a:rPr>
              <a:t>① </a:t>
            </a:r>
            <a:r>
              <a:rPr lang="en-US" altLang="ja-JP" sz="1800" dirty="0">
                <a:solidFill>
                  <a:schemeClr val="hlink"/>
                </a:solidFill>
                <a:ea typeface="ＭＳ ゴシック" pitchFamily="49" charset="-128"/>
                <a:cs typeface="Times New Roman" pitchFamily="18" charset="0"/>
              </a:rPr>
              <a:t>how to invest or use funds</a:t>
            </a: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cs typeface="Times New Roman" pitchFamily="18" charset="0"/>
              </a:rPr>
              <a:t>     </a:t>
            </a:r>
            <a:r>
              <a:rPr lang="en-US" altLang="ja-JP" sz="1800" dirty="0">
                <a:solidFill>
                  <a:srgbClr val="000000"/>
                </a:solidFill>
                <a:ea typeface="ＭＳ ゴシック" pitchFamily="49" charset="-128"/>
                <a:cs typeface="Times New Roman" pitchFamily="18" charset="0"/>
              </a:rPr>
              <a:t>real investment + financial investment</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ＭＳ ゴシック" pitchFamily="49" charset="-128"/>
                <a:cs typeface="Times New Roman" pitchFamily="18" charset="0"/>
              </a:rPr>
              <a:t>     = </a:t>
            </a:r>
            <a:r>
              <a:rPr lang="en-US" altLang="ja-JP" sz="1800" dirty="0">
                <a:solidFill>
                  <a:srgbClr val="000000"/>
                </a:solidFill>
              </a:rPr>
              <a:t>equipment investment (</a:t>
            </a:r>
            <a:r>
              <a:rPr lang="en-US" altLang="ja-JP" sz="1800" dirty="0"/>
              <a:t>in fixed capital such as machinery, factory, buildings and land) </a:t>
            </a:r>
            <a:r>
              <a:rPr lang="en-US" altLang="ja-JP" sz="1800" dirty="0">
                <a:solidFill>
                  <a:srgbClr val="000000"/>
                </a:solidFill>
              </a:rPr>
              <a:t>+ inventory investment (</a:t>
            </a:r>
            <a:r>
              <a:rPr lang="en-US" altLang="ja-JP" sz="1800" dirty="0"/>
              <a:t>raw materials, half-finished and final products</a:t>
            </a:r>
            <a:r>
              <a:rPr lang="en-US" altLang="ja-JP" sz="1800" dirty="0">
                <a:solidFill>
                  <a:srgbClr val="000000"/>
                </a:solidFill>
              </a:rPr>
              <a:t>)</a:t>
            </a:r>
          </a:p>
          <a:p>
            <a:pPr marL="342900" indent="-342900">
              <a:spcBef>
                <a:spcPct val="20000"/>
              </a:spcBef>
              <a:buClr>
                <a:schemeClr val="folHlink"/>
              </a:buClr>
              <a:buSzPct val="75000"/>
              <a:buFont typeface="Wingdings" pitchFamily="2" charset="2"/>
              <a:buNone/>
            </a:pPr>
            <a:r>
              <a:rPr lang="ja-JP" altLang="en-US" sz="1800" dirty="0">
                <a:solidFill>
                  <a:srgbClr val="000000"/>
                </a:solidFill>
              </a:rPr>
              <a:t>② </a:t>
            </a:r>
            <a:r>
              <a:rPr lang="en-US" altLang="ja-JP" sz="1800" dirty="0">
                <a:solidFill>
                  <a:schemeClr val="hlink"/>
                </a:solidFill>
              </a:rPr>
              <a:t>how to raise funds</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ＭＳ ゴシック" pitchFamily="49" charset="-128"/>
              </a:rPr>
              <a:t>     </a:t>
            </a:r>
            <a:r>
              <a:rPr lang="en-US" altLang="ja-JP" sz="1800" dirty="0">
                <a:solidFill>
                  <a:schemeClr val="hlink"/>
                </a:solidFill>
                <a:ea typeface="ＭＳ ゴシック" pitchFamily="49" charset="-128"/>
              </a:rPr>
              <a:t>internal finance</a:t>
            </a:r>
            <a:r>
              <a:rPr lang="en-US" altLang="ja-JP" sz="1800" dirty="0">
                <a:solidFill>
                  <a:srgbClr val="000000"/>
                </a:solidFill>
                <a:ea typeface="ＭＳ ゴシック" pitchFamily="49" charset="-128"/>
              </a:rPr>
              <a:t> (retained earnings) + </a:t>
            </a:r>
            <a:r>
              <a:rPr lang="en-US" altLang="ja-JP" sz="1800" dirty="0">
                <a:solidFill>
                  <a:schemeClr val="hlink"/>
                </a:solidFill>
                <a:ea typeface="ＭＳ ゴシック" pitchFamily="49" charset="-128"/>
              </a:rPr>
              <a:t>external finance</a:t>
            </a:r>
            <a:r>
              <a:rPr lang="en-US" altLang="ja-JP" sz="1800" dirty="0">
                <a:solidFill>
                  <a:srgbClr val="000000"/>
                </a:solidFill>
                <a:ea typeface="ＭＳ ゴシック" pitchFamily="49" charset="-128"/>
              </a:rPr>
              <a:t> (borrowings)</a:t>
            </a: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ＭＳ ゴシック" pitchFamily="49" charset="-128"/>
              </a:rPr>
              <a:t> </a:t>
            </a:r>
            <a:r>
              <a:rPr lang="en-US" altLang="ja-JP" sz="1800" dirty="0">
                <a:solidFill>
                  <a:srgbClr val="000000"/>
                </a:solidFill>
              </a:rPr>
              <a:t>⇒ </a:t>
            </a:r>
            <a:r>
              <a:rPr lang="en-US" altLang="ja-JP" sz="1800" dirty="0">
                <a:solidFill>
                  <a:schemeClr val="hlink"/>
                </a:solidFill>
              </a:rPr>
              <a:t>corporate finance</a:t>
            </a:r>
            <a:r>
              <a:rPr lang="en-US" altLang="ja-JP" sz="1800" dirty="0">
                <a:solidFill>
                  <a:srgbClr val="000000"/>
                </a:solidFill>
              </a:rPr>
              <a:t> </a:t>
            </a:r>
          </a:p>
          <a:p>
            <a:pPr marL="342900" indent="-342900">
              <a:spcBef>
                <a:spcPct val="20000"/>
              </a:spcBef>
              <a:buClr>
                <a:schemeClr val="folHlink"/>
              </a:buClr>
              <a:buSzPct val="75000"/>
              <a:buFont typeface="Wingdings" pitchFamily="2" charset="2"/>
              <a:buNone/>
            </a:pPr>
            <a:endParaRPr lang="en-US" altLang="ja-JP" sz="1800" dirty="0">
              <a:solidFill>
                <a:srgbClr val="000000"/>
              </a:solidFill>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rPr>
              <a:t>企業の最重要な意志決定の一つ⇒将来利潤を増加させるための</a:t>
            </a:r>
            <a:r>
              <a:rPr lang="ja-JP" altLang="en-US" sz="1800" b="1" dirty="0">
                <a:solidFill>
                  <a:schemeClr val="hlink"/>
                </a:solidFill>
                <a:ea typeface="ＭＳ ゴシック" pitchFamily="49" charset="-128"/>
              </a:rPr>
              <a:t>投資</a:t>
            </a:r>
            <a:r>
              <a:rPr lang="ja-JP" altLang="en-US" sz="1800" dirty="0">
                <a:solidFill>
                  <a:srgbClr val="000000"/>
                </a:solidFill>
                <a:ea typeface="ＭＳ ゴシック" pitchFamily="49" charset="-128"/>
              </a:rPr>
              <a:t>と資金調達</a:t>
            </a:r>
            <a:endParaRPr lang="ja-JP" altLang="en-US" sz="1800" dirty="0">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rPr>
              <a:t>①資金をどう</a:t>
            </a:r>
            <a:r>
              <a:rPr lang="ja-JP" altLang="en-US" sz="1800" dirty="0">
                <a:solidFill>
                  <a:schemeClr val="hlink"/>
                </a:solidFill>
                <a:ea typeface="ＭＳ ゴシック" pitchFamily="49" charset="-128"/>
              </a:rPr>
              <a:t>投資・運用</a:t>
            </a:r>
            <a:r>
              <a:rPr lang="ja-JP" altLang="en-US" sz="1800" dirty="0">
                <a:solidFill>
                  <a:srgbClr val="000000"/>
                </a:solidFill>
                <a:ea typeface="ＭＳ ゴシック" pitchFamily="49" charset="-128"/>
              </a:rPr>
              <a:t>するか、</a:t>
            </a:r>
            <a:endParaRPr lang="ja-JP" altLang="en-US" sz="1800" dirty="0">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ea typeface="ＭＳ ゴシック" pitchFamily="49" charset="-128"/>
              </a:rPr>
              <a:t>実物投資と金融投資</a:t>
            </a:r>
          </a:p>
          <a:p>
            <a:pPr marL="342900" indent="-342900">
              <a:spcBef>
                <a:spcPct val="20000"/>
              </a:spcBef>
              <a:buClr>
                <a:schemeClr val="folHlink"/>
              </a:buClr>
              <a:buSzPct val="75000"/>
              <a:buFont typeface="Wingdings" pitchFamily="2" charset="2"/>
              <a:buNone/>
            </a:pPr>
            <a:r>
              <a:rPr lang="ja-JP" altLang="en-US" sz="1800" dirty="0">
                <a:ea typeface="ＭＳ ゴシック" pitchFamily="49" charset="-128"/>
              </a:rPr>
              <a:t>  設備投資</a:t>
            </a:r>
            <a:r>
              <a:rPr lang="en-US" altLang="ja-JP" sz="1800" dirty="0">
                <a:ea typeface="ＭＳ ゴシック" pitchFamily="49" charset="-128"/>
              </a:rPr>
              <a:t>=</a:t>
            </a:r>
            <a:r>
              <a:rPr lang="ja-JP" altLang="en-US" sz="1800" dirty="0">
                <a:ea typeface="ＭＳ ゴシック" pitchFamily="49" charset="-128"/>
              </a:rPr>
              <a:t>工場、建物、機械設備など固定資本への投資</a:t>
            </a:r>
          </a:p>
          <a:p>
            <a:pPr marL="342900" indent="-342900">
              <a:spcBef>
                <a:spcPct val="20000"/>
              </a:spcBef>
              <a:buClr>
                <a:schemeClr val="folHlink"/>
              </a:buClr>
              <a:buSzPct val="75000"/>
              <a:buFont typeface="Wingdings" pitchFamily="2" charset="2"/>
              <a:buNone/>
            </a:pPr>
            <a:r>
              <a:rPr lang="ja-JP" altLang="en-US" sz="1800" dirty="0">
                <a:ea typeface="ＭＳ ゴシック" pitchFamily="49" charset="-128"/>
              </a:rPr>
              <a:t>  在庫投資</a:t>
            </a:r>
            <a:r>
              <a:rPr lang="en-US" altLang="ja-JP" sz="1800" dirty="0">
                <a:ea typeface="ＭＳ ゴシック" pitchFamily="49" charset="-128"/>
              </a:rPr>
              <a:t>＝</a:t>
            </a:r>
            <a:r>
              <a:rPr lang="ja-JP" altLang="en-US" sz="1800" dirty="0">
                <a:solidFill>
                  <a:srgbClr val="000000"/>
                </a:solidFill>
                <a:ea typeface="ＭＳ ゴシック" pitchFamily="49" charset="-128"/>
              </a:rPr>
              <a:t>原材料、仕掛品、生産物の在庫保有</a:t>
            </a:r>
            <a:endParaRPr lang="ja-JP" altLang="en-US" sz="1800" dirty="0">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rPr>
              <a:t>②その資金をどう</a:t>
            </a:r>
            <a:r>
              <a:rPr lang="ja-JP" altLang="en-US" sz="1800" dirty="0">
                <a:solidFill>
                  <a:schemeClr val="hlink"/>
                </a:solidFill>
                <a:ea typeface="ＭＳ ゴシック" pitchFamily="49" charset="-128"/>
              </a:rPr>
              <a:t>調達</a:t>
            </a:r>
            <a:r>
              <a:rPr lang="ja-JP" altLang="en-US" sz="1800" dirty="0">
                <a:solidFill>
                  <a:srgbClr val="000000"/>
                </a:solidFill>
                <a:ea typeface="ＭＳ ゴシック" pitchFamily="49" charset="-128"/>
              </a:rPr>
              <a:t>するか、</a:t>
            </a:r>
            <a:endParaRPr lang="ja-JP" altLang="en-US" sz="1800" dirty="0">
              <a:ea typeface="ＭＳ ゴシック" pitchFamily="49" charset="-128"/>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rPr>
              <a:t>　	内部留保等の</a:t>
            </a:r>
            <a:r>
              <a:rPr lang="ja-JP" altLang="en-US" sz="1800" dirty="0">
                <a:solidFill>
                  <a:schemeClr val="hlink"/>
                </a:solidFill>
                <a:ea typeface="ＭＳ ゴシック" pitchFamily="49" charset="-128"/>
              </a:rPr>
              <a:t>内部金融</a:t>
            </a:r>
            <a:r>
              <a:rPr lang="ja-JP" altLang="en-US" sz="1800" dirty="0">
                <a:solidFill>
                  <a:srgbClr val="000000"/>
                </a:solidFill>
                <a:ea typeface="ＭＳ ゴシック" pitchFamily="49" charset="-128"/>
              </a:rPr>
              <a:t>＋借入等の</a:t>
            </a:r>
            <a:r>
              <a:rPr lang="ja-JP" altLang="en-US" sz="1800" dirty="0">
                <a:solidFill>
                  <a:schemeClr val="hlink"/>
                </a:solidFill>
                <a:ea typeface="ＭＳ ゴシック" pitchFamily="49" charset="-128"/>
              </a:rPr>
              <a:t>外部金融</a:t>
            </a:r>
            <a:endParaRPr lang="en-US" altLang="ja-JP" sz="1800" dirty="0">
              <a:ea typeface="ＭＳ ゴシック" pitchFamily="49" charset="-128"/>
            </a:endParaRPr>
          </a:p>
          <a:p>
            <a:pPr marL="342900" indent="-342900">
              <a:spcBef>
                <a:spcPct val="20000"/>
              </a:spcBef>
              <a:buClr>
                <a:schemeClr val="folHlink"/>
              </a:buClr>
              <a:buSzPct val="75000"/>
              <a:buFont typeface="Wingdings" pitchFamily="2" charset="2"/>
              <a:buNone/>
            </a:pPr>
            <a:r>
              <a:rPr lang="en-US" altLang="ja-JP" sz="1800" dirty="0">
                <a:solidFill>
                  <a:srgbClr val="000000"/>
                </a:solidFill>
                <a:ea typeface="ＭＳ ゴシック" pitchFamily="49" charset="-128"/>
              </a:rPr>
              <a:t>⇒</a:t>
            </a:r>
            <a:r>
              <a:rPr lang="ja-JP" altLang="en-US" sz="1800" dirty="0">
                <a:solidFill>
                  <a:srgbClr val="000000"/>
                </a:solidFill>
                <a:ea typeface="ＭＳ ゴシック" pitchFamily="49" charset="-128"/>
              </a:rPr>
              <a:t>この金融を</a:t>
            </a:r>
            <a:r>
              <a:rPr lang="ja-JP" altLang="en-US" sz="1800" dirty="0">
                <a:solidFill>
                  <a:schemeClr val="hlink"/>
                </a:solidFill>
                <a:ea typeface="ＭＳ ゴシック" pitchFamily="49" charset="-128"/>
              </a:rPr>
              <a:t>企業金融</a:t>
            </a:r>
            <a:r>
              <a:rPr lang="ja-JP" altLang="en-US" sz="1800" dirty="0">
                <a:solidFill>
                  <a:srgbClr val="000000"/>
                </a:solidFill>
                <a:ea typeface="ＭＳ ゴシック" pitchFamily="49" charset="-128"/>
              </a:rPr>
              <a:t>（コーポレート・ファイナンス）、企業財務</a:t>
            </a:r>
          </a:p>
        </p:txBody>
      </p:sp>
      <p:sp>
        <p:nvSpPr>
          <p:cNvPr id="5" name="Rectangle 2"/>
          <p:cNvSpPr txBox="1">
            <a:spLocks noChangeArrowheads="1"/>
          </p:cNvSpPr>
          <p:nvPr/>
        </p:nvSpPr>
        <p:spPr>
          <a:xfrm>
            <a:off x="214282" y="142852"/>
            <a:ext cx="8458200" cy="500066"/>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5.  Meanings of Corporate Finance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企業金融の意味</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179388" y="908050"/>
            <a:ext cx="8834437" cy="5187950"/>
          </a:xfrm>
          <a:prstGeom prst="rect">
            <a:avLst/>
          </a:prstGeom>
          <a:noFill/>
          <a:ln w="9525">
            <a:noFill/>
            <a:miter lim="800000"/>
            <a:headEnd/>
            <a:tailEnd/>
          </a:ln>
        </p:spPr>
        <p:txBody>
          <a:bodyPr/>
          <a:lstStyle/>
          <a:p>
            <a:pPr marL="342900" indent="-342900">
              <a:lnSpc>
                <a:spcPct val="110000"/>
              </a:lnSpc>
              <a:spcBef>
                <a:spcPct val="20000"/>
              </a:spcBef>
              <a:buClr>
                <a:schemeClr val="folHlink"/>
              </a:buClr>
              <a:buSzPct val="75000"/>
              <a:buFont typeface="Wingdings" pitchFamily="2" charset="2"/>
              <a:buNone/>
            </a:pPr>
            <a:r>
              <a:rPr lang="en-US" altLang="ja-JP" sz="2000" dirty="0">
                <a:solidFill>
                  <a:schemeClr val="hlink"/>
                </a:solidFill>
                <a:ea typeface="ＤＦ平成ゴシック体W5" pitchFamily="1" charset="-128"/>
                <a:cs typeface="Times New Roman" pitchFamily="18" charset="0"/>
              </a:rPr>
              <a:t>fund raising cost </a:t>
            </a:r>
            <a:r>
              <a:rPr lang="en-US" altLang="ja-JP" sz="2000" dirty="0">
                <a:solidFill>
                  <a:srgbClr val="000000"/>
                </a:solidFill>
                <a:ea typeface="ＤＦ平成ゴシック体W5" pitchFamily="1" charset="-128"/>
                <a:cs typeface="Times New Roman" pitchFamily="18" charset="0"/>
              </a:rPr>
              <a:t>＝</a:t>
            </a:r>
            <a:r>
              <a:rPr lang="en-US" altLang="ja-JP" sz="2000" dirty="0">
                <a:ea typeface="ＤＦ平成ゴシック体W5" pitchFamily="1" charset="-128"/>
                <a:cs typeface="Times New Roman" pitchFamily="18" charset="0"/>
              </a:rPr>
              <a:t>a cost to be paid to fund suppliers by a corporation</a:t>
            </a:r>
          </a:p>
          <a:p>
            <a:pPr marL="342900" indent="-342900">
              <a:lnSpc>
                <a:spcPct val="110000"/>
              </a:lnSpc>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interest on borrowed money, interest on corporate bonds, dividend on stocks.</a:t>
            </a:r>
            <a:endParaRPr lang="en-US" altLang="ja-JP" sz="2000" dirty="0">
              <a:solidFill>
                <a:srgbClr val="000000"/>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en-US" altLang="ja-JP" sz="2000" dirty="0">
                <a:solidFill>
                  <a:schemeClr val="hlink"/>
                </a:solidFill>
                <a:ea typeface="ＤＦ平成ゴシック体W5" pitchFamily="1" charset="-128"/>
                <a:cs typeface="Times New Roman" pitchFamily="18" charset="0"/>
              </a:rPr>
              <a:t>capital cost </a:t>
            </a:r>
            <a:r>
              <a:rPr lang="en-US" altLang="ja-JP" sz="2000" dirty="0">
                <a:ea typeface="ＤＦ平成ゴシック体W5" pitchFamily="1" charset="-128"/>
                <a:cs typeface="Times New Roman" pitchFamily="18" charset="0"/>
              </a:rPr>
              <a:t>= a rate of return</a:t>
            </a:r>
            <a:r>
              <a:rPr lang="en-US" altLang="ja-JP" sz="2000" dirty="0">
                <a:solidFill>
                  <a:schemeClr val="hlink"/>
                </a:solidFill>
                <a:ea typeface="ＤＦ平成ゴシック体W5" pitchFamily="1" charset="-128"/>
                <a:cs typeface="Times New Roman" pitchFamily="18" charset="0"/>
              </a:rPr>
              <a:t> </a:t>
            </a:r>
            <a:r>
              <a:rPr lang="en-US" altLang="ja-JP" sz="2000" dirty="0">
                <a:ea typeface="ＤＦ平成ゴシック体W5" pitchFamily="1" charset="-128"/>
                <a:cs typeface="Times New Roman" pitchFamily="18" charset="0"/>
              </a:rPr>
              <a:t>at least necessary for lending money, opportunity cost</a:t>
            </a:r>
            <a:endParaRPr lang="en-US" altLang="ja-JP" sz="2000" dirty="0">
              <a:solidFill>
                <a:schemeClr val="hlink"/>
              </a:solidFill>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Profit rate &lt; capital cost </a:t>
            </a:r>
            <a:r>
              <a:rPr lang="ja-JP" altLang="en-US" sz="2000" dirty="0">
                <a:solidFill>
                  <a:srgbClr val="000000"/>
                </a:solidFill>
                <a:ea typeface="ＤＦ平成ゴシック体W5" pitchFamily="1" charset="-128"/>
                <a:cs typeface="Times New Roman" pitchFamily="18" charset="0"/>
              </a:rPr>
              <a:t>⇒</a:t>
            </a:r>
            <a:r>
              <a:rPr lang="en-US" altLang="ja-JP" sz="2000" dirty="0">
                <a:solidFill>
                  <a:srgbClr val="000000"/>
                </a:solidFill>
                <a:ea typeface="ＤＦ平成ゴシック体W5" pitchFamily="1" charset="-128"/>
                <a:cs typeface="Times New Roman" pitchFamily="18" charset="0"/>
              </a:rPr>
              <a:t>this investment project is not carried out</a:t>
            </a:r>
            <a:endParaRPr lang="en-US" altLang="ja-JP"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a:t>
            </a:r>
            <a:r>
              <a:rPr lang="en-US" altLang="ja-JP" sz="2000" dirty="0">
                <a:solidFill>
                  <a:srgbClr val="000000"/>
                </a:solidFill>
                <a:ea typeface="ＤＦ平成ゴシック体W5" pitchFamily="1" charset="-128"/>
                <a:cs typeface="Times New Roman" pitchFamily="18" charset="0"/>
              </a:rPr>
              <a:t>capital cost is a cut-off rate for investment</a:t>
            </a:r>
          </a:p>
          <a:p>
            <a:pPr marL="342900" indent="-342900">
              <a:lnSpc>
                <a:spcPct val="110000"/>
              </a:lnSpc>
              <a:spcBef>
                <a:spcPct val="20000"/>
              </a:spcBef>
              <a:buClr>
                <a:schemeClr val="folHlink"/>
              </a:buClr>
              <a:buSzPct val="75000"/>
              <a:buFont typeface="Wingdings" pitchFamily="2" charset="2"/>
              <a:buNone/>
            </a:pPr>
            <a:endParaRPr lang="en-US" altLang="ja-JP"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ea typeface="ＤＦ平成ゴシック体W5" pitchFamily="1" charset="-128"/>
                <a:cs typeface="Times New Roman" pitchFamily="18" charset="0"/>
              </a:rPr>
              <a:t>資金調達コスト＝資金を</a:t>
            </a:r>
            <a:r>
              <a:rPr lang="ja-JP" altLang="en-US" sz="2000" dirty="0">
                <a:solidFill>
                  <a:srgbClr val="000000"/>
                </a:solidFill>
                <a:ea typeface="ＤＦ平成ゴシック体W5" pitchFamily="1" charset="-128"/>
                <a:cs typeface="Times New Roman" pitchFamily="18" charset="0"/>
              </a:rPr>
              <a:t>調達するために資金の供給者に支払う費用</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借入⇒借入利子、社債⇒社債利子、株式⇒配当</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chemeClr val="hlink"/>
                </a:solidFill>
                <a:ea typeface="ＤＦ平成ゴシック体W5" pitchFamily="1" charset="-128"/>
                <a:cs typeface="Times New Roman" pitchFamily="18" charset="0"/>
              </a:rPr>
              <a:t>資本コスト</a:t>
            </a:r>
            <a:r>
              <a:rPr lang="en-US" altLang="ja-JP" sz="2000" dirty="0">
                <a:solidFill>
                  <a:srgbClr val="000000"/>
                </a:solidFill>
                <a:ea typeface="ＤＦ平成ゴシック体W5" pitchFamily="1" charset="-128"/>
                <a:cs typeface="Times New Roman" pitchFamily="18" charset="0"/>
              </a:rPr>
              <a:t>＝</a:t>
            </a:r>
            <a:r>
              <a:rPr lang="ja-JP" altLang="en-US" sz="2000" dirty="0">
                <a:solidFill>
                  <a:srgbClr val="000000"/>
                </a:solidFill>
                <a:ea typeface="ＤＦ平成ゴシック体W5" pitchFamily="1" charset="-128"/>
                <a:cs typeface="Times New Roman" pitchFamily="18" charset="0"/>
              </a:rPr>
              <a:t>資金の供給者にとって最低限必要な収益率、機会費用</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利潤率＜資本コスト⇒この投資プロジェクトは実行されない</a:t>
            </a:r>
            <a:endParaRPr lang="ja-JP" altLang="en-US" sz="2000" dirty="0">
              <a:ea typeface="ＤＦ平成ゴシック体W5" pitchFamily="1" charset="-128"/>
              <a:cs typeface="Times New Roman" pitchFamily="18" charset="0"/>
            </a:endParaRP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∴資本コストは投資のカットオフ・レート（</a:t>
            </a:r>
            <a:r>
              <a:rPr lang="en-US" altLang="ja-JP" sz="2000" dirty="0">
                <a:solidFill>
                  <a:srgbClr val="000000"/>
                </a:solidFill>
                <a:ea typeface="ＤＦ平成ゴシック体W5" pitchFamily="1" charset="-128"/>
                <a:cs typeface="Times New Roman" pitchFamily="18" charset="0"/>
              </a:rPr>
              <a:t>cut-off rate）</a:t>
            </a:r>
          </a:p>
          <a:p>
            <a:pPr marL="342900" indent="-342900">
              <a:lnSpc>
                <a:spcPct val="110000"/>
              </a:lnSpc>
              <a:spcBef>
                <a:spcPct val="20000"/>
              </a:spcBef>
              <a:buClr>
                <a:schemeClr val="folHlink"/>
              </a:buClr>
              <a:buSzPct val="75000"/>
              <a:buFont typeface="Wingdings" pitchFamily="2" charset="2"/>
              <a:buNone/>
            </a:pPr>
            <a:r>
              <a:rPr lang="ja-JP" altLang="en-US" sz="2000" dirty="0">
                <a:solidFill>
                  <a:srgbClr val="000000"/>
                </a:solidFill>
                <a:ea typeface="ＤＦ平成ゴシック体W5" pitchFamily="1" charset="-128"/>
                <a:cs typeface="Times New Roman" pitchFamily="18" charset="0"/>
              </a:rPr>
              <a:t>　　とも呼ばれる</a:t>
            </a:r>
          </a:p>
        </p:txBody>
      </p:sp>
      <p:sp>
        <p:nvSpPr>
          <p:cNvPr id="5" name="Rectangle 2"/>
          <p:cNvSpPr txBox="1">
            <a:spLocks noChangeArrowheads="1"/>
          </p:cNvSpPr>
          <p:nvPr/>
        </p:nvSpPr>
        <p:spPr>
          <a:xfrm>
            <a:off x="214282" y="142852"/>
            <a:ext cx="8458200" cy="500066"/>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6.  Fund Raising Costs  </a:t>
            </a: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資金調達コスト</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ChangeArrowheads="1"/>
          </p:cNvSpPr>
          <p:nvPr/>
        </p:nvSpPr>
        <p:spPr bwMode="auto">
          <a:xfrm>
            <a:off x="179388" y="1052513"/>
            <a:ext cx="8616950" cy="5689600"/>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Keynes’s </a:t>
            </a:r>
            <a:r>
              <a:rPr lang="en-US" altLang="ja-JP" sz="2000" dirty="0">
                <a:solidFill>
                  <a:schemeClr val="hlink"/>
                </a:solidFill>
                <a:ea typeface="ＤＦ平成ゴシック体W5" pitchFamily="1" charset="-128"/>
                <a:cs typeface="Times New Roman" pitchFamily="18" charset="0"/>
              </a:rPr>
              <a:t>marginal efficiency of investment</a:t>
            </a:r>
            <a:r>
              <a:rPr lang="en-US" altLang="ja-JP" sz="2000" dirty="0">
                <a:ea typeface="ＤＦ平成ゴシック体W5" pitchFamily="1" charset="-128"/>
                <a:cs typeface="Times New Roman" pitchFamily="18" charset="0"/>
              </a:rPr>
              <a:t> </a:t>
            </a:r>
          </a:p>
          <a:p>
            <a:pPr marL="342900" indent="-342900">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 an increase in future revenue expected when investment is increased by one unit = a discount rate  r that equalizes an investment cost  I to a discounted present value of the flow of future profits</a:t>
            </a:r>
          </a:p>
          <a:p>
            <a:pPr marL="342900" indent="-342900">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 </a:t>
            </a:r>
            <a:r>
              <a:rPr lang="en-US" altLang="ja-JP" sz="2000" dirty="0">
                <a:solidFill>
                  <a:schemeClr val="hlink"/>
                </a:solidFill>
                <a:ea typeface="ＤＦ平成ゴシック体W5" pitchFamily="1" charset="-128"/>
                <a:cs typeface="Times New Roman" pitchFamily="18" charset="0"/>
              </a:rPr>
              <a:t>internal rate of return</a:t>
            </a:r>
          </a:p>
          <a:p>
            <a:pPr marL="342900" indent="-342900">
              <a:spcBef>
                <a:spcPct val="20000"/>
              </a:spcBef>
              <a:buClr>
                <a:schemeClr val="folHlink"/>
              </a:buClr>
              <a:buSzPct val="75000"/>
              <a:buFont typeface="Wingdings" pitchFamily="2" charset="2"/>
              <a:buNone/>
            </a:pPr>
            <a:r>
              <a:rPr lang="en-US" altLang="ja-JP" sz="2000" dirty="0">
                <a:ea typeface="ＤＦ平成ゴシック体W5" pitchFamily="1" charset="-128"/>
                <a:cs typeface="Times New Roman" pitchFamily="18" charset="0"/>
              </a:rPr>
              <a:t> </a:t>
            </a:r>
            <a:r>
              <a:rPr lang="en-US" altLang="ja-JP" sz="2000" dirty="0">
                <a:solidFill>
                  <a:srgbClr val="000000"/>
                </a:solidFill>
                <a:ea typeface="ＤＦ平成ゴシック体W5" pitchFamily="1" charset="-128"/>
                <a:cs typeface="Times New Roman" pitchFamily="18" charset="0"/>
              </a:rPr>
              <a:t>　I＝π</a:t>
            </a:r>
            <a:r>
              <a:rPr lang="en-US" altLang="ja-JP" sz="2000" baseline="-30000" dirty="0">
                <a:solidFill>
                  <a:srgbClr val="000000"/>
                </a:solidFill>
                <a:ea typeface="ＤＦ平成ゴシック体W5" pitchFamily="1" charset="-128"/>
                <a:cs typeface="Times New Roman" pitchFamily="18" charset="0"/>
              </a:rPr>
              <a:t>０</a:t>
            </a:r>
            <a:r>
              <a:rPr lang="en-US" altLang="ja-JP" sz="2000" dirty="0">
                <a:solidFill>
                  <a:srgbClr val="000000"/>
                </a:solidFill>
                <a:ea typeface="ＤＦ平成ゴシック体W5" pitchFamily="1" charset="-128"/>
                <a:cs typeface="Times New Roman" pitchFamily="18" charset="0"/>
              </a:rPr>
              <a:t>＋π</a:t>
            </a:r>
            <a:r>
              <a:rPr lang="en-US" altLang="ja-JP" sz="2000" baseline="-30000" dirty="0">
                <a:solidFill>
                  <a:srgbClr val="000000"/>
                </a:solidFill>
                <a:ea typeface="ＤＦ平成ゴシック体W5" pitchFamily="1" charset="-128"/>
                <a:cs typeface="Times New Roman" pitchFamily="18" charset="0"/>
              </a:rPr>
              <a:t>１</a:t>
            </a:r>
            <a:r>
              <a:rPr lang="en-US" altLang="ja-JP" sz="2000" dirty="0">
                <a:solidFill>
                  <a:srgbClr val="000000"/>
                </a:solidFill>
                <a:ea typeface="ＤＦ平成ゴシック体W5" pitchFamily="1" charset="-128"/>
                <a:cs typeface="Times New Roman" pitchFamily="18" charset="0"/>
              </a:rPr>
              <a:t>/(1+r)＋π</a:t>
            </a:r>
            <a:r>
              <a:rPr lang="en-US" altLang="ja-JP" sz="2000" baseline="-30000" dirty="0">
                <a:solidFill>
                  <a:srgbClr val="000000"/>
                </a:solidFill>
                <a:ea typeface="ＤＦ平成ゴシック体W5" pitchFamily="1" charset="-128"/>
                <a:cs typeface="Times New Roman" pitchFamily="18" charset="0"/>
              </a:rPr>
              <a:t>２</a:t>
            </a:r>
            <a:r>
              <a:rPr lang="en-US" altLang="ja-JP" sz="2000" dirty="0">
                <a:solidFill>
                  <a:srgbClr val="000000"/>
                </a:solidFill>
                <a:ea typeface="ＤＦ平成ゴシック体W5" pitchFamily="1" charset="-128"/>
                <a:cs typeface="Times New Roman" pitchFamily="18" charset="0"/>
              </a:rPr>
              <a:t>/(1+r)</a:t>
            </a:r>
            <a:r>
              <a:rPr lang="en-US" altLang="ja-JP" sz="2000" baseline="30000" dirty="0">
                <a:solidFill>
                  <a:srgbClr val="000000"/>
                </a:solidFill>
                <a:ea typeface="ＤＦ平成ゴシック体W5" pitchFamily="1" charset="-128"/>
                <a:cs typeface="Times New Roman" pitchFamily="18" charset="0"/>
              </a:rPr>
              <a:t>２</a:t>
            </a:r>
            <a:r>
              <a:rPr lang="en-US" altLang="ja-JP" sz="2000" dirty="0">
                <a:solidFill>
                  <a:srgbClr val="000000"/>
                </a:solidFill>
                <a:ea typeface="ＤＦ平成ゴシック体W5" pitchFamily="1" charset="-128"/>
                <a:cs typeface="Times New Roman" pitchFamily="18" charset="0"/>
              </a:rPr>
              <a:t>＋…＋π</a:t>
            </a:r>
            <a:r>
              <a:rPr lang="ja-JP" altLang="en-US" sz="2000" baseline="-30000" dirty="0">
                <a:solidFill>
                  <a:srgbClr val="000000"/>
                </a:solidFill>
                <a:ea typeface="ＤＦ平成ゴシック体W5" pitchFamily="1" charset="-128"/>
                <a:cs typeface="Times New Roman" pitchFamily="18" charset="0"/>
              </a:rPr>
              <a:t>ｎ</a:t>
            </a:r>
            <a:r>
              <a:rPr lang="ja-JP" altLang="en-US" sz="2000" dirty="0">
                <a:solidFill>
                  <a:srgbClr val="000000"/>
                </a:solidFill>
                <a:ea typeface="ＤＦ平成ゴシック体W5" pitchFamily="1" charset="-128"/>
                <a:cs typeface="Times New Roman" pitchFamily="18" charset="0"/>
              </a:rPr>
              <a:t>/(1+</a:t>
            </a:r>
            <a:r>
              <a:rPr lang="en-US" altLang="ja-JP" sz="2000" dirty="0">
                <a:solidFill>
                  <a:srgbClr val="000000"/>
                </a:solidFill>
                <a:ea typeface="ＤＦ平成ゴシック体W5" pitchFamily="1" charset="-128"/>
                <a:cs typeface="Times New Roman" pitchFamily="18" charset="0"/>
              </a:rPr>
              <a:t>r)</a:t>
            </a:r>
            <a:r>
              <a:rPr lang="ja-JP" altLang="en-US" sz="2000" baseline="30000" dirty="0">
                <a:solidFill>
                  <a:srgbClr val="000000"/>
                </a:solidFill>
                <a:ea typeface="ＤＦ平成ゴシック体W5" pitchFamily="1" charset="-128"/>
                <a:cs typeface="Times New Roman" pitchFamily="18" charset="0"/>
              </a:rPr>
              <a:t>ｎ</a:t>
            </a:r>
            <a:endParaRPr lang="ja-JP" altLang="en-US" sz="2000" dirty="0">
              <a:ea typeface="ＤＦ平成ゴシック体W5" pitchFamily="1" charset="-128"/>
              <a:cs typeface="Times New Roman" pitchFamily="18" charset="0"/>
            </a:endParaRPr>
          </a:p>
          <a:p>
            <a:pPr marL="342900" indent="-342900"/>
            <a:r>
              <a:rPr lang="ja-JP" altLang="en-US" sz="2000" dirty="0">
                <a:solidFill>
                  <a:srgbClr val="000000"/>
                </a:solidFill>
                <a:latin typeface="ＭＳ ゴシック" pitchFamily="49" charset="-128"/>
                <a:ea typeface="ＭＳ ゴシック" pitchFamily="49" charset="-128"/>
                <a:cs typeface="Times New Roman" pitchFamily="18" charset="0"/>
              </a:rPr>
              <a:t> </a:t>
            </a:r>
          </a:p>
          <a:p>
            <a:pPr marL="342900" indent="-342900"/>
            <a:r>
              <a:rPr lang="ja-JP" altLang="en-US" sz="2000" dirty="0">
                <a:solidFill>
                  <a:srgbClr val="000000"/>
                </a:solidFill>
              </a:rPr>
              <a:t>   ケインズの</a:t>
            </a:r>
            <a:r>
              <a:rPr lang="ja-JP" altLang="en-US" sz="2000" b="1" dirty="0">
                <a:solidFill>
                  <a:schemeClr val="hlink"/>
                </a:solidFill>
              </a:rPr>
              <a:t>投資の限界効率</a:t>
            </a:r>
            <a:r>
              <a:rPr lang="ja-JP" altLang="en-US" sz="2000" dirty="0">
                <a:solidFill>
                  <a:srgbClr val="000000"/>
                </a:solidFill>
              </a:rPr>
              <a:t>（</a:t>
            </a:r>
            <a:r>
              <a:rPr lang="en-US" altLang="ja-JP" sz="2000" dirty="0">
                <a:solidFill>
                  <a:srgbClr val="000000"/>
                </a:solidFill>
              </a:rPr>
              <a:t>marginal efficiency of investment）</a:t>
            </a:r>
            <a:endParaRPr lang="en-US" altLang="ja-JP" sz="2000" dirty="0"/>
          </a:p>
          <a:p>
            <a:pPr marL="342900" indent="-342900"/>
            <a:r>
              <a:rPr lang="en-US" altLang="ja-JP" sz="2000" dirty="0">
                <a:solidFill>
                  <a:srgbClr val="000000"/>
                </a:solidFill>
              </a:rPr>
              <a:t>　＝</a:t>
            </a:r>
            <a:r>
              <a:rPr lang="ja-JP" altLang="en-US" sz="2000" dirty="0">
                <a:solidFill>
                  <a:srgbClr val="000000"/>
                </a:solidFill>
              </a:rPr>
              <a:t>投資を１単位増やすときに期待される将来収益の増分</a:t>
            </a:r>
            <a:endParaRPr lang="ja-JP" altLang="en-US" sz="2000" dirty="0"/>
          </a:p>
          <a:p>
            <a:pPr marL="342900" indent="-342900"/>
            <a:r>
              <a:rPr lang="ja-JP" altLang="en-US" sz="2000" dirty="0">
                <a:solidFill>
                  <a:srgbClr val="000000"/>
                </a:solidFill>
              </a:rPr>
              <a:t>　＝投資にかかる費用</a:t>
            </a:r>
            <a:r>
              <a:rPr lang="en-US" altLang="ja-JP" sz="2000" dirty="0">
                <a:solidFill>
                  <a:srgbClr val="000000"/>
                </a:solidFill>
              </a:rPr>
              <a:t>I</a:t>
            </a:r>
            <a:r>
              <a:rPr lang="ja-JP" altLang="en-US" sz="2000" dirty="0">
                <a:solidFill>
                  <a:srgbClr val="000000"/>
                </a:solidFill>
              </a:rPr>
              <a:t>と、その将来収益流列の割引現在価値とを</a:t>
            </a:r>
          </a:p>
          <a:p>
            <a:pPr marL="342900" indent="-342900"/>
            <a:r>
              <a:rPr lang="ja-JP" altLang="en-US" sz="2000" dirty="0">
                <a:solidFill>
                  <a:srgbClr val="000000"/>
                </a:solidFill>
              </a:rPr>
              <a:t>　　等しくする 割引率</a:t>
            </a:r>
            <a:r>
              <a:rPr lang="en-US" altLang="ja-JP" sz="2000" dirty="0">
                <a:solidFill>
                  <a:srgbClr val="000000"/>
                </a:solidFill>
              </a:rPr>
              <a:t>r</a:t>
            </a:r>
            <a:endParaRPr lang="en-US" altLang="ja-JP" sz="2000" dirty="0"/>
          </a:p>
          <a:p>
            <a:pPr marL="342900" indent="-342900"/>
            <a:r>
              <a:rPr lang="en-US" altLang="ja-JP" sz="2000" dirty="0">
                <a:solidFill>
                  <a:srgbClr val="000000"/>
                </a:solidFill>
              </a:rPr>
              <a:t>    ＝</a:t>
            </a:r>
            <a:r>
              <a:rPr lang="ja-JP" altLang="en-US" sz="2000" b="1" dirty="0">
                <a:solidFill>
                  <a:schemeClr val="hlink"/>
                </a:solidFill>
              </a:rPr>
              <a:t>内部収益率</a:t>
            </a:r>
            <a:endParaRPr lang="en-US" altLang="ja-JP" sz="2000" dirty="0"/>
          </a:p>
          <a:p>
            <a:pPr marL="342900" indent="-342900">
              <a:spcBef>
                <a:spcPct val="20000"/>
              </a:spcBef>
              <a:buClr>
                <a:schemeClr val="folHlink"/>
              </a:buClr>
              <a:buSzPct val="75000"/>
              <a:buFont typeface="Wingdings" pitchFamily="2" charset="2"/>
              <a:buNone/>
            </a:pPr>
            <a:endParaRPr lang="ja-JP" altLang="en-US" sz="2000" dirty="0">
              <a:solidFill>
                <a:srgbClr val="000000"/>
              </a:solidFill>
              <a:latin typeface="ＭＳ ゴシック" pitchFamily="49" charset="-128"/>
              <a:ea typeface="ＭＳ ゴシック" pitchFamily="49" charset="-128"/>
            </a:endParaRPr>
          </a:p>
        </p:txBody>
      </p:sp>
      <p:sp>
        <p:nvSpPr>
          <p:cNvPr id="4" name="Rectangle 2"/>
          <p:cNvSpPr txBox="1">
            <a:spLocks noChangeArrowheads="1"/>
          </p:cNvSpPr>
          <p:nvPr/>
        </p:nvSpPr>
        <p:spPr>
          <a:xfrm>
            <a:off x="0" y="0"/>
            <a:ext cx="9144000" cy="100010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7.  Marginal Efficiency of Investment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and Optimal Investment</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投資の限界効率と最適投資</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179388" y="857233"/>
            <a:ext cx="8616950" cy="5811856"/>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a:t>
            </a:r>
            <a:r>
              <a:rPr lang="en-US" altLang="ja-JP" sz="1800" dirty="0">
                <a:ea typeface="ＭＳ ゴシック" pitchFamily="49" charset="-128"/>
                <a:cs typeface="Times New Roman" pitchFamily="18" charset="0"/>
              </a:rPr>
              <a:t>Companies will carry out better  investment opportunities in order </a:t>
            </a:r>
            <a:r>
              <a:rPr lang="en-US" altLang="ja-JP" sz="1800" dirty="0" smtClean="0">
                <a:ea typeface="ＭＳ ゴシック" pitchFamily="49" charset="-128"/>
                <a:cs typeface="Times New Roman" pitchFamily="18" charset="0"/>
              </a:rPr>
              <a:t>for </a:t>
            </a:r>
            <a:r>
              <a:rPr lang="en-US" altLang="ja-JP" sz="1800" dirty="0">
                <a:ea typeface="ＭＳ ゴシック" pitchFamily="49" charset="-128"/>
                <a:cs typeface="Times New Roman" pitchFamily="18" charset="0"/>
              </a:rPr>
              <a:t>higher profitability </a:t>
            </a:r>
            <a:r>
              <a:rPr lang="ja-JP" altLang="en-US" sz="1800" dirty="0">
                <a:solidFill>
                  <a:srgbClr val="000000"/>
                </a:solidFill>
                <a:ea typeface="ＭＳ ゴシック" pitchFamily="49" charset="-128"/>
                <a:cs typeface="Times New Roman" pitchFamily="18" charset="0"/>
              </a:rPr>
              <a:t>⇒</a:t>
            </a:r>
            <a:r>
              <a:rPr lang="en-US" altLang="ja-JP" sz="1800" dirty="0">
                <a:ea typeface="ＭＳ ゴシック" pitchFamily="49" charset="-128"/>
                <a:cs typeface="Times New Roman" pitchFamily="18" charset="0"/>
              </a:rPr>
              <a:t>a profitability of investment or the marginal efficiency of investment will decrease, as companies increase investments</a:t>
            </a:r>
            <a:endParaRPr lang="ja-JP" altLang="en-US" sz="1800" dirty="0">
              <a:solidFill>
                <a:srgbClr val="000000"/>
              </a:solidFill>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ea typeface="ＭＳ ゴシック" pitchFamily="49" charset="-128"/>
                <a:cs typeface="Times New Roman" pitchFamily="18" charset="0"/>
              </a:rPr>
              <a:t>　⇒ </a:t>
            </a:r>
            <a:r>
              <a:rPr lang="en-US" altLang="ja-JP" sz="1800" dirty="0">
                <a:solidFill>
                  <a:srgbClr val="000000"/>
                </a:solidFill>
                <a:ea typeface="ＭＳ ゴシック" pitchFamily="49" charset="-128"/>
                <a:cs typeface="Times New Roman" pitchFamily="18" charset="0"/>
              </a:rPr>
              <a:t>downward sloping </a:t>
            </a:r>
            <a:r>
              <a:rPr lang="en-US" altLang="ja-JP" sz="1800" dirty="0">
                <a:solidFill>
                  <a:schemeClr val="hlink"/>
                </a:solidFill>
                <a:ea typeface="ＭＳ ゴシック" pitchFamily="49" charset="-128"/>
                <a:cs typeface="Times New Roman" pitchFamily="18" charset="0"/>
              </a:rPr>
              <a:t>curve of investment demand</a:t>
            </a:r>
            <a:r>
              <a:rPr lang="en-US" altLang="ja-JP" sz="1800" dirty="0">
                <a:solidFill>
                  <a:srgbClr val="000000"/>
                </a:solidFill>
                <a:ea typeface="ＭＳ ゴシック" pitchFamily="49" charset="-128"/>
                <a:cs typeface="Times New Roman" pitchFamily="18" charset="0"/>
              </a:rPr>
              <a:t> </a:t>
            </a:r>
          </a:p>
          <a:p>
            <a:pPr marL="342900" indent="-342900">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If perfect competition, cost of capital = market rate of interest</a:t>
            </a:r>
          </a:p>
          <a:p>
            <a:pPr marL="342900" indent="-342900">
              <a:spcBef>
                <a:spcPct val="20000"/>
              </a:spcBef>
              <a:buClr>
                <a:schemeClr val="folHlink"/>
              </a:buClr>
              <a:buSzPct val="75000"/>
              <a:buFont typeface="Wingdings" pitchFamily="2" charset="2"/>
              <a:buNone/>
            </a:pPr>
            <a:r>
              <a:rPr lang="ja-JP" altLang="en-US" sz="1800" dirty="0" smtClean="0">
                <a:solidFill>
                  <a:srgbClr val="000000"/>
                </a:solidFill>
                <a:ea typeface="ＭＳ ゴシック" pitchFamily="49" charset="-128"/>
                <a:cs typeface="Times New Roman" pitchFamily="18" charset="0"/>
              </a:rPr>
              <a:t>⇒ </a:t>
            </a:r>
            <a:r>
              <a:rPr lang="en-US" altLang="ja-JP" sz="1800" dirty="0" smtClean="0">
                <a:solidFill>
                  <a:srgbClr val="000000"/>
                </a:solidFill>
                <a:ea typeface="ＭＳ ゴシック" pitchFamily="49" charset="-128"/>
                <a:cs typeface="Times New Roman" pitchFamily="18" charset="0"/>
              </a:rPr>
              <a:t>optimal investment is determined when marginal efficiency of investment = market rate of interest (+ risk premium when risk exists)</a:t>
            </a:r>
            <a:endParaRPr lang="en-US" altLang="ja-JP" sz="1800" dirty="0" smtClean="0">
              <a:solidFill>
                <a:srgbClr val="000000"/>
              </a:solidFill>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Tobin’s q = Marginal Efficiency = market rate of interest</a:t>
            </a:r>
          </a:p>
          <a:p>
            <a:pPr marL="342900" indent="-342900">
              <a:spcBef>
                <a:spcPct val="20000"/>
              </a:spcBef>
              <a:buClr>
                <a:schemeClr val="folHlink"/>
              </a:buClr>
              <a:buSzPct val="75000"/>
              <a:buFont typeface="Wingdings" pitchFamily="2" charset="2"/>
              <a:buNone/>
            </a:pPr>
            <a:r>
              <a:rPr lang="ja-JP" altLang="en-US" sz="1800" dirty="0" smtClean="0">
                <a:solidFill>
                  <a:srgbClr val="000000"/>
                </a:solidFill>
                <a:latin typeface="ＭＳ ゴシック" pitchFamily="49" charset="-128"/>
                <a:ea typeface="ＭＳ ゴシック" pitchFamily="49" charset="-128"/>
                <a:cs typeface="Times New Roman" pitchFamily="18" charset="0"/>
              </a:rPr>
              <a:t>ｑ≧１⇒</a:t>
            </a:r>
            <a:r>
              <a:rPr lang="en-US" altLang="ja-JP" sz="1800" dirty="0" smtClean="0">
                <a:solidFill>
                  <a:srgbClr val="000000"/>
                </a:solidFill>
                <a:latin typeface="ＭＳ ゴシック" pitchFamily="49" charset="-128"/>
                <a:ea typeface="ＭＳ ゴシック" pitchFamily="49" charset="-128"/>
                <a:cs typeface="Times New Roman" pitchFamily="18" charset="0"/>
              </a:rPr>
              <a:t>investment is conducted</a:t>
            </a:r>
            <a:endParaRPr lang="en-US" altLang="ja-JP" sz="1800" dirty="0">
              <a:solidFill>
                <a:srgbClr val="000000"/>
              </a:solidFill>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企業は有利な投資機会から実行⇒投資の限界効率は低減⇒右下がり</a:t>
            </a:r>
            <a:r>
              <a:rPr lang="ja-JP" altLang="en-US" sz="1800" b="1" dirty="0">
                <a:solidFill>
                  <a:schemeClr val="hlink"/>
                </a:solidFill>
                <a:latin typeface="ＭＳ ゴシック" pitchFamily="49" charset="-128"/>
                <a:ea typeface="ＭＳ ゴシック" pitchFamily="49" charset="-128"/>
                <a:cs typeface="Times New Roman" pitchFamily="18" charset="0"/>
              </a:rPr>
              <a:t>投資需要曲線</a:t>
            </a:r>
          </a:p>
          <a:p>
            <a:pPr marL="342900" indent="-342900">
              <a:spcBef>
                <a:spcPct val="20000"/>
              </a:spcBef>
              <a:buClr>
                <a:schemeClr val="folHlink"/>
              </a:buClr>
              <a:buSzPct val="75000"/>
              <a:buFont typeface="Wingdings" pitchFamily="2" charset="2"/>
              <a:buNone/>
            </a:pPr>
            <a:r>
              <a:rPr lang="ja-JP" altLang="en-US" sz="1800" b="1" dirty="0" smtClean="0">
                <a:solidFill>
                  <a:schemeClr val="hlink"/>
                </a:solidFill>
                <a:latin typeface="ＭＳ ゴシック" pitchFamily="49" charset="-128"/>
                <a:ea typeface="ＭＳ ゴシック" pitchFamily="49" charset="-128"/>
                <a:cs typeface="Times New Roman" pitchFamily="18" charset="0"/>
              </a:rPr>
              <a:t> </a:t>
            </a:r>
            <a:r>
              <a:rPr lang="ja-JP" altLang="en-US" sz="1800" dirty="0" smtClean="0">
                <a:solidFill>
                  <a:srgbClr val="000000"/>
                </a:solidFill>
                <a:latin typeface="ＭＳ ゴシック" pitchFamily="49" charset="-128"/>
                <a:ea typeface="ＭＳ ゴシック" pitchFamily="49" charset="-128"/>
                <a:cs typeface="Times New Roman" pitchFamily="18" charset="0"/>
              </a:rPr>
              <a:t>完全</a:t>
            </a:r>
            <a:r>
              <a:rPr lang="ja-JP" altLang="en-US" sz="1800" dirty="0">
                <a:solidFill>
                  <a:srgbClr val="000000"/>
                </a:solidFill>
                <a:latin typeface="ＭＳ ゴシック" pitchFamily="49" charset="-128"/>
                <a:ea typeface="ＭＳ ゴシック" pitchFamily="49" charset="-128"/>
                <a:cs typeface="Times New Roman" pitchFamily="18" charset="0"/>
              </a:rPr>
              <a:t>競争の場合</a:t>
            </a:r>
            <a:r>
              <a:rPr lang="ja-JP" altLang="en-US" sz="1800" dirty="0" smtClean="0">
                <a:solidFill>
                  <a:srgbClr val="000000"/>
                </a:solidFill>
                <a:latin typeface="ＭＳ ゴシック" pitchFamily="49" charset="-128"/>
                <a:ea typeface="ＭＳ ゴシック" pitchFamily="49" charset="-128"/>
                <a:cs typeface="Times New Roman" pitchFamily="18" charset="0"/>
              </a:rPr>
              <a:t>⇒資本</a:t>
            </a:r>
            <a:r>
              <a:rPr lang="ja-JP" altLang="en-US" sz="1800" dirty="0">
                <a:solidFill>
                  <a:srgbClr val="000000"/>
                </a:solidFill>
                <a:latin typeface="ＭＳ ゴシック" pitchFamily="49" charset="-128"/>
                <a:ea typeface="ＭＳ ゴシック" pitchFamily="49" charset="-128"/>
                <a:cs typeface="Times New Roman" pitchFamily="18" charset="0"/>
              </a:rPr>
              <a:t>コスト＝市場</a:t>
            </a:r>
            <a:r>
              <a:rPr lang="ja-JP" altLang="en-US" sz="1800" dirty="0" smtClean="0">
                <a:solidFill>
                  <a:srgbClr val="000000"/>
                </a:solidFill>
                <a:latin typeface="ＭＳ ゴシック" pitchFamily="49" charset="-128"/>
                <a:ea typeface="ＭＳ ゴシック" pitchFamily="49" charset="-128"/>
                <a:cs typeface="Times New Roman" pitchFamily="18" charset="0"/>
              </a:rPr>
              <a:t>利子率⇒投資</a:t>
            </a:r>
            <a:r>
              <a:rPr lang="ja-JP" altLang="en-US" sz="1800" dirty="0">
                <a:solidFill>
                  <a:srgbClr val="000000"/>
                </a:solidFill>
                <a:latin typeface="ＭＳ ゴシック" pitchFamily="49" charset="-128"/>
                <a:ea typeface="ＭＳ ゴシック" pitchFamily="49" charset="-128"/>
                <a:cs typeface="Times New Roman" pitchFamily="18" charset="0"/>
              </a:rPr>
              <a:t>の限界</a:t>
            </a:r>
            <a:r>
              <a:rPr lang="ja-JP" altLang="en-US" sz="1800" dirty="0" smtClean="0">
                <a:solidFill>
                  <a:srgbClr val="000000"/>
                </a:solidFill>
                <a:latin typeface="ＭＳ ゴシック" pitchFamily="49" charset="-128"/>
                <a:ea typeface="ＭＳ ゴシック" pitchFamily="49" charset="-128"/>
                <a:cs typeface="Times New Roman" pitchFamily="18" charset="0"/>
              </a:rPr>
              <a:t>効率＝</a:t>
            </a:r>
            <a:r>
              <a:rPr lang="ja-JP" altLang="en-US" sz="1800" dirty="0">
                <a:solidFill>
                  <a:srgbClr val="000000"/>
                </a:solidFill>
                <a:latin typeface="ＭＳ ゴシック" pitchFamily="49" charset="-128"/>
                <a:ea typeface="ＭＳ ゴシック" pitchFamily="49" charset="-128"/>
                <a:cs typeface="Times New Roman" pitchFamily="18" charset="0"/>
              </a:rPr>
              <a:t>市場</a:t>
            </a:r>
            <a:r>
              <a:rPr lang="ja-JP" altLang="en-US" sz="1800" dirty="0" smtClean="0">
                <a:solidFill>
                  <a:srgbClr val="000000"/>
                </a:solidFill>
                <a:latin typeface="ＭＳ ゴシック" pitchFamily="49" charset="-128"/>
                <a:ea typeface="ＭＳ ゴシック" pitchFamily="49" charset="-128"/>
                <a:cs typeface="Times New Roman" pitchFamily="18" charset="0"/>
              </a:rPr>
              <a:t>利子率</a:t>
            </a:r>
            <a:endParaRPr lang="en-US" altLang="ja-JP" sz="1800" dirty="0" smtClean="0">
              <a:solidFill>
                <a:srgbClr val="000000"/>
              </a:solidFill>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en-US" altLang="ja-JP" sz="1800" dirty="0" smtClean="0">
                <a:solidFill>
                  <a:srgbClr val="000000"/>
                </a:solidFill>
                <a:latin typeface="ＭＳ ゴシック" pitchFamily="49" charset="-128"/>
                <a:ea typeface="ＭＳ ゴシック" pitchFamily="49" charset="-128"/>
                <a:cs typeface="Times New Roman" pitchFamily="18" charset="0"/>
              </a:rPr>
              <a:t> </a:t>
            </a:r>
            <a:r>
              <a:rPr lang="ja-JP" altLang="en-US" sz="1800" dirty="0" smtClean="0">
                <a:solidFill>
                  <a:srgbClr val="000000"/>
                </a:solidFill>
                <a:latin typeface="ＭＳ ゴシック" pitchFamily="49" charset="-128"/>
                <a:ea typeface="ＭＳ ゴシック" pitchFamily="49" charset="-128"/>
                <a:cs typeface="Times New Roman" pitchFamily="18" charset="0"/>
              </a:rPr>
              <a:t>と</a:t>
            </a:r>
            <a:r>
              <a:rPr lang="ja-JP" altLang="en-US" sz="1800" dirty="0">
                <a:solidFill>
                  <a:srgbClr val="000000"/>
                </a:solidFill>
                <a:latin typeface="ＭＳ ゴシック" pitchFamily="49" charset="-128"/>
                <a:ea typeface="ＭＳ ゴシック" pitchFamily="49" charset="-128"/>
                <a:cs typeface="Times New Roman" pitchFamily="18" charset="0"/>
              </a:rPr>
              <a:t>いう点</a:t>
            </a:r>
            <a:r>
              <a:rPr lang="ja-JP" altLang="en-US" sz="1800" dirty="0" smtClean="0">
                <a:solidFill>
                  <a:srgbClr val="000000"/>
                </a:solidFill>
                <a:latin typeface="ＭＳ ゴシック" pitchFamily="49" charset="-128"/>
                <a:ea typeface="ＭＳ ゴシック" pitchFamily="49" charset="-128"/>
                <a:cs typeface="Times New Roman" pitchFamily="18" charset="0"/>
              </a:rPr>
              <a:t>で企業は最適</a:t>
            </a:r>
            <a:r>
              <a:rPr lang="ja-JP" altLang="en-US" sz="1800" dirty="0">
                <a:solidFill>
                  <a:srgbClr val="000000"/>
                </a:solidFill>
                <a:latin typeface="ＭＳ ゴシック" pitchFamily="49" charset="-128"/>
                <a:ea typeface="ＭＳ ゴシック" pitchFamily="49" charset="-128"/>
                <a:cs typeface="Times New Roman" pitchFamily="18" charset="0"/>
              </a:rPr>
              <a:t>投資を決定</a:t>
            </a:r>
            <a:endParaRPr lang="ja-JP" altLang="en-US" sz="1800" dirty="0">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smtClean="0">
                <a:solidFill>
                  <a:srgbClr val="000000"/>
                </a:solidFill>
                <a:latin typeface="ＭＳ ゴシック" pitchFamily="49" charset="-128"/>
                <a:ea typeface="ＭＳ ゴシック" pitchFamily="49" charset="-128"/>
                <a:cs typeface="Times New Roman" pitchFamily="18" charset="0"/>
              </a:rPr>
              <a:t>リスク</a:t>
            </a:r>
            <a:r>
              <a:rPr lang="ja-JP" altLang="en-US" sz="1800" dirty="0">
                <a:solidFill>
                  <a:srgbClr val="000000"/>
                </a:solidFill>
                <a:latin typeface="ＭＳ ゴシック" pitchFamily="49" charset="-128"/>
                <a:ea typeface="ＭＳ ゴシック" pitchFamily="49" charset="-128"/>
                <a:cs typeface="Times New Roman" pitchFamily="18" charset="0"/>
              </a:rPr>
              <a:t>を伴う</a:t>
            </a:r>
            <a:r>
              <a:rPr lang="ja-JP" altLang="en-US" sz="1800" dirty="0" smtClean="0">
                <a:solidFill>
                  <a:srgbClr val="000000"/>
                </a:solidFill>
                <a:latin typeface="ＭＳ ゴシック" pitchFamily="49" charset="-128"/>
                <a:ea typeface="ＭＳ ゴシック" pitchFamily="49" charset="-128"/>
                <a:cs typeface="Times New Roman" pitchFamily="18" charset="0"/>
              </a:rPr>
              <a:t>場合⇒</a:t>
            </a:r>
            <a:r>
              <a:rPr lang="ja-JP" altLang="en-US" sz="1800" dirty="0">
                <a:solidFill>
                  <a:srgbClr val="000000"/>
                </a:solidFill>
                <a:latin typeface="ＭＳ ゴシック" pitchFamily="49" charset="-128"/>
                <a:ea typeface="ＭＳ ゴシック" pitchFamily="49" charset="-128"/>
                <a:cs typeface="Times New Roman" pitchFamily="18" charset="0"/>
              </a:rPr>
              <a:t>市場利子率＋リスク・</a:t>
            </a:r>
            <a:r>
              <a:rPr lang="ja-JP" altLang="en-US" sz="1800" dirty="0" smtClean="0">
                <a:solidFill>
                  <a:srgbClr val="000000"/>
                </a:solidFill>
                <a:latin typeface="ＭＳ ゴシック" pitchFamily="49" charset="-128"/>
                <a:ea typeface="ＭＳ ゴシック" pitchFamily="49" charset="-128"/>
                <a:cs typeface="Times New Roman" pitchFamily="18" charset="0"/>
              </a:rPr>
              <a:t>プレミアム</a:t>
            </a:r>
            <a:endParaRPr lang="ja-JP" altLang="en-US" sz="1800" dirty="0">
              <a:solidFill>
                <a:srgbClr val="000000"/>
              </a:solidFill>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＝投資の限界効率</a:t>
            </a:r>
            <a:endParaRPr lang="ja-JP" altLang="en-US" sz="1800" dirty="0">
              <a:latin typeface="ＭＳ ゴシック" pitchFamily="49" charset="-128"/>
              <a:ea typeface="ＭＳ ゴシック" pitchFamily="49" charset="-128"/>
              <a:cs typeface="Times New Roman" pitchFamily="18" charset="0"/>
            </a:endParaRP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投資の限界効率／市場利子率</a:t>
            </a: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a:t>
            </a:r>
            <a:r>
              <a:rPr lang="ja-JP" altLang="en-US" sz="1800" b="1" dirty="0">
                <a:solidFill>
                  <a:srgbClr val="000000"/>
                </a:solidFill>
                <a:latin typeface="ＭＳ ゴシック" pitchFamily="49" charset="-128"/>
                <a:ea typeface="ＭＳ ゴシック" pitchFamily="49" charset="-128"/>
                <a:cs typeface="Times New Roman" pitchFamily="18" charset="0"/>
              </a:rPr>
              <a:t>トービンのｑ</a:t>
            </a:r>
            <a:r>
              <a:rPr lang="ja-JP" altLang="en-US" sz="1800" dirty="0">
                <a:solidFill>
                  <a:srgbClr val="000000"/>
                </a:solidFill>
                <a:latin typeface="ＭＳ ゴシック" pitchFamily="49" charset="-128"/>
                <a:ea typeface="ＭＳ ゴシック" pitchFamily="49" charset="-128"/>
                <a:cs typeface="Times New Roman" pitchFamily="18" charset="0"/>
              </a:rPr>
              <a:t>（</a:t>
            </a:r>
            <a:r>
              <a:rPr lang="en-US" altLang="ja-JP" sz="1800" dirty="0">
                <a:solidFill>
                  <a:srgbClr val="000000"/>
                </a:solidFill>
                <a:latin typeface="ＭＳ ゴシック" pitchFamily="49" charset="-128"/>
                <a:ea typeface="ＭＳ ゴシック" pitchFamily="49" charset="-128"/>
                <a:cs typeface="Times New Roman" pitchFamily="18" charset="0"/>
              </a:rPr>
              <a:t>Tobin's q）  </a:t>
            </a:r>
          </a:p>
          <a:p>
            <a:pPr marL="342900" indent="-342900">
              <a:spcBef>
                <a:spcPct val="20000"/>
              </a:spcBef>
              <a:buClr>
                <a:schemeClr val="folHlink"/>
              </a:buClr>
              <a:buSzPct val="75000"/>
              <a:buFont typeface="Wingdings" pitchFamily="2" charset="2"/>
              <a:buNone/>
            </a:pPr>
            <a:r>
              <a:rPr lang="ja-JP" altLang="en-US" sz="1800" dirty="0">
                <a:solidFill>
                  <a:srgbClr val="000000"/>
                </a:solidFill>
                <a:latin typeface="ＭＳ ゴシック" pitchFamily="49" charset="-128"/>
                <a:ea typeface="ＭＳ ゴシック" pitchFamily="49" charset="-128"/>
                <a:cs typeface="Times New Roman" pitchFamily="18" charset="0"/>
              </a:rPr>
              <a:t>	ｑ≧１⇒投資実行</a:t>
            </a:r>
            <a:r>
              <a:rPr lang="ja-JP" altLang="en-US" sz="1800" dirty="0">
                <a:latin typeface="ＭＳ ゴシック" pitchFamily="49" charset="-128"/>
                <a:ea typeface="ＭＳ ゴシック" pitchFamily="49" charset="-128"/>
                <a:cs typeface="Times New Roman" pitchFamily="18" charset="0"/>
              </a:rPr>
              <a:t> </a:t>
            </a:r>
          </a:p>
        </p:txBody>
      </p:sp>
      <p:pic>
        <p:nvPicPr>
          <p:cNvPr id="18436" name="Picture 4"/>
          <p:cNvPicPr>
            <a:picLocks noChangeAspect="1" noChangeArrowheads="1"/>
          </p:cNvPicPr>
          <p:nvPr/>
        </p:nvPicPr>
        <p:blipFill>
          <a:blip r:embed="rId2" cstate="print"/>
          <a:srcRect/>
          <a:stretch>
            <a:fillRect/>
          </a:stretch>
        </p:blipFill>
        <p:spPr bwMode="auto">
          <a:xfrm>
            <a:off x="6572264" y="4342413"/>
            <a:ext cx="2571736" cy="2515585"/>
          </a:xfrm>
          <a:prstGeom prst="rect">
            <a:avLst/>
          </a:prstGeom>
          <a:noFill/>
          <a:ln w="9525">
            <a:noFill/>
            <a:miter lim="800000"/>
            <a:headEnd/>
            <a:tailEnd/>
          </a:ln>
        </p:spPr>
      </p:pic>
      <p:sp>
        <p:nvSpPr>
          <p:cNvPr id="5" name="Rectangle 2"/>
          <p:cNvSpPr txBox="1">
            <a:spLocks noChangeArrowheads="1"/>
          </p:cNvSpPr>
          <p:nvPr/>
        </p:nvSpPr>
        <p:spPr>
          <a:xfrm>
            <a:off x="0" y="0"/>
            <a:ext cx="9144000" cy="92867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7-2.  Marginal Efficiency of Investment</a:t>
            </a:r>
            <a:r>
              <a:rPr kumimoji="1" lang="en-US" altLang="ja-JP" b="0" i="0" u="none" strike="noStrike" kern="0" cap="none" spc="0" normalizeH="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and Optimal Investment</a:t>
            </a:r>
            <a:r>
              <a:rPr kumimoji="1" lang="en-US" altLang="ja-JP" b="0" i="0" u="none" strike="noStrike" kern="0" cap="none" spc="0" normalizeH="0" baseline="0" noProof="0" dirty="0" smtClean="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uLnTx/>
                <a:uFillTx/>
                <a:latin typeface="Helvetica"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kern="0" dirty="0" smtClean="0">
                <a:solidFill>
                  <a:srgbClr val="000000"/>
                </a:solidFill>
                <a:effectLst>
                  <a:glow rad="101600">
                    <a:schemeClr val="bg2">
                      <a:tint val="20000"/>
                      <a:alpha val="60000"/>
                    </a:schemeClr>
                  </a:glow>
                  <a:outerShdw blurRad="50800" dist="50800" dir="2700000" algn="tl" rotWithShape="0">
                    <a:srgbClr val="000000">
                      <a:alpha val="43137"/>
                    </a:srgbClr>
                  </a:outerShdw>
                </a:effectLst>
                <a:latin typeface="ＭＳ Ｐゴシック" charset="-128"/>
                <a:ea typeface="ＭＳ Ｐゴシック" charset="-128"/>
                <a:cs typeface="+mj-cs"/>
              </a:rPr>
              <a:t>投資の限界効率と最適投資</a:t>
            </a:r>
            <a:endParaRPr kumimoji="1" lang="ja-JP" altLang="en-US" b="0" i="0" u="none" strike="noStrike" kern="0" cap="none" spc="0" normalizeH="0" baseline="0" noProof="0" dirty="0" smtClean="0">
              <a:ln>
                <a:noFill/>
              </a:ln>
              <a:solidFill>
                <a:srgbClr val="000000"/>
              </a:solidFill>
              <a:effectLst>
                <a:glow rad="101600">
                  <a:schemeClr val="bg2">
                    <a:tint val="20000"/>
                    <a:alpha val="60000"/>
                  </a:schemeClr>
                </a:glow>
                <a:outerShdw blurRad="50800" dist="50800" dir="2700000" algn="tl" rotWithShape="0">
                  <a:srgbClr val="000000">
                    <a:alpha val="43137"/>
                  </a:srgbClr>
                </a:outerShdw>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1927</TotalTime>
  <Words>3036</Words>
  <Application>Microsoft Office PowerPoint</Application>
  <PresentationFormat>画面に合わせる (4:3)</PresentationFormat>
  <Paragraphs>421</Paragraphs>
  <Slides>28</Slides>
  <Notes>0</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みやび</vt:lpstr>
      <vt:lpstr>Part 2 Microeconomic Analysis of Finance 　　　　  金融のミクロ分析 Chapter 5 Corporate Finance　 　　　　　　　企業の金融</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lpstr>スライド 20</vt:lpstr>
      <vt:lpstr>スライド 21</vt:lpstr>
      <vt:lpstr>スライド 22</vt:lpstr>
      <vt:lpstr>スライド 23</vt:lpstr>
      <vt:lpstr>スライド 24</vt:lpstr>
      <vt:lpstr>スライド 25</vt:lpstr>
      <vt:lpstr>スライド 26</vt:lpstr>
      <vt:lpstr>スライド 27</vt:lpstr>
      <vt:lpstr>スライド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第Ⅰ講　貨幣と金融</dc:title>
  <dc:creator>Jun Takahashi</dc:creator>
  <cp:lastModifiedBy>YAMATAI</cp:lastModifiedBy>
  <cp:revision>159</cp:revision>
  <cp:lastPrinted>1904-01-01T00:00:00Z</cp:lastPrinted>
  <dcterms:created xsi:type="dcterms:W3CDTF">2003-11-05T07:34:58Z</dcterms:created>
  <dcterms:modified xsi:type="dcterms:W3CDTF">2017-08-03T13:29:32Z</dcterms:modified>
</cp:coreProperties>
</file>