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sldIdLst>
    <p:sldId id="256" r:id="rId2"/>
    <p:sldId id="257" r:id="rId3"/>
    <p:sldId id="270" r:id="rId4"/>
    <p:sldId id="258" r:id="rId5"/>
    <p:sldId id="271" r:id="rId6"/>
    <p:sldId id="259" r:id="rId7"/>
    <p:sldId id="260" r:id="rId8"/>
    <p:sldId id="272" r:id="rId9"/>
    <p:sldId id="261" r:id="rId10"/>
    <p:sldId id="262" r:id="rId11"/>
    <p:sldId id="273" r:id="rId12"/>
    <p:sldId id="263" r:id="rId13"/>
    <p:sldId id="274" r:id="rId14"/>
    <p:sldId id="277" r:id="rId15"/>
    <p:sldId id="278" r:id="rId16"/>
    <p:sldId id="264" r:id="rId17"/>
    <p:sldId id="275" r:id="rId18"/>
    <p:sldId id="265" r:id="rId19"/>
    <p:sldId id="276" r:id="rId20"/>
    <p:sldId id="266" r:id="rId21"/>
    <p:sldId id="267" r:id="rId22"/>
    <p:sldId id="26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Helvetica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5F5F5F"/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42" autoAdjust="0"/>
    <p:restoredTop sz="99724" autoAdjust="0"/>
  </p:normalViewPr>
  <p:slideViewPr>
    <p:cSldViewPr snapToGrid="0">
      <p:cViewPr varScale="1">
        <p:scale>
          <a:sx n="72" d="100"/>
          <a:sy n="72" d="100"/>
        </p:scale>
        <p:origin x="-486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フリーフォーム 20"/>
          <p:cNvSpPr>
            <a:spLocks/>
          </p:cNvSpPr>
          <p:nvPr/>
        </p:nvSpPr>
        <p:spPr bwMode="auto">
          <a:xfrm>
            <a:off x="0" y="4039613"/>
            <a:ext cx="9134856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857224" y="1214425"/>
            <a:ext cx="7358114" cy="1470025"/>
          </a:xfrm>
        </p:spPr>
        <p:txBody>
          <a:bodyPr>
            <a:normAutofit/>
          </a:bodyPr>
          <a:lstStyle>
            <a:lvl1pPr>
              <a:defRPr sz="4300">
                <a:solidFill>
                  <a:schemeClr val="tx2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サブタイトル 12"/>
          <p:cNvSpPr>
            <a:spLocks noGrp="1"/>
          </p:cNvSpPr>
          <p:nvPr>
            <p:ph type="subTitle" idx="1"/>
          </p:nvPr>
        </p:nvSpPr>
        <p:spPr>
          <a:xfrm>
            <a:off x="857224" y="2708272"/>
            <a:ext cx="7358114" cy="92869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28" name="スライド番号プレースホルダ 27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829BB66-EF40-48A0-8DB8-5B3D1C91FF4D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36" name="フリーフォーム 35"/>
          <p:cNvSpPr>
            <a:spLocks/>
          </p:cNvSpPr>
          <p:nvPr/>
        </p:nvSpPr>
        <p:spPr bwMode="auto">
          <a:xfrm>
            <a:off x="0" y="3071810"/>
            <a:ext cx="9144000" cy="1115989"/>
          </a:xfrm>
          <a:custGeom>
            <a:avLst/>
            <a:gdLst/>
            <a:ahLst/>
            <a:cxnLst>
              <a:cxn ang="0">
                <a:pos x="0" y="887"/>
              </a:cxn>
              <a:cxn ang="0">
                <a:pos x="240" y="896"/>
              </a:cxn>
              <a:cxn ang="0">
                <a:pos x="888" y="904"/>
              </a:cxn>
              <a:cxn ang="0">
                <a:pos x="1327" y="896"/>
              </a:cxn>
              <a:cxn ang="0">
                <a:pos x="1817" y="887"/>
              </a:cxn>
              <a:cxn ang="0">
                <a:pos x="2381" y="879"/>
              </a:cxn>
              <a:cxn ang="0">
                <a:pos x="2971" y="846"/>
              </a:cxn>
              <a:cxn ang="0">
                <a:pos x="3585" y="804"/>
              </a:cxn>
              <a:cxn ang="0">
                <a:pos x="4199" y="755"/>
              </a:cxn>
              <a:cxn ang="0">
                <a:pos x="4821" y="680"/>
              </a:cxn>
              <a:cxn ang="0">
                <a:pos x="5128" y="638"/>
              </a:cxn>
              <a:cxn ang="0">
                <a:pos x="5427" y="589"/>
              </a:cxn>
              <a:cxn ang="0">
                <a:pos x="5718" y="539"/>
              </a:cxn>
              <a:cxn ang="0">
                <a:pos x="6000" y="481"/>
              </a:cxn>
              <a:cxn ang="0">
                <a:pos x="6274" y="414"/>
              </a:cxn>
              <a:cxn ang="0">
                <a:pos x="6531" y="340"/>
              </a:cxn>
              <a:cxn ang="0">
                <a:pos x="6780" y="257"/>
              </a:cxn>
              <a:cxn ang="0">
                <a:pos x="7004" y="190"/>
              </a:cxn>
              <a:cxn ang="0">
                <a:pos x="7220" y="91"/>
              </a:cxn>
              <a:cxn ang="0">
                <a:pos x="7411" y="0"/>
              </a:cxn>
            </a:cxnLst>
            <a:rect l="0" t="0" r="0" b="0"/>
            <a:pathLst>
              <a:path w="7411" h="904">
                <a:moveTo>
                  <a:pt x="0" y="887"/>
                </a:moveTo>
                <a:lnTo>
                  <a:pt x="240" y="896"/>
                </a:lnTo>
                <a:lnTo>
                  <a:pt x="888" y="904"/>
                </a:lnTo>
                <a:lnTo>
                  <a:pt x="1327" y="896"/>
                </a:lnTo>
                <a:lnTo>
                  <a:pt x="1817" y="887"/>
                </a:lnTo>
                <a:lnTo>
                  <a:pt x="2381" y="879"/>
                </a:lnTo>
                <a:lnTo>
                  <a:pt x="2971" y="846"/>
                </a:lnTo>
                <a:lnTo>
                  <a:pt x="3585" y="804"/>
                </a:lnTo>
                <a:lnTo>
                  <a:pt x="4199" y="755"/>
                </a:lnTo>
                <a:lnTo>
                  <a:pt x="4821" y="680"/>
                </a:lnTo>
                <a:lnTo>
                  <a:pt x="5128" y="638"/>
                </a:lnTo>
                <a:lnTo>
                  <a:pt x="5427" y="589"/>
                </a:lnTo>
                <a:lnTo>
                  <a:pt x="5718" y="539"/>
                </a:lnTo>
                <a:lnTo>
                  <a:pt x="6000" y="481"/>
                </a:lnTo>
                <a:lnTo>
                  <a:pt x="6274" y="414"/>
                </a:lnTo>
                <a:lnTo>
                  <a:pt x="6531" y="340"/>
                </a:lnTo>
                <a:lnTo>
                  <a:pt x="6780" y="257"/>
                </a:lnTo>
                <a:lnTo>
                  <a:pt x="7004" y="190"/>
                </a:lnTo>
                <a:lnTo>
                  <a:pt x="7220" y="91"/>
                </a:lnTo>
                <a:lnTo>
                  <a:pt x="7411" y="0"/>
                </a:lnTo>
              </a:path>
            </a:pathLst>
          </a:custGeom>
          <a:noFill/>
          <a:ln w="127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8" name="フリーフォーム 37"/>
          <p:cNvSpPr>
            <a:spLocks/>
          </p:cNvSpPr>
          <p:nvPr/>
        </p:nvSpPr>
        <p:spPr bwMode="auto">
          <a:xfrm>
            <a:off x="0" y="3952661"/>
            <a:ext cx="9144000" cy="369116"/>
          </a:xfrm>
          <a:custGeom>
            <a:avLst/>
            <a:gdLst/>
            <a:ahLst/>
            <a:cxnLst>
              <a:cxn ang="0">
                <a:pos x="0" y="17"/>
              </a:cxn>
              <a:cxn ang="0">
                <a:pos x="581" y="33"/>
              </a:cxn>
              <a:cxn ang="0">
                <a:pos x="1933" y="75"/>
              </a:cxn>
              <a:cxn ang="0">
                <a:pos x="2747" y="116"/>
              </a:cxn>
              <a:cxn ang="0">
                <a:pos x="3552" y="141"/>
              </a:cxn>
              <a:cxn ang="0">
                <a:pos x="4265" y="182"/>
              </a:cxn>
              <a:cxn ang="0">
                <a:pos x="4581" y="216"/>
              </a:cxn>
              <a:cxn ang="0">
                <a:pos x="4838" y="241"/>
              </a:cxn>
              <a:cxn ang="0">
                <a:pos x="5145" y="274"/>
              </a:cxn>
              <a:cxn ang="0">
                <a:pos x="5477" y="290"/>
              </a:cxn>
              <a:cxn ang="0">
                <a:pos x="5875" y="299"/>
              </a:cxn>
              <a:cxn ang="0">
                <a:pos x="6083" y="299"/>
              </a:cxn>
              <a:cxn ang="0">
                <a:pos x="6290" y="290"/>
              </a:cxn>
              <a:cxn ang="0">
                <a:pos x="6514" y="265"/>
              </a:cxn>
              <a:cxn ang="0">
                <a:pos x="6722" y="232"/>
              </a:cxn>
              <a:cxn ang="0">
                <a:pos x="6921" y="199"/>
              </a:cxn>
              <a:cxn ang="0">
                <a:pos x="7104" y="141"/>
              </a:cxn>
              <a:cxn ang="0">
                <a:pos x="7187" y="116"/>
              </a:cxn>
              <a:cxn ang="0">
                <a:pos x="7270" y="83"/>
              </a:cxn>
              <a:cxn ang="0">
                <a:pos x="7344" y="41"/>
              </a:cxn>
              <a:cxn ang="0">
                <a:pos x="7411" y="0"/>
              </a:cxn>
            </a:cxnLst>
            <a:rect l="0" t="0" r="0" b="0"/>
            <a:pathLst>
              <a:path w="7411" h="299">
                <a:moveTo>
                  <a:pt x="0" y="17"/>
                </a:moveTo>
                <a:lnTo>
                  <a:pt x="581" y="33"/>
                </a:lnTo>
                <a:lnTo>
                  <a:pt x="1933" y="75"/>
                </a:lnTo>
                <a:lnTo>
                  <a:pt x="2747" y="116"/>
                </a:lnTo>
                <a:lnTo>
                  <a:pt x="3552" y="141"/>
                </a:lnTo>
                <a:lnTo>
                  <a:pt x="4265" y="182"/>
                </a:lnTo>
                <a:lnTo>
                  <a:pt x="4581" y="216"/>
                </a:lnTo>
                <a:lnTo>
                  <a:pt x="4838" y="241"/>
                </a:lnTo>
                <a:lnTo>
                  <a:pt x="5145" y="274"/>
                </a:lnTo>
                <a:lnTo>
                  <a:pt x="5477" y="290"/>
                </a:lnTo>
                <a:lnTo>
                  <a:pt x="5875" y="299"/>
                </a:lnTo>
                <a:lnTo>
                  <a:pt x="6083" y="299"/>
                </a:lnTo>
                <a:lnTo>
                  <a:pt x="6290" y="290"/>
                </a:lnTo>
                <a:lnTo>
                  <a:pt x="6514" y="265"/>
                </a:lnTo>
                <a:lnTo>
                  <a:pt x="6722" y="232"/>
                </a:lnTo>
                <a:lnTo>
                  <a:pt x="6921" y="199"/>
                </a:lnTo>
                <a:lnTo>
                  <a:pt x="7104" y="141"/>
                </a:lnTo>
                <a:lnTo>
                  <a:pt x="7187" y="116"/>
                </a:lnTo>
                <a:lnTo>
                  <a:pt x="7270" y="83"/>
                </a:lnTo>
                <a:lnTo>
                  <a:pt x="7344" y="41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>
            <a:off x="0" y="3809785"/>
            <a:ext cx="9144000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0" name="フリーフォーム 39"/>
          <p:cNvSpPr>
            <a:spLocks/>
          </p:cNvSpPr>
          <p:nvPr/>
        </p:nvSpPr>
        <p:spPr bwMode="auto">
          <a:xfrm>
            <a:off x="0" y="4090553"/>
            <a:ext cx="91440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1" name="フリーフォーム 40"/>
          <p:cNvSpPr>
            <a:spLocks/>
          </p:cNvSpPr>
          <p:nvPr/>
        </p:nvSpPr>
        <p:spPr bwMode="auto">
          <a:xfrm>
            <a:off x="0" y="4325364"/>
            <a:ext cx="9144000" cy="553056"/>
          </a:xfrm>
          <a:custGeom>
            <a:avLst/>
            <a:gdLst/>
            <a:ahLst/>
            <a:cxnLst>
              <a:cxn ang="0">
                <a:pos x="0" y="448"/>
              </a:cxn>
              <a:cxn ang="0">
                <a:pos x="896" y="349"/>
              </a:cxn>
              <a:cxn ang="0">
                <a:pos x="1850" y="258"/>
              </a:cxn>
              <a:cxn ang="0">
                <a:pos x="3012" y="150"/>
              </a:cxn>
              <a:cxn ang="0">
                <a:pos x="3635" y="108"/>
              </a:cxn>
              <a:cxn ang="0">
                <a:pos x="4257" y="67"/>
              </a:cxn>
              <a:cxn ang="0">
                <a:pos x="4879" y="34"/>
              </a:cxn>
              <a:cxn ang="0">
                <a:pos x="5477" y="9"/>
              </a:cxn>
              <a:cxn ang="0">
                <a:pos x="6050" y="0"/>
              </a:cxn>
              <a:cxn ang="0">
                <a:pos x="6572" y="9"/>
              </a:cxn>
              <a:cxn ang="0">
                <a:pos x="6813" y="17"/>
              </a:cxn>
              <a:cxn ang="0">
                <a:pos x="7029" y="34"/>
              </a:cxn>
              <a:cxn ang="0">
                <a:pos x="7228" y="50"/>
              </a:cxn>
              <a:cxn ang="0">
                <a:pos x="7411" y="83"/>
              </a:cxn>
            </a:cxnLst>
            <a:rect l="0" t="0" r="0" b="0"/>
            <a:pathLst>
              <a:path w="7411" h="448">
                <a:moveTo>
                  <a:pt x="0" y="448"/>
                </a:moveTo>
                <a:lnTo>
                  <a:pt x="896" y="349"/>
                </a:lnTo>
                <a:lnTo>
                  <a:pt x="1850" y="258"/>
                </a:lnTo>
                <a:lnTo>
                  <a:pt x="3012" y="150"/>
                </a:lnTo>
                <a:lnTo>
                  <a:pt x="3635" y="108"/>
                </a:lnTo>
                <a:lnTo>
                  <a:pt x="4257" y="67"/>
                </a:lnTo>
                <a:lnTo>
                  <a:pt x="4879" y="34"/>
                </a:lnTo>
                <a:lnTo>
                  <a:pt x="5477" y="9"/>
                </a:lnTo>
                <a:lnTo>
                  <a:pt x="6050" y="0"/>
                </a:lnTo>
                <a:lnTo>
                  <a:pt x="6572" y="9"/>
                </a:lnTo>
                <a:lnTo>
                  <a:pt x="6813" y="17"/>
                </a:lnTo>
                <a:lnTo>
                  <a:pt x="7029" y="34"/>
                </a:lnTo>
                <a:lnTo>
                  <a:pt x="7228" y="50"/>
                </a:lnTo>
                <a:lnTo>
                  <a:pt x="7411" y="83"/>
                </a:lnTo>
              </a:path>
            </a:pathLst>
          </a:custGeom>
          <a:noFill/>
          <a:ln w="127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2" name="フリーフォーム 21"/>
          <p:cNvSpPr>
            <a:spLocks/>
          </p:cNvSpPr>
          <p:nvPr/>
        </p:nvSpPr>
        <p:spPr bwMode="auto">
          <a:xfrm>
            <a:off x="143256" y="407194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4" name="フリーフォーム 23"/>
          <p:cNvSpPr>
            <a:spLocks/>
          </p:cNvSpPr>
          <p:nvPr/>
        </p:nvSpPr>
        <p:spPr bwMode="auto">
          <a:xfrm>
            <a:off x="152400" y="4019116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6" name="フリーフォーム 25"/>
          <p:cNvSpPr>
            <a:spLocks/>
          </p:cNvSpPr>
          <p:nvPr/>
        </p:nvSpPr>
        <p:spPr bwMode="auto">
          <a:xfrm>
            <a:off x="143256" y="371475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7" name="フリーフォーム 26"/>
          <p:cNvSpPr>
            <a:spLocks/>
          </p:cNvSpPr>
          <p:nvPr/>
        </p:nvSpPr>
        <p:spPr bwMode="auto">
          <a:xfrm>
            <a:off x="152400" y="3881224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7530770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18" name="フリーフォーム 17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1169"/>
            <a:ext cx="8229600" cy="46872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31" name="日付プレースホルダ 30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2" name="フッター プレースホルダ 31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33" name="スライド番号プレースホルダ 32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BFE13CB-ECED-41DC-91F8-F90A00A958C7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00045"/>
            <a:ext cx="2057400" cy="5929352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5556" y="500044"/>
            <a:ext cx="6019800" cy="592935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25" name="フッター プレースホルダ 24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4E08169-E54D-4AB7-B430-F8C221AD499C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614477"/>
            <a:ext cx="8229600" cy="4687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EBFDA0C-68DA-4125-A2B1-F285A44B2387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2544" y="26987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2544" y="1176322"/>
            <a:ext cx="7772400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38DBADA-71FF-4DF2-BBB4-F0B3E848664E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-16016" y="0"/>
            <a:ext cx="9144000" cy="6858024"/>
            <a:chOff x="-129" y="-42"/>
            <a:chExt cx="6177" cy="4355"/>
          </a:xfrm>
        </p:grpSpPr>
        <p:sp>
          <p:nvSpPr>
            <p:cNvPr id="24" name="フリーフォーム 23"/>
            <p:cNvSpPr>
              <a:spLocks/>
            </p:cNvSpPr>
            <p:nvPr/>
          </p:nvSpPr>
          <p:spPr bwMode="auto">
            <a:xfrm>
              <a:off x="-122" y="-42"/>
              <a:ext cx="5811" cy="4091"/>
            </a:xfrm>
            <a:custGeom>
              <a:avLst/>
              <a:gdLst/>
              <a:ahLst/>
              <a:cxnLst>
                <a:cxn ang="0">
                  <a:pos x="0" y="4069"/>
                </a:cxn>
                <a:cxn ang="0">
                  <a:pos x="161" y="4084"/>
                </a:cxn>
                <a:cxn ang="0">
                  <a:pos x="344" y="4084"/>
                </a:cxn>
                <a:cxn ang="0">
                  <a:pos x="593" y="4091"/>
                </a:cxn>
                <a:cxn ang="0">
                  <a:pos x="893" y="4084"/>
                </a:cxn>
                <a:cxn ang="0">
                  <a:pos x="1230" y="4069"/>
                </a:cxn>
                <a:cxn ang="0">
                  <a:pos x="1588" y="4033"/>
                </a:cxn>
                <a:cxn ang="0">
                  <a:pos x="1991" y="3996"/>
                </a:cxn>
                <a:cxn ang="0">
                  <a:pos x="2196" y="3959"/>
                </a:cxn>
                <a:cxn ang="0">
                  <a:pos x="2408" y="3923"/>
                </a:cxn>
                <a:cxn ang="0">
                  <a:pos x="2613" y="3879"/>
                </a:cxn>
                <a:cxn ang="0">
                  <a:pos x="2832" y="3828"/>
                </a:cxn>
                <a:cxn ang="0">
                  <a:pos x="3052" y="3776"/>
                </a:cxn>
                <a:cxn ang="0">
                  <a:pos x="3257" y="3718"/>
                </a:cxn>
                <a:cxn ang="0">
                  <a:pos x="3469" y="3645"/>
                </a:cxn>
                <a:cxn ang="0">
                  <a:pos x="3681" y="3572"/>
                </a:cxn>
                <a:cxn ang="0">
                  <a:pos x="3886" y="3484"/>
                </a:cxn>
                <a:cxn ang="0">
                  <a:pos x="4084" y="3381"/>
                </a:cxn>
                <a:cxn ang="0">
                  <a:pos x="4274" y="3279"/>
                </a:cxn>
                <a:cxn ang="0">
                  <a:pos x="4465" y="3169"/>
                </a:cxn>
                <a:cxn ang="0">
                  <a:pos x="4648" y="3037"/>
                </a:cxn>
                <a:cxn ang="0">
                  <a:pos x="4816" y="2898"/>
                </a:cxn>
                <a:cxn ang="0">
                  <a:pos x="4970" y="2759"/>
                </a:cxn>
                <a:cxn ang="0">
                  <a:pos x="5123" y="2591"/>
                </a:cxn>
                <a:cxn ang="0">
                  <a:pos x="5189" y="2510"/>
                </a:cxn>
                <a:cxn ang="0">
                  <a:pos x="5262" y="2415"/>
                </a:cxn>
                <a:cxn ang="0">
                  <a:pos x="5350" y="2269"/>
                </a:cxn>
                <a:cxn ang="0">
                  <a:pos x="5453" y="2093"/>
                </a:cxn>
                <a:cxn ang="0">
                  <a:pos x="5555" y="1873"/>
                </a:cxn>
                <a:cxn ang="0">
                  <a:pos x="5606" y="1756"/>
                </a:cxn>
                <a:cxn ang="0">
                  <a:pos x="5658" y="1625"/>
                </a:cxn>
                <a:cxn ang="0">
                  <a:pos x="5709" y="1485"/>
                </a:cxn>
                <a:cxn ang="0">
                  <a:pos x="5745" y="1332"/>
                </a:cxn>
                <a:cxn ang="0">
                  <a:pos x="5775" y="1207"/>
                </a:cxn>
                <a:cxn ang="0">
                  <a:pos x="5789" y="1068"/>
                </a:cxn>
                <a:cxn ang="0">
                  <a:pos x="5804" y="893"/>
                </a:cxn>
                <a:cxn ang="0">
                  <a:pos x="5811" y="790"/>
                </a:cxn>
                <a:cxn ang="0">
                  <a:pos x="5804" y="695"/>
                </a:cxn>
                <a:cxn ang="0">
                  <a:pos x="5797" y="578"/>
                </a:cxn>
                <a:cxn ang="0">
                  <a:pos x="5782" y="461"/>
                </a:cxn>
                <a:cxn ang="0">
                  <a:pos x="5760" y="344"/>
                </a:cxn>
                <a:cxn ang="0">
                  <a:pos x="5738" y="227"/>
                </a:cxn>
                <a:cxn ang="0">
                  <a:pos x="5694" y="109"/>
                </a:cxn>
                <a:cxn ang="0">
                  <a:pos x="5643" y="0"/>
                </a:cxn>
              </a:cxnLst>
              <a:rect l="0" t="0" r="0" b="0"/>
              <a:pathLst>
                <a:path w="5811" h="4091">
                  <a:moveTo>
                    <a:pt x="0" y="4069"/>
                  </a:moveTo>
                  <a:lnTo>
                    <a:pt x="161" y="4084"/>
                  </a:lnTo>
                  <a:lnTo>
                    <a:pt x="344" y="4084"/>
                  </a:lnTo>
                  <a:lnTo>
                    <a:pt x="593" y="4091"/>
                  </a:lnTo>
                  <a:lnTo>
                    <a:pt x="893" y="4084"/>
                  </a:lnTo>
                  <a:lnTo>
                    <a:pt x="1230" y="4069"/>
                  </a:lnTo>
                  <a:lnTo>
                    <a:pt x="1588" y="4033"/>
                  </a:lnTo>
                  <a:lnTo>
                    <a:pt x="1991" y="3996"/>
                  </a:lnTo>
                  <a:lnTo>
                    <a:pt x="2196" y="3959"/>
                  </a:lnTo>
                  <a:lnTo>
                    <a:pt x="2408" y="3923"/>
                  </a:lnTo>
                  <a:lnTo>
                    <a:pt x="2613" y="3879"/>
                  </a:lnTo>
                  <a:lnTo>
                    <a:pt x="2832" y="3828"/>
                  </a:lnTo>
                  <a:lnTo>
                    <a:pt x="3052" y="3776"/>
                  </a:lnTo>
                  <a:lnTo>
                    <a:pt x="3257" y="3718"/>
                  </a:lnTo>
                  <a:lnTo>
                    <a:pt x="3469" y="3645"/>
                  </a:lnTo>
                  <a:lnTo>
                    <a:pt x="3681" y="3572"/>
                  </a:lnTo>
                  <a:lnTo>
                    <a:pt x="3886" y="3484"/>
                  </a:lnTo>
                  <a:lnTo>
                    <a:pt x="4084" y="3381"/>
                  </a:lnTo>
                  <a:lnTo>
                    <a:pt x="4274" y="3279"/>
                  </a:lnTo>
                  <a:lnTo>
                    <a:pt x="4465" y="3169"/>
                  </a:lnTo>
                  <a:lnTo>
                    <a:pt x="4648" y="3037"/>
                  </a:lnTo>
                  <a:lnTo>
                    <a:pt x="4816" y="2898"/>
                  </a:lnTo>
                  <a:lnTo>
                    <a:pt x="4970" y="2759"/>
                  </a:lnTo>
                  <a:lnTo>
                    <a:pt x="5123" y="2591"/>
                  </a:lnTo>
                  <a:lnTo>
                    <a:pt x="5189" y="2510"/>
                  </a:lnTo>
                  <a:lnTo>
                    <a:pt x="5262" y="2415"/>
                  </a:lnTo>
                  <a:lnTo>
                    <a:pt x="5350" y="2269"/>
                  </a:lnTo>
                  <a:lnTo>
                    <a:pt x="5453" y="2093"/>
                  </a:lnTo>
                  <a:lnTo>
                    <a:pt x="5555" y="1873"/>
                  </a:lnTo>
                  <a:lnTo>
                    <a:pt x="5606" y="1756"/>
                  </a:lnTo>
                  <a:lnTo>
                    <a:pt x="5658" y="1625"/>
                  </a:lnTo>
                  <a:lnTo>
                    <a:pt x="5709" y="1485"/>
                  </a:lnTo>
                  <a:lnTo>
                    <a:pt x="5745" y="1332"/>
                  </a:lnTo>
                  <a:lnTo>
                    <a:pt x="5775" y="1207"/>
                  </a:lnTo>
                  <a:lnTo>
                    <a:pt x="5789" y="1068"/>
                  </a:lnTo>
                  <a:lnTo>
                    <a:pt x="5804" y="893"/>
                  </a:lnTo>
                  <a:lnTo>
                    <a:pt x="5811" y="790"/>
                  </a:lnTo>
                  <a:lnTo>
                    <a:pt x="5804" y="695"/>
                  </a:lnTo>
                  <a:lnTo>
                    <a:pt x="5797" y="578"/>
                  </a:lnTo>
                  <a:lnTo>
                    <a:pt x="5782" y="461"/>
                  </a:lnTo>
                  <a:lnTo>
                    <a:pt x="5760" y="344"/>
                  </a:lnTo>
                  <a:lnTo>
                    <a:pt x="5738" y="227"/>
                  </a:lnTo>
                  <a:lnTo>
                    <a:pt x="5694" y="109"/>
                  </a:lnTo>
                  <a:lnTo>
                    <a:pt x="5643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5" name="フリーフォーム 24"/>
            <p:cNvSpPr>
              <a:spLocks/>
            </p:cNvSpPr>
            <p:nvPr/>
          </p:nvSpPr>
          <p:spPr bwMode="auto">
            <a:xfrm>
              <a:off x="-129" y="-42"/>
              <a:ext cx="6177" cy="4245"/>
            </a:xfrm>
            <a:custGeom>
              <a:avLst/>
              <a:gdLst/>
              <a:ahLst/>
              <a:cxnLst>
                <a:cxn ang="0">
                  <a:pos x="0" y="4238"/>
                </a:cxn>
                <a:cxn ang="0">
                  <a:pos x="161" y="4245"/>
                </a:cxn>
                <a:cxn ang="0">
                  <a:pos x="607" y="4245"/>
                </a:cxn>
                <a:cxn ang="0">
                  <a:pos x="915" y="4238"/>
                </a:cxn>
                <a:cxn ang="0">
                  <a:pos x="1266" y="4223"/>
                </a:cxn>
                <a:cxn ang="0">
                  <a:pos x="1632" y="4208"/>
                </a:cxn>
                <a:cxn ang="0">
                  <a:pos x="2034" y="4172"/>
                </a:cxn>
                <a:cxn ang="0">
                  <a:pos x="2459" y="4135"/>
                </a:cxn>
                <a:cxn ang="0">
                  <a:pos x="2891" y="4069"/>
                </a:cxn>
                <a:cxn ang="0">
                  <a:pos x="3096" y="4033"/>
                </a:cxn>
                <a:cxn ang="0">
                  <a:pos x="3308" y="4003"/>
                </a:cxn>
                <a:cxn ang="0">
                  <a:pos x="3513" y="3952"/>
                </a:cxn>
                <a:cxn ang="0">
                  <a:pos x="3718" y="3901"/>
                </a:cxn>
                <a:cxn ang="0">
                  <a:pos x="3915" y="3850"/>
                </a:cxn>
                <a:cxn ang="0">
                  <a:pos x="4098" y="3791"/>
                </a:cxn>
                <a:cxn ang="0">
                  <a:pos x="4289" y="3725"/>
                </a:cxn>
                <a:cxn ang="0">
                  <a:pos x="4464" y="3652"/>
                </a:cxn>
                <a:cxn ang="0">
                  <a:pos x="4625" y="3586"/>
                </a:cxn>
                <a:cxn ang="0">
                  <a:pos x="4779" y="3498"/>
                </a:cxn>
                <a:cxn ang="0">
                  <a:pos x="4925" y="3410"/>
                </a:cxn>
                <a:cxn ang="0">
                  <a:pos x="5050" y="3308"/>
                </a:cxn>
                <a:cxn ang="0">
                  <a:pos x="5094" y="3271"/>
                </a:cxn>
                <a:cxn ang="0">
                  <a:pos x="5204" y="3154"/>
                </a:cxn>
                <a:cxn ang="0">
                  <a:pos x="5372" y="2971"/>
                </a:cxn>
                <a:cxn ang="0">
                  <a:pos x="5467" y="2862"/>
                </a:cxn>
                <a:cxn ang="0">
                  <a:pos x="5562" y="2722"/>
                </a:cxn>
                <a:cxn ang="0">
                  <a:pos x="5665" y="2583"/>
                </a:cxn>
                <a:cxn ang="0">
                  <a:pos x="5760" y="2422"/>
                </a:cxn>
                <a:cxn ang="0">
                  <a:pos x="5855" y="2247"/>
                </a:cxn>
                <a:cxn ang="0">
                  <a:pos x="5943" y="2071"/>
                </a:cxn>
                <a:cxn ang="0">
                  <a:pos x="6023" y="1881"/>
                </a:cxn>
                <a:cxn ang="0">
                  <a:pos x="6089" y="1683"/>
                </a:cxn>
                <a:cxn ang="0">
                  <a:pos x="6118" y="1573"/>
                </a:cxn>
                <a:cxn ang="0">
                  <a:pos x="6140" y="1471"/>
                </a:cxn>
                <a:cxn ang="0">
                  <a:pos x="6162" y="1361"/>
                </a:cxn>
                <a:cxn ang="0">
                  <a:pos x="6170" y="1244"/>
                </a:cxn>
                <a:cxn ang="0">
                  <a:pos x="6177" y="1105"/>
                </a:cxn>
                <a:cxn ang="0">
                  <a:pos x="6177" y="944"/>
                </a:cxn>
                <a:cxn ang="0">
                  <a:pos x="6170" y="754"/>
                </a:cxn>
                <a:cxn ang="0">
                  <a:pos x="6155" y="658"/>
                </a:cxn>
                <a:cxn ang="0">
                  <a:pos x="6133" y="549"/>
                </a:cxn>
                <a:cxn ang="0">
                  <a:pos x="6104" y="446"/>
                </a:cxn>
                <a:cxn ang="0">
                  <a:pos x="6075" y="344"/>
                </a:cxn>
                <a:cxn ang="0">
                  <a:pos x="6031" y="241"/>
                </a:cxn>
                <a:cxn ang="0">
                  <a:pos x="5987" y="153"/>
                </a:cxn>
                <a:cxn ang="0">
                  <a:pos x="5928" y="73"/>
                </a:cxn>
                <a:cxn ang="0">
                  <a:pos x="5862" y="0"/>
                </a:cxn>
              </a:cxnLst>
              <a:rect l="0" t="0" r="0" b="0"/>
              <a:pathLst>
                <a:path w="6177" h="4245">
                  <a:moveTo>
                    <a:pt x="0" y="4238"/>
                  </a:moveTo>
                  <a:lnTo>
                    <a:pt x="161" y="4245"/>
                  </a:lnTo>
                  <a:lnTo>
                    <a:pt x="607" y="4245"/>
                  </a:lnTo>
                  <a:lnTo>
                    <a:pt x="915" y="4238"/>
                  </a:lnTo>
                  <a:lnTo>
                    <a:pt x="1266" y="4223"/>
                  </a:lnTo>
                  <a:lnTo>
                    <a:pt x="1632" y="4208"/>
                  </a:lnTo>
                  <a:lnTo>
                    <a:pt x="2034" y="4172"/>
                  </a:lnTo>
                  <a:lnTo>
                    <a:pt x="2459" y="4135"/>
                  </a:lnTo>
                  <a:lnTo>
                    <a:pt x="2891" y="4069"/>
                  </a:lnTo>
                  <a:lnTo>
                    <a:pt x="3096" y="4033"/>
                  </a:lnTo>
                  <a:lnTo>
                    <a:pt x="3308" y="4003"/>
                  </a:lnTo>
                  <a:lnTo>
                    <a:pt x="3513" y="3952"/>
                  </a:lnTo>
                  <a:lnTo>
                    <a:pt x="3718" y="3901"/>
                  </a:lnTo>
                  <a:lnTo>
                    <a:pt x="3915" y="3850"/>
                  </a:lnTo>
                  <a:lnTo>
                    <a:pt x="4098" y="3791"/>
                  </a:lnTo>
                  <a:lnTo>
                    <a:pt x="4289" y="3725"/>
                  </a:lnTo>
                  <a:lnTo>
                    <a:pt x="4464" y="3652"/>
                  </a:lnTo>
                  <a:lnTo>
                    <a:pt x="4625" y="3586"/>
                  </a:lnTo>
                  <a:lnTo>
                    <a:pt x="4779" y="3498"/>
                  </a:lnTo>
                  <a:lnTo>
                    <a:pt x="4925" y="3410"/>
                  </a:lnTo>
                  <a:lnTo>
                    <a:pt x="5050" y="3308"/>
                  </a:lnTo>
                  <a:lnTo>
                    <a:pt x="5094" y="3271"/>
                  </a:lnTo>
                  <a:lnTo>
                    <a:pt x="5204" y="3154"/>
                  </a:lnTo>
                  <a:lnTo>
                    <a:pt x="5372" y="2971"/>
                  </a:lnTo>
                  <a:lnTo>
                    <a:pt x="5467" y="2862"/>
                  </a:lnTo>
                  <a:lnTo>
                    <a:pt x="5562" y="2722"/>
                  </a:lnTo>
                  <a:lnTo>
                    <a:pt x="5665" y="2583"/>
                  </a:lnTo>
                  <a:lnTo>
                    <a:pt x="5760" y="2422"/>
                  </a:lnTo>
                  <a:lnTo>
                    <a:pt x="5855" y="2247"/>
                  </a:lnTo>
                  <a:lnTo>
                    <a:pt x="5943" y="2071"/>
                  </a:lnTo>
                  <a:lnTo>
                    <a:pt x="6023" y="1881"/>
                  </a:lnTo>
                  <a:lnTo>
                    <a:pt x="6089" y="1683"/>
                  </a:lnTo>
                  <a:lnTo>
                    <a:pt x="6118" y="1573"/>
                  </a:lnTo>
                  <a:lnTo>
                    <a:pt x="6140" y="1471"/>
                  </a:lnTo>
                  <a:lnTo>
                    <a:pt x="6162" y="1361"/>
                  </a:lnTo>
                  <a:lnTo>
                    <a:pt x="6170" y="1244"/>
                  </a:lnTo>
                  <a:lnTo>
                    <a:pt x="6177" y="1105"/>
                  </a:lnTo>
                  <a:lnTo>
                    <a:pt x="6177" y="944"/>
                  </a:lnTo>
                  <a:lnTo>
                    <a:pt x="6170" y="754"/>
                  </a:lnTo>
                  <a:lnTo>
                    <a:pt x="6155" y="658"/>
                  </a:lnTo>
                  <a:lnTo>
                    <a:pt x="6133" y="549"/>
                  </a:lnTo>
                  <a:lnTo>
                    <a:pt x="6104" y="446"/>
                  </a:lnTo>
                  <a:lnTo>
                    <a:pt x="6075" y="344"/>
                  </a:lnTo>
                  <a:lnTo>
                    <a:pt x="6031" y="241"/>
                  </a:lnTo>
                  <a:lnTo>
                    <a:pt x="5987" y="153"/>
                  </a:lnTo>
                  <a:lnTo>
                    <a:pt x="5928" y="73"/>
                  </a:lnTo>
                  <a:lnTo>
                    <a:pt x="5862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6" name="フリーフォーム 25"/>
            <p:cNvSpPr>
              <a:spLocks/>
            </p:cNvSpPr>
            <p:nvPr/>
          </p:nvSpPr>
          <p:spPr bwMode="auto">
            <a:xfrm>
              <a:off x="-129" y="1692"/>
              <a:ext cx="6170" cy="2416"/>
            </a:xfrm>
            <a:custGeom>
              <a:avLst/>
              <a:gdLst/>
              <a:ahLst/>
              <a:cxnLst>
                <a:cxn ang="0">
                  <a:pos x="0" y="2203"/>
                </a:cxn>
                <a:cxn ang="0">
                  <a:pos x="161" y="2233"/>
                </a:cxn>
                <a:cxn ang="0">
                  <a:pos x="600" y="2299"/>
                </a:cxn>
                <a:cxn ang="0">
                  <a:pos x="907" y="2335"/>
                </a:cxn>
                <a:cxn ang="0">
                  <a:pos x="1251" y="2365"/>
                </a:cxn>
                <a:cxn ang="0">
                  <a:pos x="1624" y="2394"/>
                </a:cxn>
                <a:cxn ang="0">
                  <a:pos x="2034" y="2408"/>
                </a:cxn>
                <a:cxn ang="0">
                  <a:pos x="2452" y="2416"/>
                </a:cxn>
                <a:cxn ang="0">
                  <a:pos x="2671" y="2416"/>
                </a:cxn>
                <a:cxn ang="0">
                  <a:pos x="2883" y="2401"/>
                </a:cxn>
                <a:cxn ang="0">
                  <a:pos x="3096" y="2394"/>
                </a:cxn>
                <a:cxn ang="0">
                  <a:pos x="3308" y="2379"/>
                </a:cxn>
                <a:cxn ang="0">
                  <a:pos x="3520" y="2357"/>
                </a:cxn>
                <a:cxn ang="0">
                  <a:pos x="3725" y="2328"/>
                </a:cxn>
                <a:cxn ang="0">
                  <a:pos x="3930" y="2291"/>
                </a:cxn>
                <a:cxn ang="0">
                  <a:pos x="4128" y="2247"/>
                </a:cxn>
                <a:cxn ang="0">
                  <a:pos x="4318" y="2196"/>
                </a:cxn>
                <a:cxn ang="0">
                  <a:pos x="4501" y="2138"/>
                </a:cxn>
                <a:cxn ang="0">
                  <a:pos x="4677" y="2072"/>
                </a:cxn>
                <a:cxn ang="0">
                  <a:pos x="4838" y="1991"/>
                </a:cxn>
                <a:cxn ang="0">
                  <a:pos x="4991" y="1911"/>
                </a:cxn>
                <a:cxn ang="0">
                  <a:pos x="5130" y="1816"/>
                </a:cxn>
                <a:cxn ang="0">
                  <a:pos x="5167" y="1786"/>
                </a:cxn>
                <a:cxn ang="0">
                  <a:pos x="5269" y="1684"/>
                </a:cxn>
                <a:cxn ang="0">
                  <a:pos x="5430" y="1530"/>
                </a:cxn>
                <a:cxn ang="0">
                  <a:pos x="5511" y="1435"/>
                </a:cxn>
                <a:cxn ang="0">
                  <a:pos x="5613" y="1318"/>
                </a:cxn>
                <a:cxn ang="0">
                  <a:pos x="5701" y="1193"/>
                </a:cxn>
                <a:cxn ang="0">
                  <a:pos x="5789" y="1054"/>
                </a:cxn>
                <a:cxn ang="0">
                  <a:pos x="5884" y="908"/>
                </a:cxn>
                <a:cxn ang="0">
                  <a:pos x="5957" y="747"/>
                </a:cxn>
                <a:cxn ang="0">
                  <a:pos x="6031" y="571"/>
                </a:cxn>
                <a:cxn ang="0">
                  <a:pos x="6096" y="396"/>
                </a:cxn>
                <a:cxn ang="0">
                  <a:pos x="6140" y="205"/>
                </a:cxn>
                <a:cxn ang="0">
                  <a:pos x="6162" y="103"/>
                </a:cxn>
                <a:cxn ang="0">
                  <a:pos x="6170" y="0"/>
                </a:cxn>
              </a:cxnLst>
              <a:rect l="0" t="0" r="0" b="0"/>
              <a:pathLst>
                <a:path w="6170" h="2416">
                  <a:moveTo>
                    <a:pt x="0" y="2203"/>
                  </a:moveTo>
                  <a:lnTo>
                    <a:pt x="161" y="2233"/>
                  </a:lnTo>
                  <a:lnTo>
                    <a:pt x="600" y="2299"/>
                  </a:lnTo>
                  <a:lnTo>
                    <a:pt x="907" y="2335"/>
                  </a:lnTo>
                  <a:lnTo>
                    <a:pt x="1251" y="2365"/>
                  </a:lnTo>
                  <a:lnTo>
                    <a:pt x="1624" y="2394"/>
                  </a:lnTo>
                  <a:lnTo>
                    <a:pt x="2034" y="2408"/>
                  </a:lnTo>
                  <a:lnTo>
                    <a:pt x="2452" y="2416"/>
                  </a:lnTo>
                  <a:lnTo>
                    <a:pt x="2671" y="2416"/>
                  </a:lnTo>
                  <a:lnTo>
                    <a:pt x="2883" y="2401"/>
                  </a:lnTo>
                  <a:lnTo>
                    <a:pt x="3096" y="2394"/>
                  </a:lnTo>
                  <a:lnTo>
                    <a:pt x="3308" y="2379"/>
                  </a:lnTo>
                  <a:lnTo>
                    <a:pt x="3520" y="2357"/>
                  </a:lnTo>
                  <a:lnTo>
                    <a:pt x="3725" y="2328"/>
                  </a:lnTo>
                  <a:lnTo>
                    <a:pt x="3930" y="2291"/>
                  </a:lnTo>
                  <a:lnTo>
                    <a:pt x="4128" y="2247"/>
                  </a:lnTo>
                  <a:lnTo>
                    <a:pt x="4318" y="2196"/>
                  </a:lnTo>
                  <a:lnTo>
                    <a:pt x="4501" y="2138"/>
                  </a:lnTo>
                  <a:lnTo>
                    <a:pt x="4677" y="2072"/>
                  </a:lnTo>
                  <a:lnTo>
                    <a:pt x="4838" y="1991"/>
                  </a:lnTo>
                  <a:lnTo>
                    <a:pt x="4991" y="1911"/>
                  </a:lnTo>
                  <a:lnTo>
                    <a:pt x="5130" y="1816"/>
                  </a:lnTo>
                  <a:lnTo>
                    <a:pt x="5167" y="1786"/>
                  </a:lnTo>
                  <a:lnTo>
                    <a:pt x="5269" y="1684"/>
                  </a:lnTo>
                  <a:lnTo>
                    <a:pt x="5430" y="1530"/>
                  </a:lnTo>
                  <a:lnTo>
                    <a:pt x="5511" y="1435"/>
                  </a:lnTo>
                  <a:lnTo>
                    <a:pt x="5613" y="1318"/>
                  </a:lnTo>
                  <a:lnTo>
                    <a:pt x="5701" y="1193"/>
                  </a:lnTo>
                  <a:lnTo>
                    <a:pt x="5789" y="1054"/>
                  </a:lnTo>
                  <a:lnTo>
                    <a:pt x="5884" y="908"/>
                  </a:lnTo>
                  <a:lnTo>
                    <a:pt x="5957" y="747"/>
                  </a:lnTo>
                  <a:lnTo>
                    <a:pt x="6031" y="571"/>
                  </a:lnTo>
                  <a:lnTo>
                    <a:pt x="6096" y="396"/>
                  </a:lnTo>
                  <a:lnTo>
                    <a:pt x="6140" y="205"/>
                  </a:lnTo>
                  <a:lnTo>
                    <a:pt x="6162" y="103"/>
                  </a:lnTo>
                  <a:lnTo>
                    <a:pt x="6170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7" name="フリーフォーム 26"/>
            <p:cNvSpPr>
              <a:spLocks/>
            </p:cNvSpPr>
            <p:nvPr/>
          </p:nvSpPr>
          <p:spPr bwMode="auto">
            <a:xfrm>
              <a:off x="3237" y="-42"/>
              <a:ext cx="2562" cy="4355"/>
            </a:xfrm>
            <a:custGeom>
              <a:avLst/>
              <a:gdLst/>
              <a:ahLst/>
              <a:cxnLst>
                <a:cxn ang="0">
                  <a:pos x="2108" y="0"/>
                </a:cxn>
                <a:cxn ang="0">
                  <a:pos x="2145" y="73"/>
                </a:cxn>
                <a:cxn ang="0">
                  <a:pos x="2196" y="175"/>
                </a:cxn>
                <a:cxn ang="0">
                  <a:pos x="2247" y="300"/>
                </a:cxn>
                <a:cxn ang="0">
                  <a:pos x="2321" y="453"/>
                </a:cxn>
                <a:cxn ang="0">
                  <a:pos x="2379" y="629"/>
                </a:cxn>
                <a:cxn ang="0">
                  <a:pos x="2438" y="827"/>
                </a:cxn>
                <a:cxn ang="0">
                  <a:pos x="2489" y="1054"/>
                </a:cxn>
                <a:cxn ang="0">
                  <a:pos x="2533" y="1288"/>
                </a:cxn>
                <a:cxn ang="0">
                  <a:pos x="2548" y="1412"/>
                </a:cxn>
                <a:cxn ang="0">
                  <a:pos x="2562" y="1537"/>
                </a:cxn>
                <a:cxn ang="0">
                  <a:pos x="2562" y="1668"/>
                </a:cxn>
                <a:cxn ang="0">
                  <a:pos x="2562" y="1793"/>
                </a:cxn>
                <a:cxn ang="0">
                  <a:pos x="2555" y="1932"/>
                </a:cxn>
                <a:cxn ang="0">
                  <a:pos x="2533" y="2064"/>
                </a:cxn>
                <a:cxn ang="0">
                  <a:pos x="2511" y="2195"/>
                </a:cxn>
                <a:cxn ang="0">
                  <a:pos x="2482" y="2327"/>
                </a:cxn>
                <a:cxn ang="0">
                  <a:pos x="2438" y="2459"/>
                </a:cxn>
                <a:cxn ang="0">
                  <a:pos x="2386" y="2591"/>
                </a:cxn>
                <a:cxn ang="0">
                  <a:pos x="2321" y="2730"/>
                </a:cxn>
                <a:cxn ang="0">
                  <a:pos x="2247" y="2862"/>
                </a:cxn>
                <a:cxn ang="0">
                  <a:pos x="2174" y="2993"/>
                </a:cxn>
                <a:cxn ang="0">
                  <a:pos x="2079" y="3118"/>
                </a:cxn>
                <a:cxn ang="0">
                  <a:pos x="2035" y="3169"/>
                </a:cxn>
                <a:cxn ang="0">
                  <a:pos x="1911" y="3293"/>
                </a:cxn>
                <a:cxn ang="0">
                  <a:pos x="1728" y="3484"/>
                </a:cxn>
                <a:cxn ang="0">
                  <a:pos x="1603" y="3586"/>
                </a:cxn>
                <a:cxn ang="0">
                  <a:pos x="1472" y="3689"/>
                </a:cxn>
                <a:cxn ang="0">
                  <a:pos x="1325" y="3791"/>
                </a:cxn>
                <a:cxn ang="0">
                  <a:pos x="1164" y="3908"/>
                </a:cxn>
                <a:cxn ang="0">
                  <a:pos x="996" y="4011"/>
                </a:cxn>
                <a:cxn ang="0">
                  <a:pos x="813" y="4106"/>
                </a:cxn>
                <a:cxn ang="0">
                  <a:pos x="623" y="4194"/>
                </a:cxn>
                <a:cxn ang="0">
                  <a:pos x="425" y="4267"/>
                </a:cxn>
                <a:cxn ang="0">
                  <a:pos x="322" y="4296"/>
                </a:cxn>
                <a:cxn ang="0">
                  <a:pos x="213" y="4318"/>
                </a:cxn>
                <a:cxn ang="0">
                  <a:pos x="110" y="4347"/>
                </a:cxn>
                <a:cxn ang="0">
                  <a:pos x="0" y="4355"/>
                </a:cxn>
              </a:cxnLst>
              <a:rect l="0" t="0" r="0" b="0"/>
              <a:pathLst>
                <a:path w="2562" h="4355">
                  <a:moveTo>
                    <a:pt x="2108" y="0"/>
                  </a:moveTo>
                  <a:lnTo>
                    <a:pt x="2145" y="73"/>
                  </a:lnTo>
                  <a:lnTo>
                    <a:pt x="2196" y="175"/>
                  </a:lnTo>
                  <a:lnTo>
                    <a:pt x="2247" y="300"/>
                  </a:lnTo>
                  <a:lnTo>
                    <a:pt x="2321" y="453"/>
                  </a:lnTo>
                  <a:lnTo>
                    <a:pt x="2379" y="629"/>
                  </a:lnTo>
                  <a:lnTo>
                    <a:pt x="2438" y="827"/>
                  </a:lnTo>
                  <a:lnTo>
                    <a:pt x="2489" y="1054"/>
                  </a:lnTo>
                  <a:lnTo>
                    <a:pt x="2533" y="1288"/>
                  </a:lnTo>
                  <a:lnTo>
                    <a:pt x="2548" y="1412"/>
                  </a:lnTo>
                  <a:lnTo>
                    <a:pt x="2562" y="1537"/>
                  </a:lnTo>
                  <a:lnTo>
                    <a:pt x="2562" y="1668"/>
                  </a:lnTo>
                  <a:lnTo>
                    <a:pt x="2562" y="1793"/>
                  </a:lnTo>
                  <a:lnTo>
                    <a:pt x="2555" y="1932"/>
                  </a:lnTo>
                  <a:lnTo>
                    <a:pt x="2533" y="2064"/>
                  </a:lnTo>
                  <a:lnTo>
                    <a:pt x="2511" y="2195"/>
                  </a:lnTo>
                  <a:lnTo>
                    <a:pt x="2482" y="2327"/>
                  </a:lnTo>
                  <a:lnTo>
                    <a:pt x="2438" y="2459"/>
                  </a:lnTo>
                  <a:lnTo>
                    <a:pt x="2386" y="2591"/>
                  </a:lnTo>
                  <a:lnTo>
                    <a:pt x="2321" y="2730"/>
                  </a:lnTo>
                  <a:lnTo>
                    <a:pt x="2247" y="2862"/>
                  </a:lnTo>
                  <a:lnTo>
                    <a:pt x="2174" y="2993"/>
                  </a:lnTo>
                  <a:lnTo>
                    <a:pt x="2079" y="3118"/>
                  </a:lnTo>
                  <a:lnTo>
                    <a:pt x="2035" y="3169"/>
                  </a:lnTo>
                  <a:lnTo>
                    <a:pt x="1911" y="3293"/>
                  </a:lnTo>
                  <a:lnTo>
                    <a:pt x="1728" y="3484"/>
                  </a:lnTo>
                  <a:lnTo>
                    <a:pt x="1603" y="3586"/>
                  </a:lnTo>
                  <a:lnTo>
                    <a:pt x="1472" y="3689"/>
                  </a:lnTo>
                  <a:lnTo>
                    <a:pt x="1325" y="3791"/>
                  </a:lnTo>
                  <a:lnTo>
                    <a:pt x="1164" y="3908"/>
                  </a:lnTo>
                  <a:lnTo>
                    <a:pt x="996" y="4011"/>
                  </a:lnTo>
                  <a:lnTo>
                    <a:pt x="813" y="4106"/>
                  </a:lnTo>
                  <a:lnTo>
                    <a:pt x="623" y="4194"/>
                  </a:lnTo>
                  <a:lnTo>
                    <a:pt x="425" y="4267"/>
                  </a:lnTo>
                  <a:lnTo>
                    <a:pt x="322" y="4296"/>
                  </a:lnTo>
                  <a:lnTo>
                    <a:pt x="213" y="4318"/>
                  </a:lnTo>
                  <a:lnTo>
                    <a:pt x="110" y="4347"/>
                  </a:lnTo>
                  <a:lnTo>
                    <a:pt x="0" y="4355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8" name="フリーフォーム 27"/>
            <p:cNvSpPr>
              <a:spLocks/>
            </p:cNvSpPr>
            <p:nvPr/>
          </p:nvSpPr>
          <p:spPr bwMode="auto">
            <a:xfrm>
              <a:off x="4533" y="1949"/>
              <a:ext cx="1508" cy="2364"/>
            </a:xfrm>
            <a:custGeom>
              <a:avLst/>
              <a:gdLst/>
              <a:ahLst/>
              <a:cxnLst>
                <a:cxn ang="0">
                  <a:pos x="0" y="2364"/>
                </a:cxn>
                <a:cxn ang="0">
                  <a:pos x="58" y="2320"/>
                </a:cxn>
                <a:cxn ang="0">
                  <a:pos x="212" y="2181"/>
                </a:cxn>
                <a:cxn ang="0">
                  <a:pos x="322" y="2086"/>
                </a:cxn>
                <a:cxn ang="0">
                  <a:pos x="439" y="1976"/>
                </a:cxn>
                <a:cxn ang="0">
                  <a:pos x="564" y="1837"/>
                </a:cxn>
                <a:cxn ang="0">
                  <a:pos x="695" y="1683"/>
                </a:cxn>
                <a:cxn ang="0">
                  <a:pos x="827" y="1529"/>
                </a:cxn>
                <a:cxn ang="0">
                  <a:pos x="959" y="1339"/>
                </a:cxn>
                <a:cxn ang="0">
                  <a:pos x="1090" y="1149"/>
                </a:cxn>
                <a:cxn ang="0">
                  <a:pos x="1208" y="936"/>
                </a:cxn>
                <a:cxn ang="0">
                  <a:pos x="1266" y="827"/>
                </a:cxn>
                <a:cxn ang="0">
                  <a:pos x="1310" y="717"/>
                </a:cxn>
                <a:cxn ang="0">
                  <a:pos x="1361" y="600"/>
                </a:cxn>
                <a:cxn ang="0">
                  <a:pos x="1405" y="490"/>
                </a:cxn>
                <a:cxn ang="0">
                  <a:pos x="1434" y="365"/>
                </a:cxn>
                <a:cxn ang="0">
                  <a:pos x="1471" y="248"/>
                </a:cxn>
                <a:cxn ang="0">
                  <a:pos x="1493" y="124"/>
                </a:cxn>
                <a:cxn ang="0">
                  <a:pos x="1508" y="0"/>
                </a:cxn>
              </a:cxnLst>
              <a:rect l="0" t="0" r="0" b="0"/>
              <a:pathLst>
                <a:path w="1508" h="2364">
                  <a:moveTo>
                    <a:pt x="0" y="2364"/>
                  </a:moveTo>
                  <a:lnTo>
                    <a:pt x="58" y="2320"/>
                  </a:lnTo>
                  <a:lnTo>
                    <a:pt x="212" y="2181"/>
                  </a:lnTo>
                  <a:lnTo>
                    <a:pt x="322" y="2086"/>
                  </a:lnTo>
                  <a:lnTo>
                    <a:pt x="439" y="1976"/>
                  </a:lnTo>
                  <a:lnTo>
                    <a:pt x="564" y="1837"/>
                  </a:lnTo>
                  <a:lnTo>
                    <a:pt x="695" y="1683"/>
                  </a:lnTo>
                  <a:lnTo>
                    <a:pt x="827" y="1529"/>
                  </a:lnTo>
                  <a:lnTo>
                    <a:pt x="959" y="1339"/>
                  </a:lnTo>
                  <a:lnTo>
                    <a:pt x="1090" y="1149"/>
                  </a:lnTo>
                  <a:lnTo>
                    <a:pt x="1208" y="936"/>
                  </a:lnTo>
                  <a:lnTo>
                    <a:pt x="1266" y="827"/>
                  </a:lnTo>
                  <a:lnTo>
                    <a:pt x="1310" y="717"/>
                  </a:lnTo>
                  <a:lnTo>
                    <a:pt x="1361" y="600"/>
                  </a:lnTo>
                  <a:lnTo>
                    <a:pt x="1405" y="490"/>
                  </a:lnTo>
                  <a:lnTo>
                    <a:pt x="1434" y="365"/>
                  </a:lnTo>
                  <a:lnTo>
                    <a:pt x="1471" y="248"/>
                  </a:lnTo>
                  <a:lnTo>
                    <a:pt x="1493" y="124"/>
                  </a:lnTo>
                  <a:lnTo>
                    <a:pt x="1508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7270629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0" name="フリーフォーム 29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フリーフォーム 30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フリーフォーム 31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341934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4" name="フリーフォーム 33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フリーフォーム 35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7" name="フリーフォーム 36"/>
          <p:cNvSpPr>
            <a:spLocks/>
          </p:cNvSpPr>
          <p:nvPr/>
        </p:nvSpPr>
        <p:spPr bwMode="auto">
          <a:xfrm>
            <a:off x="5841868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 rot="5400000">
            <a:off x="7322976" y="5055119"/>
            <a:ext cx="1894702" cy="1678386"/>
          </a:xfrm>
          <a:custGeom>
            <a:avLst/>
            <a:gdLst>
              <a:gd name="T0" fmla="*/ 0 w 309"/>
              <a:gd name="T1" fmla="*/ 0 h 263"/>
              <a:gd name="T2" fmla="*/ 39 w 309"/>
              <a:gd name="T3" fmla="*/ 19 h 263"/>
              <a:gd name="T4" fmla="*/ 79 w 309"/>
              <a:gd name="T5" fmla="*/ 42 h 263"/>
              <a:gd name="T6" fmla="*/ 131 w 309"/>
              <a:gd name="T7" fmla="*/ 73 h 263"/>
              <a:gd name="T8" fmla="*/ 156 w 309"/>
              <a:gd name="T9" fmla="*/ 90 h 263"/>
              <a:gd name="T10" fmla="*/ 183 w 309"/>
              <a:gd name="T11" fmla="*/ 111 h 263"/>
              <a:gd name="T12" fmla="*/ 209 w 309"/>
              <a:gd name="T13" fmla="*/ 132 h 263"/>
              <a:gd name="T14" fmla="*/ 232 w 309"/>
              <a:gd name="T15" fmla="*/ 155 h 263"/>
              <a:gd name="T16" fmla="*/ 257 w 309"/>
              <a:gd name="T17" fmla="*/ 180 h 263"/>
              <a:gd name="T18" fmla="*/ 277 w 309"/>
              <a:gd name="T19" fmla="*/ 205 h 263"/>
              <a:gd name="T20" fmla="*/ 296 w 309"/>
              <a:gd name="T21" fmla="*/ 234 h 263"/>
              <a:gd name="T22" fmla="*/ 309 w 309"/>
              <a:gd name="T23" fmla="*/ 263 h 263"/>
              <a:gd name="T24" fmla="*/ 0 1 256"/>
              <a:gd name="T25" fmla="*/ 0 1 256"/>
              <a:gd name="T26" fmla="*/ 0 1 256"/>
              <a:gd name="T27" fmla="*/ 0 1 256"/>
              <a:gd name="T28" fmla="*/ 0 1 256"/>
              <a:gd name="T29" fmla="*/ 0 1 256"/>
              <a:gd name="T30" fmla="*/ 0 1 256"/>
              <a:gd name="T31" fmla="*/ 0 1 256"/>
              <a:gd name="T32" fmla="*/ 0 1 256"/>
              <a:gd name="T33" fmla="*/ 0 1 256"/>
              <a:gd name="T34" fmla="*/ 0 1 256"/>
              <a:gd name="T35" fmla="*/ 0 1 256"/>
              <a:gd name="T36" fmla="*/ 0 w 309"/>
              <a:gd name="T37" fmla="*/ 0 h 263"/>
              <a:gd name="T38" fmla="*/ 0 w 309"/>
              <a:gd name="T39" fmla="*/ 0 h 26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9" h="263">
                <a:moveTo>
                  <a:pt x="0" y="0"/>
                </a:moveTo>
                <a:lnTo>
                  <a:pt x="39" y="19"/>
                </a:lnTo>
                <a:lnTo>
                  <a:pt x="79" y="42"/>
                </a:lnTo>
                <a:lnTo>
                  <a:pt x="131" y="73"/>
                </a:lnTo>
                <a:lnTo>
                  <a:pt x="156" y="90"/>
                </a:lnTo>
                <a:lnTo>
                  <a:pt x="183" y="111"/>
                </a:lnTo>
                <a:lnTo>
                  <a:pt x="209" y="132"/>
                </a:lnTo>
                <a:lnTo>
                  <a:pt x="232" y="155"/>
                </a:lnTo>
                <a:lnTo>
                  <a:pt x="257" y="180"/>
                </a:lnTo>
                <a:lnTo>
                  <a:pt x="277" y="205"/>
                </a:lnTo>
                <a:lnTo>
                  <a:pt x="296" y="234"/>
                </a:lnTo>
                <a:lnTo>
                  <a:pt x="309" y="263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7286645" y="3871493"/>
            <a:ext cx="1541824" cy="1424221"/>
            <a:chOff x="7286645" y="3871493"/>
            <a:chExt cx="1541824" cy="1424221"/>
          </a:xfrm>
          <a:gradFill>
            <a:gsLst>
              <a:gs pos="100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0" name="フリーフォーム 39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フリーフォーム 40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6357950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43" name="フリーフォーム 4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フリーフォーム 4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フリーフォーム 4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6" name="フリーフォーム 45"/>
          <p:cNvSpPr>
            <a:spLocks/>
          </p:cNvSpPr>
          <p:nvPr/>
        </p:nvSpPr>
        <p:spPr bwMode="auto">
          <a:xfrm>
            <a:off x="5857884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28596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A10D455-F688-4E0B-A901-0B2451AB37F9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928678"/>
            <a:ext cx="8229600" cy="571496"/>
          </a:xfrm>
        </p:spPr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28D34A1-76A8-44FB-8F70-3544D1EE5AEC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57174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9DAB25C-FE5E-468D-B0C1-686871A889EA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58AD237-0F42-495D-82D9-4A0FBDE5A8B2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1737" y="719158"/>
            <a:ext cx="325754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14786" y="719158"/>
            <a:ext cx="4757742" cy="5710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61737" y="1928804"/>
            <a:ext cx="3258000" cy="45005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9D8C363-599B-4D18-AC7C-8B18A6304617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0472" y="4917323"/>
            <a:ext cx="7774866" cy="4286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71472" y="623834"/>
            <a:ext cx="5486400" cy="4114800"/>
          </a:xfrm>
          <a:prstGeom prst="rect">
            <a:avLst/>
          </a:prstGeom>
          <a:noFill/>
          <a:ln w="241300" cmpd="thinThick">
            <a:solidFill>
              <a:schemeClr val="bg1"/>
            </a:solidFill>
            <a:prstDash val="solid"/>
            <a:miter lim="800000"/>
          </a:ln>
          <a:effectLst>
            <a:glow rad="101600">
              <a:schemeClr val="tx2">
                <a:alpha val="60000"/>
              </a:schemeClr>
            </a:glow>
          </a:effectLst>
          <a:scene3d>
            <a:camera prst="perspectiveFront"/>
            <a:lightRig rig="threePt" dir="t"/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28596" y="5429264"/>
            <a:ext cx="7786742" cy="10001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544D454-9B77-4DF2-9883-4FA743789C9F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日付プレースホルダ 20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2133600" cy="360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3"/>
          </p:nvPr>
        </p:nvSpPr>
        <p:spPr>
          <a:xfrm>
            <a:off x="2198578" y="1"/>
            <a:ext cx="4500594" cy="361347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4"/>
          </p:nvPr>
        </p:nvSpPr>
        <p:spPr>
          <a:xfrm>
            <a:off x="7715272" y="0"/>
            <a:ext cx="1428728" cy="360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7194CD59-7738-43EE-A7EA-19CB86FFF953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-27819" y="-13"/>
            <a:ext cx="9171027" cy="6856554"/>
            <a:chOff x="2074" y="1608"/>
            <a:chExt cx="1603" cy="1129"/>
          </a:xfrm>
        </p:grpSpPr>
        <p:sp>
          <p:nvSpPr>
            <p:cNvPr id="18" name="フリーフォーム 17"/>
            <p:cNvSpPr>
              <a:spLocks/>
            </p:cNvSpPr>
            <p:nvPr userDrawn="1"/>
          </p:nvSpPr>
          <p:spPr bwMode="auto">
            <a:xfrm>
              <a:off x="2074" y="2433"/>
              <a:ext cx="991" cy="300"/>
            </a:xfrm>
            <a:custGeom>
              <a:avLst/>
              <a:gdLst>
                <a:gd name="T0" fmla="*/ 0 w 991"/>
                <a:gd name="T1" fmla="*/ 0 h 300"/>
                <a:gd name="T2" fmla="*/ 15 w 991"/>
                <a:gd name="T3" fmla="*/ 14 h 300"/>
                <a:gd name="T4" fmla="*/ 32 w 991"/>
                <a:gd name="T5" fmla="*/ 33 h 300"/>
                <a:gd name="T6" fmla="*/ 57 w 991"/>
                <a:gd name="T7" fmla="*/ 54 h 300"/>
                <a:gd name="T8" fmla="*/ 92 w 991"/>
                <a:gd name="T9" fmla="*/ 79 h 300"/>
                <a:gd name="T10" fmla="*/ 132 w 991"/>
                <a:gd name="T11" fmla="*/ 106 h 300"/>
                <a:gd name="T12" fmla="*/ 182 w 991"/>
                <a:gd name="T13" fmla="*/ 133 h 300"/>
                <a:gd name="T14" fmla="*/ 236 w 991"/>
                <a:gd name="T15" fmla="*/ 163 h 300"/>
                <a:gd name="T16" fmla="*/ 301 w 991"/>
                <a:gd name="T17" fmla="*/ 192 h 300"/>
                <a:gd name="T18" fmla="*/ 374 w 991"/>
                <a:gd name="T19" fmla="*/ 219 h 300"/>
                <a:gd name="T20" fmla="*/ 457 w 991"/>
                <a:gd name="T21" fmla="*/ 244 h 300"/>
                <a:gd name="T22" fmla="*/ 501 w 991"/>
                <a:gd name="T23" fmla="*/ 255 h 300"/>
                <a:gd name="T24" fmla="*/ 545 w 991"/>
                <a:gd name="T25" fmla="*/ 267 h 300"/>
                <a:gd name="T26" fmla="*/ 595 w 991"/>
                <a:gd name="T27" fmla="*/ 275 h 300"/>
                <a:gd name="T28" fmla="*/ 647 w 991"/>
                <a:gd name="T29" fmla="*/ 282 h 300"/>
                <a:gd name="T30" fmla="*/ 699 w 991"/>
                <a:gd name="T31" fmla="*/ 290 h 300"/>
                <a:gd name="T32" fmla="*/ 752 w 991"/>
                <a:gd name="T33" fmla="*/ 294 h 300"/>
                <a:gd name="T34" fmla="*/ 810 w 991"/>
                <a:gd name="T35" fmla="*/ 298 h 300"/>
                <a:gd name="T36" fmla="*/ 868 w 991"/>
                <a:gd name="T37" fmla="*/ 300 h 300"/>
                <a:gd name="T38" fmla="*/ 927 w 991"/>
                <a:gd name="T39" fmla="*/ 298 h 300"/>
                <a:gd name="T40" fmla="*/ 991 w 991"/>
                <a:gd name="T41" fmla="*/ 296 h 300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1 256"/>
                <a:gd name="T49" fmla="*/ 0 1 256"/>
                <a:gd name="T50" fmla="*/ 0 1 256"/>
                <a:gd name="T51" fmla="*/ 0 1 256"/>
                <a:gd name="T52" fmla="*/ 0 1 256"/>
                <a:gd name="T53" fmla="*/ 0 1 256"/>
                <a:gd name="T54" fmla="*/ 0 1 256"/>
                <a:gd name="T55" fmla="*/ 0 1 256"/>
                <a:gd name="T56" fmla="*/ 0 1 256"/>
                <a:gd name="T57" fmla="*/ 0 1 256"/>
                <a:gd name="T58" fmla="*/ 0 1 256"/>
                <a:gd name="T59" fmla="*/ 0 1 256"/>
                <a:gd name="T60" fmla="*/ 0 1 256"/>
                <a:gd name="T61" fmla="*/ 0 1 256"/>
                <a:gd name="T62" fmla="*/ 0 1 256"/>
                <a:gd name="T63" fmla="*/ 0 w 991"/>
                <a:gd name="T64" fmla="*/ 0 h 300"/>
                <a:gd name="T65" fmla="*/ 0 w 991"/>
                <a:gd name="T66" fmla="*/ 0 h 3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91" h="300">
                  <a:moveTo>
                    <a:pt x="0" y="0"/>
                  </a:moveTo>
                  <a:lnTo>
                    <a:pt x="15" y="14"/>
                  </a:lnTo>
                  <a:lnTo>
                    <a:pt x="32" y="33"/>
                  </a:lnTo>
                  <a:lnTo>
                    <a:pt x="57" y="54"/>
                  </a:lnTo>
                  <a:lnTo>
                    <a:pt x="92" y="79"/>
                  </a:lnTo>
                  <a:lnTo>
                    <a:pt x="132" y="106"/>
                  </a:lnTo>
                  <a:lnTo>
                    <a:pt x="182" y="133"/>
                  </a:lnTo>
                  <a:lnTo>
                    <a:pt x="236" y="163"/>
                  </a:lnTo>
                  <a:lnTo>
                    <a:pt x="301" y="192"/>
                  </a:lnTo>
                  <a:lnTo>
                    <a:pt x="374" y="219"/>
                  </a:lnTo>
                  <a:lnTo>
                    <a:pt x="457" y="244"/>
                  </a:lnTo>
                  <a:lnTo>
                    <a:pt x="501" y="255"/>
                  </a:lnTo>
                  <a:lnTo>
                    <a:pt x="545" y="267"/>
                  </a:lnTo>
                  <a:lnTo>
                    <a:pt x="595" y="275"/>
                  </a:lnTo>
                  <a:lnTo>
                    <a:pt x="647" y="282"/>
                  </a:lnTo>
                  <a:lnTo>
                    <a:pt x="699" y="290"/>
                  </a:lnTo>
                  <a:lnTo>
                    <a:pt x="752" y="294"/>
                  </a:lnTo>
                  <a:lnTo>
                    <a:pt x="810" y="298"/>
                  </a:lnTo>
                  <a:lnTo>
                    <a:pt x="868" y="300"/>
                  </a:lnTo>
                  <a:lnTo>
                    <a:pt x="927" y="298"/>
                  </a:lnTo>
                  <a:lnTo>
                    <a:pt x="991" y="296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 userDrawn="1"/>
          </p:nvSpPr>
          <p:spPr bwMode="auto">
            <a:xfrm>
              <a:off x="2915" y="1608"/>
              <a:ext cx="683" cy="1129"/>
            </a:xfrm>
            <a:custGeom>
              <a:avLst/>
              <a:gdLst>
                <a:gd name="T0" fmla="*/ 0 w 539"/>
                <a:gd name="T1" fmla="*/ 1129 h 1129"/>
                <a:gd name="T2" fmla="*/ 42 w 539"/>
                <a:gd name="T3" fmla="*/ 1125 h 1129"/>
                <a:gd name="T4" fmla="*/ 132 w 539"/>
                <a:gd name="T5" fmla="*/ 1115 h 1129"/>
                <a:gd name="T6" fmla="*/ 188 w 539"/>
                <a:gd name="T7" fmla="*/ 1106 h 1129"/>
                <a:gd name="T8" fmla="*/ 241 w 539"/>
                <a:gd name="T9" fmla="*/ 1094 h 1129"/>
                <a:gd name="T10" fmla="*/ 289 w 539"/>
                <a:gd name="T11" fmla="*/ 1079 h 1129"/>
                <a:gd name="T12" fmla="*/ 311 w 539"/>
                <a:gd name="T13" fmla="*/ 1071 h 1129"/>
                <a:gd name="T14" fmla="*/ 328 w 539"/>
                <a:gd name="T15" fmla="*/ 1062 h 1129"/>
                <a:gd name="T16" fmla="*/ 339 w 539"/>
                <a:gd name="T17" fmla="*/ 1056 h 1129"/>
                <a:gd name="T18" fmla="*/ 351 w 539"/>
                <a:gd name="T19" fmla="*/ 1048 h 1129"/>
                <a:gd name="T20" fmla="*/ 366 w 539"/>
                <a:gd name="T21" fmla="*/ 1037 h 1129"/>
                <a:gd name="T22" fmla="*/ 385 w 539"/>
                <a:gd name="T23" fmla="*/ 1019 h 1129"/>
                <a:gd name="T24" fmla="*/ 405 w 539"/>
                <a:gd name="T25" fmla="*/ 998 h 1129"/>
                <a:gd name="T26" fmla="*/ 426 w 539"/>
                <a:gd name="T27" fmla="*/ 969 h 1129"/>
                <a:gd name="T28" fmla="*/ 449 w 539"/>
                <a:gd name="T29" fmla="*/ 939 h 1129"/>
                <a:gd name="T30" fmla="*/ 470 w 539"/>
                <a:gd name="T31" fmla="*/ 898 h 1129"/>
                <a:gd name="T32" fmla="*/ 489 w 539"/>
                <a:gd name="T33" fmla="*/ 848 h 1129"/>
                <a:gd name="T34" fmla="*/ 506 w 539"/>
                <a:gd name="T35" fmla="*/ 793 h 1129"/>
                <a:gd name="T36" fmla="*/ 520 w 539"/>
                <a:gd name="T37" fmla="*/ 727 h 1129"/>
                <a:gd name="T38" fmla="*/ 531 w 539"/>
                <a:gd name="T39" fmla="*/ 655 h 1129"/>
                <a:gd name="T40" fmla="*/ 537 w 539"/>
                <a:gd name="T41" fmla="*/ 572 h 1129"/>
                <a:gd name="T42" fmla="*/ 539 w 539"/>
                <a:gd name="T43" fmla="*/ 530 h 1129"/>
                <a:gd name="T44" fmla="*/ 537 w 539"/>
                <a:gd name="T45" fmla="*/ 482 h 1129"/>
                <a:gd name="T46" fmla="*/ 535 w 539"/>
                <a:gd name="T47" fmla="*/ 432 h 1129"/>
                <a:gd name="T48" fmla="*/ 533 w 539"/>
                <a:gd name="T49" fmla="*/ 378 h 1129"/>
                <a:gd name="T50" fmla="*/ 531 w 539"/>
                <a:gd name="T51" fmla="*/ 357 h 1129"/>
                <a:gd name="T52" fmla="*/ 524 w 539"/>
                <a:gd name="T53" fmla="*/ 286 h 1129"/>
                <a:gd name="T54" fmla="*/ 516 w 539"/>
                <a:gd name="T55" fmla="*/ 232 h 1129"/>
                <a:gd name="T56" fmla="*/ 503 w 539"/>
                <a:gd name="T57" fmla="*/ 169 h 1129"/>
                <a:gd name="T58" fmla="*/ 487 w 539"/>
                <a:gd name="T59" fmla="*/ 90 h 1129"/>
                <a:gd name="T60" fmla="*/ 466 w 539"/>
                <a:gd name="T61" fmla="*/ 0 h 1129"/>
                <a:gd name="T62" fmla="*/ 0 1 256"/>
                <a:gd name="T63" fmla="*/ 0 1 256"/>
                <a:gd name="T64" fmla="*/ 0 1 256"/>
                <a:gd name="T65" fmla="*/ 0 1 256"/>
                <a:gd name="T66" fmla="*/ 0 1 256"/>
                <a:gd name="T67" fmla="*/ 0 1 256"/>
                <a:gd name="T68" fmla="*/ 0 1 256"/>
                <a:gd name="T69" fmla="*/ 0 1 25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w 539"/>
                <a:gd name="T94" fmla="*/ 0 h 1129"/>
                <a:gd name="T95" fmla="*/ 0 w 539"/>
                <a:gd name="T96" fmla="*/ 0 h 112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39" h="1129">
                  <a:moveTo>
                    <a:pt x="0" y="1129"/>
                  </a:moveTo>
                  <a:lnTo>
                    <a:pt x="42" y="1125"/>
                  </a:lnTo>
                  <a:lnTo>
                    <a:pt x="132" y="1115"/>
                  </a:lnTo>
                  <a:lnTo>
                    <a:pt x="188" y="1106"/>
                  </a:lnTo>
                  <a:lnTo>
                    <a:pt x="241" y="1094"/>
                  </a:lnTo>
                  <a:lnTo>
                    <a:pt x="289" y="1079"/>
                  </a:lnTo>
                  <a:lnTo>
                    <a:pt x="311" y="1071"/>
                  </a:lnTo>
                  <a:lnTo>
                    <a:pt x="328" y="1062"/>
                  </a:lnTo>
                  <a:lnTo>
                    <a:pt x="339" y="1056"/>
                  </a:lnTo>
                  <a:lnTo>
                    <a:pt x="351" y="1048"/>
                  </a:lnTo>
                  <a:lnTo>
                    <a:pt x="366" y="1037"/>
                  </a:lnTo>
                  <a:lnTo>
                    <a:pt x="385" y="1019"/>
                  </a:lnTo>
                  <a:lnTo>
                    <a:pt x="405" y="998"/>
                  </a:lnTo>
                  <a:lnTo>
                    <a:pt x="426" y="969"/>
                  </a:lnTo>
                  <a:lnTo>
                    <a:pt x="449" y="939"/>
                  </a:lnTo>
                  <a:lnTo>
                    <a:pt x="470" y="898"/>
                  </a:lnTo>
                  <a:lnTo>
                    <a:pt x="489" y="848"/>
                  </a:lnTo>
                  <a:lnTo>
                    <a:pt x="506" y="793"/>
                  </a:lnTo>
                  <a:lnTo>
                    <a:pt x="520" y="727"/>
                  </a:lnTo>
                  <a:lnTo>
                    <a:pt x="531" y="655"/>
                  </a:lnTo>
                  <a:lnTo>
                    <a:pt x="537" y="572"/>
                  </a:lnTo>
                  <a:lnTo>
                    <a:pt x="539" y="530"/>
                  </a:lnTo>
                  <a:lnTo>
                    <a:pt x="537" y="482"/>
                  </a:lnTo>
                  <a:lnTo>
                    <a:pt x="535" y="432"/>
                  </a:lnTo>
                  <a:lnTo>
                    <a:pt x="533" y="378"/>
                  </a:lnTo>
                  <a:lnTo>
                    <a:pt x="531" y="357"/>
                  </a:lnTo>
                  <a:lnTo>
                    <a:pt x="524" y="286"/>
                  </a:lnTo>
                  <a:lnTo>
                    <a:pt x="516" y="232"/>
                  </a:lnTo>
                  <a:lnTo>
                    <a:pt x="503" y="169"/>
                  </a:lnTo>
                  <a:lnTo>
                    <a:pt x="487" y="90"/>
                  </a:lnTo>
                  <a:lnTo>
                    <a:pt x="466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 userDrawn="1"/>
          </p:nvSpPr>
          <p:spPr bwMode="auto">
            <a:xfrm>
              <a:off x="2079" y="1608"/>
              <a:ext cx="1596" cy="1066"/>
            </a:xfrm>
            <a:custGeom>
              <a:avLst/>
              <a:gdLst>
                <a:gd name="T0" fmla="*/ 0 w 1607"/>
                <a:gd name="T1" fmla="*/ 929 h 1085"/>
                <a:gd name="T2" fmla="*/ 40 w 1607"/>
                <a:gd name="T3" fmla="*/ 941 h 1085"/>
                <a:gd name="T4" fmla="*/ 148 w 1607"/>
                <a:gd name="T5" fmla="*/ 966 h 1085"/>
                <a:gd name="T6" fmla="*/ 305 w 1607"/>
                <a:gd name="T7" fmla="*/ 1000 h 1085"/>
                <a:gd name="T8" fmla="*/ 399 w 1607"/>
                <a:gd name="T9" fmla="*/ 1019 h 1085"/>
                <a:gd name="T10" fmla="*/ 501 w 1607"/>
                <a:gd name="T11" fmla="*/ 1037 h 1085"/>
                <a:gd name="T12" fmla="*/ 608 w 1607"/>
                <a:gd name="T13" fmla="*/ 1052 h 1085"/>
                <a:gd name="T14" fmla="*/ 718 w 1607"/>
                <a:gd name="T15" fmla="*/ 1067 h 1085"/>
                <a:gd name="T16" fmla="*/ 827 w 1607"/>
                <a:gd name="T17" fmla="*/ 1077 h 1085"/>
                <a:gd name="T18" fmla="*/ 937 w 1607"/>
                <a:gd name="T19" fmla="*/ 1083 h 1085"/>
                <a:gd name="T20" fmla="*/ 991 w 1607"/>
                <a:gd name="T21" fmla="*/ 1085 h 1085"/>
                <a:gd name="T22" fmla="*/ 1044 w 1607"/>
                <a:gd name="T23" fmla="*/ 1085 h 1085"/>
                <a:gd name="T24" fmla="*/ 1096 w 1607"/>
                <a:gd name="T25" fmla="*/ 1083 h 1085"/>
                <a:gd name="T26" fmla="*/ 1146 w 1607"/>
                <a:gd name="T27" fmla="*/ 1079 h 1085"/>
                <a:gd name="T28" fmla="*/ 1194 w 1607"/>
                <a:gd name="T29" fmla="*/ 1073 h 1085"/>
                <a:gd name="T30" fmla="*/ 1240 w 1607"/>
                <a:gd name="T31" fmla="*/ 1065 h 1085"/>
                <a:gd name="T32" fmla="*/ 1284 w 1607"/>
                <a:gd name="T33" fmla="*/ 1058 h 1085"/>
                <a:gd name="T34" fmla="*/ 1327 w 1607"/>
                <a:gd name="T35" fmla="*/ 1046 h 1085"/>
                <a:gd name="T36" fmla="*/ 1338 w 1607"/>
                <a:gd name="T37" fmla="*/ 1042 h 1085"/>
                <a:gd name="T38" fmla="*/ 1371 w 1607"/>
                <a:gd name="T39" fmla="*/ 1031 h 1085"/>
                <a:gd name="T40" fmla="*/ 1392 w 1607"/>
                <a:gd name="T41" fmla="*/ 1019 h 1085"/>
                <a:gd name="T42" fmla="*/ 1415 w 1607"/>
                <a:gd name="T43" fmla="*/ 1008 h 1085"/>
                <a:gd name="T44" fmla="*/ 1444 w 1607"/>
                <a:gd name="T45" fmla="*/ 990 h 1085"/>
                <a:gd name="T46" fmla="*/ 1469 w 1607"/>
                <a:gd name="T47" fmla="*/ 971 h 1085"/>
                <a:gd name="T48" fmla="*/ 1496 w 1607"/>
                <a:gd name="T49" fmla="*/ 950 h 1085"/>
                <a:gd name="T50" fmla="*/ 1520 w 1607"/>
                <a:gd name="T51" fmla="*/ 923 h 1085"/>
                <a:gd name="T52" fmla="*/ 1544 w 1607"/>
                <a:gd name="T53" fmla="*/ 893 h 1085"/>
                <a:gd name="T54" fmla="*/ 1565 w 1607"/>
                <a:gd name="T55" fmla="*/ 854 h 1085"/>
                <a:gd name="T56" fmla="*/ 1582 w 1607"/>
                <a:gd name="T57" fmla="*/ 814 h 1085"/>
                <a:gd name="T58" fmla="*/ 1590 w 1607"/>
                <a:gd name="T59" fmla="*/ 791 h 1085"/>
                <a:gd name="T60" fmla="*/ 1595 w 1607"/>
                <a:gd name="T61" fmla="*/ 768 h 1085"/>
                <a:gd name="T62" fmla="*/ 1601 w 1607"/>
                <a:gd name="T63" fmla="*/ 743 h 1085"/>
                <a:gd name="T64" fmla="*/ 1605 w 1607"/>
                <a:gd name="T65" fmla="*/ 716 h 1085"/>
                <a:gd name="T66" fmla="*/ 1607 w 1607"/>
                <a:gd name="T67" fmla="*/ 689 h 1085"/>
                <a:gd name="T68" fmla="*/ 1607 w 1607"/>
                <a:gd name="T69" fmla="*/ 660 h 1085"/>
                <a:gd name="T70" fmla="*/ 1607 w 1607"/>
                <a:gd name="T71" fmla="*/ 643 h 1085"/>
                <a:gd name="T72" fmla="*/ 1607 w 1607"/>
                <a:gd name="T73" fmla="*/ 599 h 1085"/>
                <a:gd name="T74" fmla="*/ 1599 w 1607"/>
                <a:gd name="T75" fmla="*/ 530 h 1085"/>
                <a:gd name="T76" fmla="*/ 1593 w 1607"/>
                <a:gd name="T77" fmla="*/ 487 h 1085"/>
                <a:gd name="T78" fmla="*/ 1586 w 1607"/>
                <a:gd name="T79" fmla="*/ 441 h 1085"/>
                <a:gd name="T80" fmla="*/ 1574 w 1607"/>
                <a:gd name="T81" fmla="*/ 391 h 1085"/>
                <a:gd name="T82" fmla="*/ 1559 w 1607"/>
                <a:gd name="T83" fmla="*/ 340 h 1085"/>
                <a:gd name="T84" fmla="*/ 1542 w 1607"/>
                <a:gd name="T85" fmla="*/ 282 h 1085"/>
                <a:gd name="T86" fmla="*/ 1519 w 1607"/>
                <a:gd name="T87" fmla="*/ 226 h 1085"/>
                <a:gd name="T88" fmla="*/ 1492 w 1607"/>
                <a:gd name="T89" fmla="*/ 171 h 1085"/>
                <a:gd name="T90" fmla="*/ 1461 w 1607"/>
                <a:gd name="T91" fmla="*/ 113 h 1085"/>
                <a:gd name="T92" fmla="*/ 1424 w 1607"/>
                <a:gd name="T93" fmla="*/ 56 h 1085"/>
                <a:gd name="T94" fmla="*/ 1378 w 1607"/>
                <a:gd name="T95" fmla="*/ 0 h 1085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1607"/>
                <a:gd name="T145" fmla="*/ 0 h 1085"/>
                <a:gd name="T146" fmla="*/ 0 w 1607"/>
                <a:gd name="T147" fmla="*/ 0 h 108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607" h="1085">
                  <a:moveTo>
                    <a:pt x="0" y="929"/>
                  </a:moveTo>
                  <a:lnTo>
                    <a:pt x="40" y="941"/>
                  </a:lnTo>
                  <a:lnTo>
                    <a:pt x="148" y="966"/>
                  </a:lnTo>
                  <a:lnTo>
                    <a:pt x="305" y="1000"/>
                  </a:lnTo>
                  <a:lnTo>
                    <a:pt x="399" y="1019"/>
                  </a:lnTo>
                  <a:lnTo>
                    <a:pt x="501" y="1037"/>
                  </a:lnTo>
                  <a:lnTo>
                    <a:pt x="608" y="1052"/>
                  </a:lnTo>
                  <a:lnTo>
                    <a:pt x="718" y="1067"/>
                  </a:lnTo>
                  <a:lnTo>
                    <a:pt x="827" y="1077"/>
                  </a:lnTo>
                  <a:lnTo>
                    <a:pt x="937" y="1083"/>
                  </a:lnTo>
                  <a:lnTo>
                    <a:pt x="991" y="1085"/>
                  </a:lnTo>
                  <a:lnTo>
                    <a:pt x="1044" y="1085"/>
                  </a:lnTo>
                  <a:lnTo>
                    <a:pt x="1096" y="1083"/>
                  </a:lnTo>
                  <a:lnTo>
                    <a:pt x="1146" y="1079"/>
                  </a:lnTo>
                  <a:lnTo>
                    <a:pt x="1194" y="1073"/>
                  </a:lnTo>
                  <a:lnTo>
                    <a:pt x="1240" y="1065"/>
                  </a:lnTo>
                  <a:lnTo>
                    <a:pt x="1284" y="1058"/>
                  </a:lnTo>
                  <a:lnTo>
                    <a:pt x="1327" y="1046"/>
                  </a:lnTo>
                  <a:lnTo>
                    <a:pt x="1338" y="1042"/>
                  </a:lnTo>
                  <a:lnTo>
                    <a:pt x="1371" y="1031"/>
                  </a:lnTo>
                  <a:lnTo>
                    <a:pt x="1392" y="1019"/>
                  </a:lnTo>
                  <a:lnTo>
                    <a:pt x="1415" y="1008"/>
                  </a:lnTo>
                  <a:lnTo>
                    <a:pt x="1444" y="990"/>
                  </a:lnTo>
                  <a:lnTo>
                    <a:pt x="1469" y="971"/>
                  </a:lnTo>
                  <a:lnTo>
                    <a:pt x="1496" y="950"/>
                  </a:lnTo>
                  <a:lnTo>
                    <a:pt x="1520" y="923"/>
                  </a:lnTo>
                  <a:lnTo>
                    <a:pt x="1544" y="893"/>
                  </a:lnTo>
                  <a:lnTo>
                    <a:pt x="1565" y="854"/>
                  </a:lnTo>
                  <a:lnTo>
                    <a:pt x="1582" y="814"/>
                  </a:lnTo>
                  <a:lnTo>
                    <a:pt x="1590" y="791"/>
                  </a:lnTo>
                  <a:lnTo>
                    <a:pt x="1595" y="768"/>
                  </a:lnTo>
                  <a:lnTo>
                    <a:pt x="1601" y="743"/>
                  </a:lnTo>
                  <a:lnTo>
                    <a:pt x="1605" y="716"/>
                  </a:lnTo>
                  <a:lnTo>
                    <a:pt x="1607" y="689"/>
                  </a:lnTo>
                  <a:lnTo>
                    <a:pt x="1607" y="660"/>
                  </a:lnTo>
                  <a:lnTo>
                    <a:pt x="1607" y="643"/>
                  </a:lnTo>
                  <a:lnTo>
                    <a:pt x="1607" y="599"/>
                  </a:lnTo>
                  <a:lnTo>
                    <a:pt x="1599" y="530"/>
                  </a:lnTo>
                  <a:lnTo>
                    <a:pt x="1593" y="487"/>
                  </a:lnTo>
                  <a:lnTo>
                    <a:pt x="1586" y="441"/>
                  </a:lnTo>
                  <a:lnTo>
                    <a:pt x="1574" y="391"/>
                  </a:lnTo>
                  <a:lnTo>
                    <a:pt x="1559" y="340"/>
                  </a:lnTo>
                  <a:lnTo>
                    <a:pt x="1542" y="282"/>
                  </a:lnTo>
                  <a:lnTo>
                    <a:pt x="1519" y="226"/>
                  </a:lnTo>
                  <a:lnTo>
                    <a:pt x="1492" y="171"/>
                  </a:lnTo>
                  <a:lnTo>
                    <a:pt x="1461" y="113"/>
                  </a:lnTo>
                  <a:lnTo>
                    <a:pt x="1424" y="56"/>
                  </a:lnTo>
                  <a:lnTo>
                    <a:pt x="1378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フリーフォーム 21"/>
            <p:cNvSpPr>
              <a:spLocks/>
            </p:cNvSpPr>
            <p:nvPr userDrawn="1"/>
          </p:nvSpPr>
          <p:spPr bwMode="auto">
            <a:xfrm>
              <a:off x="2082" y="2032"/>
              <a:ext cx="1595" cy="657"/>
            </a:xfrm>
            <a:custGeom>
              <a:avLst/>
              <a:gdLst>
                <a:gd name="T0" fmla="*/ 0 w 1620"/>
                <a:gd name="T1" fmla="*/ 584 h 657"/>
                <a:gd name="T2" fmla="*/ 29 w 1620"/>
                <a:gd name="T3" fmla="*/ 590 h 657"/>
                <a:gd name="T4" fmla="*/ 109 w 1620"/>
                <a:gd name="T5" fmla="*/ 605 h 657"/>
                <a:gd name="T6" fmla="*/ 234 w 1620"/>
                <a:gd name="T7" fmla="*/ 624 h 657"/>
                <a:gd name="T8" fmla="*/ 303 w 1620"/>
                <a:gd name="T9" fmla="*/ 634 h 657"/>
                <a:gd name="T10" fmla="*/ 382 w 1620"/>
                <a:gd name="T11" fmla="*/ 642 h 657"/>
                <a:gd name="T12" fmla="*/ 468 w 1620"/>
                <a:gd name="T13" fmla="*/ 649 h 657"/>
                <a:gd name="T14" fmla="*/ 557 w 1620"/>
                <a:gd name="T15" fmla="*/ 653 h 657"/>
                <a:gd name="T16" fmla="*/ 651 w 1620"/>
                <a:gd name="T17" fmla="*/ 657 h 657"/>
                <a:gd name="T18" fmla="*/ 743 w 1620"/>
                <a:gd name="T19" fmla="*/ 655 h 657"/>
                <a:gd name="T20" fmla="*/ 835 w 1620"/>
                <a:gd name="T21" fmla="*/ 651 h 657"/>
                <a:gd name="T22" fmla="*/ 927 w 1620"/>
                <a:gd name="T23" fmla="*/ 643 h 657"/>
                <a:gd name="T24" fmla="*/ 1017 w 1620"/>
                <a:gd name="T25" fmla="*/ 630 h 657"/>
                <a:gd name="T26" fmla="*/ 1062 w 1620"/>
                <a:gd name="T27" fmla="*/ 620 h 657"/>
                <a:gd name="T28" fmla="*/ 1104 w 1620"/>
                <a:gd name="T29" fmla="*/ 611 h 657"/>
                <a:gd name="T30" fmla="*/ 1117 w 1620"/>
                <a:gd name="T31" fmla="*/ 607 h 657"/>
                <a:gd name="T32" fmla="*/ 1156 w 1620"/>
                <a:gd name="T33" fmla="*/ 597 h 657"/>
                <a:gd name="T34" fmla="*/ 1213 w 1620"/>
                <a:gd name="T35" fmla="*/ 576 h 657"/>
                <a:gd name="T36" fmla="*/ 1246 w 1620"/>
                <a:gd name="T37" fmla="*/ 563 h 657"/>
                <a:gd name="T38" fmla="*/ 1280 w 1620"/>
                <a:gd name="T39" fmla="*/ 547 h 657"/>
                <a:gd name="T40" fmla="*/ 1319 w 1620"/>
                <a:gd name="T41" fmla="*/ 528 h 657"/>
                <a:gd name="T42" fmla="*/ 1355 w 1620"/>
                <a:gd name="T43" fmla="*/ 507 h 657"/>
                <a:gd name="T44" fmla="*/ 1394 w 1620"/>
                <a:gd name="T45" fmla="*/ 482 h 657"/>
                <a:gd name="T46" fmla="*/ 1434 w 1620"/>
                <a:gd name="T47" fmla="*/ 451 h 657"/>
                <a:gd name="T48" fmla="*/ 1471 w 1620"/>
                <a:gd name="T49" fmla="*/ 419 h 657"/>
                <a:gd name="T50" fmla="*/ 1503 w 1620"/>
                <a:gd name="T51" fmla="*/ 380 h 657"/>
                <a:gd name="T52" fmla="*/ 1536 w 1620"/>
                <a:gd name="T53" fmla="*/ 338 h 657"/>
                <a:gd name="T54" fmla="*/ 1549 w 1620"/>
                <a:gd name="T55" fmla="*/ 317 h 657"/>
                <a:gd name="T56" fmla="*/ 1563 w 1620"/>
                <a:gd name="T57" fmla="*/ 294 h 657"/>
                <a:gd name="T58" fmla="*/ 1572 w 1620"/>
                <a:gd name="T59" fmla="*/ 265 h 657"/>
                <a:gd name="T60" fmla="*/ 1582 w 1620"/>
                <a:gd name="T61" fmla="*/ 235 h 657"/>
                <a:gd name="T62" fmla="*/ 1593 w 1620"/>
                <a:gd name="T63" fmla="*/ 196 h 657"/>
                <a:gd name="T64" fmla="*/ 1605 w 1620"/>
                <a:gd name="T65" fmla="*/ 150 h 657"/>
                <a:gd name="T66" fmla="*/ 1615 w 1620"/>
                <a:gd name="T67" fmla="*/ 102 h 657"/>
                <a:gd name="T68" fmla="*/ 1620 w 1620"/>
                <a:gd name="T69" fmla="*/ 52 h 657"/>
                <a:gd name="T70" fmla="*/ 1620 w 1620"/>
                <a:gd name="T71" fmla="*/ 25 h 657"/>
                <a:gd name="T72" fmla="*/ 1620 w 1620"/>
                <a:gd name="T73" fmla="*/ 0 h 657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w 1620"/>
                <a:gd name="T112" fmla="*/ 0 h 657"/>
                <a:gd name="T113" fmla="*/ 0 w 1620"/>
                <a:gd name="T114" fmla="*/ 0 h 65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20" h="657">
                  <a:moveTo>
                    <a:pt x="0" y="584"/>
                  </a:moveTo>
                  <a:lnTo>
                    <a:pt x="29" y="590"/>
                  </a:lnTo>
                  <a:lnTo>
                    <a:pt x="109" y="605"/>
                  </a:lnTo>
                  <a:lnTo>
                    <a:pt x="234" y="624"/>
                  </a:lnTo>
                  <a:lnTo>
                    <a:pt x="303" y="634"/>
                  </a:lnTo>
                  <a:lnTo>
                    <a:pt x="382" y="642"/>
                  </a:lnTo>
                  <a:lnTo>
                    <a:pt x="468" y="649"/>
                  </a:lnTo>
                  <a:lnTo>
                    <a:pt x="557" y="653"/>
                  </a:lnTo>
                  <a:lnTo>
                    <a:pt x="651" y="657"/>
                  </a:lnTo>
                  <a:lnTo>
                    <a:pt x="743" y="655"/>
                  </a:lnTo>
                  <a:lnTo>
                    <a:pt x="835" y="651"/>
                  </a:lnTo>
                  <a:lnTo>
                    <a:pt x="927" y="643"/>
                  </a:lnTo>
                  <a:lnTo>
                    <a:pt x="1017" y="630"/>
                  </a:lnTo>
                  <a:lnTo>
                    <a:pt x="1062" y="620"/>
                  </a:lnTo>
                  <a:lnTo>
                    <a:pt x="1104" y="611"/>
                  </a:lnTo>
                  <a:lnTo>
                    <a:pt x="1117" y="607"/>
                  </a:lnTo>
                  <a:lnTo>
                    <a:pt x="1156" y="597"/>
                  </a:lnTo>
                  <a:lnTo>
                    <a:pt x="1213" y="576"/>
                  </a:lnTo>
                  <a:lnTo>
                    <a:pt x="1246" y="563"/>
                  </a:lnTo>
                  <a:lnTo>
                    <a:pt x="1280" y="547"/>
                  </a:lnTo>
                  <a:lnTo>
                    <a:pt x="1319" y="528"/>
                  </a:lnTo>
                  <a:lnTo>
                    <a:pt x="1355" y="507"/>
                  </a:lnTo>
                  <a:lnTo>
                    <a:pt x="1394" y="482"/>
                  </a:lnTo>
                  <a:lnTo>
                    <a:pt x="1434" y="451"/>
                  </a:lnTo>
                  <a:lnTo>
                    <a:pt x="1471" y="419"/>
                  </a:lnTo>
                  <a:lnTo>
                    <a:pt x="1503" y="380"/>
                  </a:lnTo>
                  <a:lnTo>
                    <a:pt x="1536" y="338"/>
                  </a:lnTo>
                  <a:lnTo>
                    <a:pt x="1549" y="317"/>
                  </a:lnTo>
                  <a:lnTo>
                    <a:pt x="1563" y="294"/>
                  </a:lnTo>
                  <a:lnTo>
                    <a:pt x="1572" y="265"/>
                  </a:lnTo>
                  <a:lnTo>
                    <a:pt x="1582" y="235"/>
                  </a:lnTo>
                  <a:lnTo>
                    <a:pt x="1593" y="196"/>
                  </a:lnTo>
                  <a:lnTo>
                    <a:pt x="1605" y="150"/>
                  </a:lnTo>
                  <a:lnTo>
                    <a:pt x="1615" y="102"/>
                  </a:lnTo>
                  <a:lnTo>
                    <a:pt x="1620" y="52"/>
                  </a:lnTo>
                  <a:lnTo>
                    <a:pt x="1620" y="25"/>
                  </a:lnTo>
                  <a:lnTo>
                    <a:pt x="162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フリーフォーム 22"/>
            <p:cNvSpPr>
              <a:spLocks/>
            </p:cNvSpPr>
            <p:nvPr userDrawn="1"/>
          </p:nvSpPr>
          <p:spPr bwMode="auto">
            <a:xfrm>
              <a:off x="2500" y="1608"/>
              <a:ext cx="1142" cy="1125"/>
            </a:xfrm>
            <a:custGeom>
              <a:avLst/>
              <a:gdLst>
                <a:gd name="T0" fmla="*/ 0 w 1142"/>
                <a:gd name="T1" fmla="*/ 1144 h 1146"/>
                <a:gd name="T2" fmla="*/ 36 w 1142"/>
                <a:gd name="T3" fmla="*/ 1146 h 1146"/>
                <a:gd name="T4" fmla="*/ 132 w 1142"/>
                <a:gd name="T5" fmla="*/ 1144 h 1146"/>
                <a:gd name="T6" fmla="*/ 200 w 1142"/>
                <a:gd name="T7" fmla="*/ 1142 h 1146"/>
                <a:gd name="T8" fmla="*/ 274 w 1142"/>
                <a:gd name="T9" fmla="*/ 1136 h 1146"/>
                <a:gd name="T10" fmla="*/ 355 w 1142"/>
                <a:gd name="T11" fmla="*/ 1131 h 1146"/>
                <a:gd name="T12" fmla="*/ 438 w 1142"/>
                <a:gd name="T13" fmla="*/ 1119 h 1146"/>
                <a:gd name="T14" fmla="*/ 526 w 1142"/>
                <a:gd name="T15" fmla="*/ 1106 h 1146"/>
                <a:gd name="T16" fmla="*/ 614 w 1142"/>
                <a:gd name="T17" fmla="*/ 1087 h 1146"/>
                <a:gd name="T18" fmla="*/ 658 w 1142"/>
                <a:gd name="T19" fmla="*/ 1075 h 1146"/>
                <a:gd name="T20" fmla="*/ 701 w 1142"/>
                <a:gd name="T21" fmla="*/ 1064 h 1146"/>
                <a:gd name="T22" fmla="*/ 743 w 1142"/>
                <a:gd name="T23" fmla="*/ 1050 h 1146"/>
                <a:gd name="T24" fmla="*/ 783 w 1142"/>
                <a:gd name="T25" fmla="*/ 1035 h 1146"/>
                <a:gd name="T26" fmla="*/ 822 w 1142"/>
                <a:gd name="T27" fmla="*/ 1017 h 1146"/>
                <a:gd name="T28" fmla="*/ 860 w 1142"/>
                <a:gd name="T29" fmla="*/ 998 h 1146"/>
                <a:gd name="T30" fmla="*/ 895 w 1142"/>
                <a:gd name="T31" fmla="*/ 979 h 1146"/>
                <a:gd name="T32" fmla="*/ 927 w 1142"/>
                <a:gd name="T33" fmla="*/ 958 h 1146"/>
                <a:gd name="T34" fmla="*/ 958 w 1142"/>
                <a:gd name="T35" fmla="*/ 935 h 1146"/>
                <a:gd name="T36" fmla="*/ 985 w 1142"/>
                <a:gd name="T37" fmla="*/ 910 h 1146"/>
                <a:gd name="T38" fmla="*/ 1012 w 1142"/>
                <a:gd name="T39" fmla="*/ 883 h 1146"/>
                <a:gd name="T40" fmla="*/ 1033 w 1142"/>
                <a:gd name="T41" fmla="*/ 852 h 1146"/>
                <a:gd name="T42" fmla="*/ 1040 w 1142"/>
                <a:gd name="T43" fmla="*/ 841 h 1146"/>
                <a:gd name="T44" fmla="*/ 1060 w 1142"/>
                <a:gd name="T45" fmla="*/ 808 h 1146"/>
                <a:gd name="T46" fmla="*/ 1073 w 1142"/>
                <a:gd name="T47" fmla="*/ 783 h 1146"/>
                <a:gd name="T48" fmla="*/ 1085 w 1142"/>
                <a:gd name="T49" fmla="*/ 751 h 1146"/>
                <a:gd name="T50" fmla="*/ 1098 w 1142"/>
                <a:gd name="T51" fmla="*/ 712 h 1146"/>
                <a:gd name="T52" fmla="*/ 1112 w 1142"/>
                <a:gd name="T53" fmla="*/ 664 h 1146"/>
                <a:gd name="T54" fmla="*/ 1123 w 1142"/>
                <a:gd name="T55" fmla="*/ 610 h 1146"/>
                <a:gd name="T56" fmla="*/ 1133 w 1142"/>
                <a:gd name="T57" fmla="*/ 551 h 1146"/>
                <a:gd name="T58" fmla="*/ 1140 w 1142"/>
                <a:gd name="T59" fmla="*/ 482 h 1146"/>
                <a:gd name="T60" fmla="*/ 1142 w 1142"/>
                <a:gd name="T61" fmla="*/ 403 h 1146"/>
                <a:gd name="T62" fmla="*/ 1142 w 1142"/>
                <a:gd name="T63" fmla="*/ 317 h 1146"/>
                <a:gd name="T64" fmla="*/ 1136 w 1142"/>
                <a:gd name="T65" fmla="*/ 219 h 1146"/>
                <a:gd name="T66" fmla="*/ 1127 w 1142"/>
                <a:gd name="T67" fmla="*/ 115 h 1146"/>
                <a:gd name="T68" fmla="*/ 1110 w 1142"/>
                <a:gd name="T69" fmla="*/ 0 h 114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w 1142"/>
                <a:gd name="T106" fmla="*/ 0 h 1146"/>
                <a:gd name="T107" fmla="*/ 0 w 1142"/>
                <a:gd name="T108" fmla="*/ 0 h 114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42" h="1146">
                  <a:moveTo>
                    <a:pt x="0" y="1144"/>
                  </a:moveTo>
                  <a:lnTo>
                    <a:pt x="36" y="1146"/>
                  </a:lnTo>
                  <a:lnTo>
                    <a:pt x="132" y="1144"/>
                  </a:lnTo>
                  <a:lnTo>
                    <a:pt x="200" y="1142"/>
                  </a:lnTo>
                  <a:lnTo>
                    <a:pt x="274" y="1136"/>
                  </a:lnTo>
                  <a:lnTo>
                    <a:pt x="355" y="1131"/>
                  </a:lnTo>
                  <a:lnTo>
                    <a:pt x="438" y="1119"/>
                  </a:lnTo>
                  <a:lnTo>
                    <a:pt x="526" y="1106"/>
                  </a:lnTo>
                  <a:lnTo>
                    <a:pt x="614" y="1087"/>
                  </a:lnTo>
                  <a:lnTo>
                    <a:pt x="658" y="1075"/>
                  </a:lnTo>
                  <a:lnTo>
                    <a:pt x="701" y="1064"/>
                  </a:lnTo>
                  <a:lnTo>
                    <a:pt x="743" y="1050"/>
                  </a:lnTo>
                  <a:lnTo>
                    <a:pt x="783" y="1035"/>
                  </a:lnTo>
                  <a:lnTo>
                    <a:pt x="822" y="1017"/>
                  </a:lnTo>
                  <a:lnTo>
                    <a:pt x="860" y="998"/>
                  </a:lnTo>
                  <a:lnTo>
                    <a:pt x="895" y="979"/>
                  </a:lnTo>
                  <a:lnTo>
                    <a:pt x="927" y="958"/>
                  </a:lnTo>
                  <a:lnTo>
                    <a:pt x="958" y="935"/>
                  </a:lnTo>
                  <a:lnTo>
                    <a:pt x="985" y="910"/>
                  </a:lnTo>
                  <a:lnTo>
                    <a:pt x="1012" y="883"/>
                  </a:lnTo>
                  <a:lnTo>
                    <a:pt x="1033" y="852"/>
                  </a:lnTo>
                  <a:lnTo>
                    <a:pt x="1040" y="841"/>
                  </a:lnTo>
                  <a:lnTo>
                    <a:pt x="1060" y="808"/>
                  </a:lnTo>
                  <a:lnTo>
                    <a:pt x="1073" y="783"/>
                  </a:lnTo>
                  <a:lnTo>
                    <a:pt x="1085" y="751"/>
                  </a:lnTo>
                  <a:lnTo>
                    <a:pt x="1098" y="712"/>
                  </a:lnTo>
                  <a:lnTo>
                    <a:pt x="1112" y="664"/>
                  </a:lnTo>
                  <a:lnTo>
                    <a:pt x="1123" y="610"/>
                  </a:lnTo>
                  <a:lnTo>
                    <a:pt x="1133" y="551"/>
                  </a:lnTo>
                  <a:lnTo>
                    <a:pt x="1140" y="482"/>
                  </a:lnTo>
                  <a:lnTo>
                    <a:pt x="1142" y="403"/>
                  </a:lnTo>
                  <a:lnTo>
                    <a:pt x="1142" y="317"/>
                  </a:lnTo>
                  <a:lnTo>
                    <a:pt x="1136" y="219"/>
                  </a:lnTo>
                  <a:lnTo>
                    <a:pt x="1127" y="115"/>
                  </a:lnTo>
                  <a:lnTo>
                    <a:pt x="111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フリーフォーム 23"/>
            <p:cNvSpPr>
              <a:spLocks/>
            </p:cNvSpPr>
            <p:nvPr userDrawn="1"/>
          </p:nvSpPr>
          <p:spPr bwMode="auto">
            <a:xfrm>
              <a:off x="3381" y="1608"/>
              <a:ext cx="296" cy="246"/>
            </a:xfrm>
            <a:custGeom>
              <a:avLst/>
              <a:gdLst>
                <a:gd name="T0" fmla="*/ 0 w 309"/>
                <a:gd name="T1" fmla="*/ 0 h 263"/>
                <a:gd name="T2" fmla="*/ 39 w 309"/>
                <a:gd name="T3" fmla="*/ 19 h 263"/>
                <a:gd name="T4" fmla="*/ 79 w 309"/>
                <a:gd name="T5" fmla="*/ 42 h 263"/>
                <a:gd name="T6" fmla="*/ 131 w 309"/>
                <a:gd name="T7" fmla="*/ 73 h 263"/>
                <a:gd name="T8" fmla="*/ 156 w 309"/>
                <a:gd name="T9" fmla="*/ 90 h 263"/>
                <a:gd name="T10" fmla="*/ 183 w 309"/>
                <a:gd name="T11" fmla="*/ 111 h 263"/>
                <a:gd name="T12" fmla="*/ 209 w 309"/>
                <a:gd name="T13" fmla="*/ 132 h 263"/>
                <a:gd name="T14" fmla="*/ 232 w 309"/>
                <a:gd name="T15" fmla="*/ 155 h 263"/>
                <a:gd name="T16" fmla="*/ 257 w 309"/>
                <a:gd name="T17" fmla="*/ 180 h 263"/>
                <a:gd name="T18" fmla="*/ 277 w 309"/>
                <a:gd name="T19" fmla="*/ 205 h 263"/>
                <a:gd name="T20" fmla="*/ 296 w 309"/>
                <a:gd name="T21" fmla="*/ 234 h 263"/>
                <a:gd name="T22" fmla="*/ 309 w 309"/>
                <a:gd name="T23" fmla="*/ 263 h 263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1 256"/>
                <a:gd name="T34" fmla="*/ 0 1 256"/>
                <a:gd name="T35" fmla="*/ 0 1 256"/>
                <a:gd name="T36" fmla="*/ 0 w 309"/>
                <a:gd name="T37" fmla="*/ 0 h 263"/>
                <a:gd name="T38" fmla="*/ 0 w 309"/>
                <a:gd name="T39" fmla="*/ 0 h 26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263">
                  <a:moveTo>
                    <a:pt x="0" y="0"/>
                  </a:moveTo>
                  <a:lnTo>
                    <a:pt x="39" y="19"/>
                  </a:lnTo>
                  <a:lnTo>
                    <a:pt x="79" y="42"/>
                  </a:lnTo>
                  <a:lnTo>
                    <a:pt x="131" y="73"/>
                  </a:lnTo>
                  <a:lnTo>
                    <a:pt x="156" y="90"/>
                  </a:lnTo>
                  <a:lnTo>
                    <a:pt x="183" y="111"/>
                  </a:lnTo>
                  <a:lnTo>
                    <a:pt x="209" y="132"/>
                  </a:lnTo>
                  <a:lnTo>
                    <a:pt x="232" y="155"/>
                  </a:lnTo>
                  <a:lnTo>
                    <a:pt x="257" y="180"/>
                  </a:lnTo>
                  <a:lnTo>
                    <a:pt x="277" y="205"/>
                  </a:lnTo>
                  <a:lnTo>
                    <a:pt x="296" y="234"/>
                  </a:lnTo>
                  <a:lnTo>
                    <a:pt x="309" y="263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フリーフォーム 24"/>
            <p:cNvSpPr>
              <a:spLocks/>
            </p:cNvSpPr>
            <p:nvPr userDrawn="1"/>
          </p:nvSpPr>
          <p:spPr bwMode="auto">
            <a:xfrm>
              <a:off x="2079" y="2576"/>
              <a:ext cx="951" cy="157"/>
            </a:xfrm>
            <a:custGeom>
              <a:avLst/>
              <a:gdLst>
                <a:gd name="T0" fmla="*/ 0 w 960"/>
                <a:gd name="T1" fmla="*/ 0 h 157"/>
                <a:gd name="T2" fmla="*/ 98 w 960"/>
                <a:gd name="T3" fmla="*/ 27 h 157"/>
                <a:gd name="T4" fmla="*/ 209 w 960"/>
                <a:gd name="T5" fmla="*/ 53 h 157"/>
                <a:gd name="T6" fmla="*/ 340 w 960"/>
                <a:gd name="T7" fmla="*/ 84 h 157"/>
                <a:gd name="T8" fmla="*/ 493 w 960"/>
                <a:gd name="T9" fmla="*/ 113 h 157"/>
                <a:gd name="T10" fmla="*/ 572 w 960"/>
                <a:gd name="T11" fmla="*/ 126 h 157"/>
                <a:gd name="T12" fmla="*/ 654 w 960"/>
                <a:gd name="T13" fmla="*/ 138 h 157"/>
                <a:gd name="T14" fmla="*/ 735 w 960"/>
                <a:gd name="T15" fmla="*/ 146 h 157"/>
                <a:gd name="T16" fmla="*/ 812 w 960"/>
                <a:gd name="T17" fmla="*/ 153 h 157"/>
                <a:gd name="T18" fmla="*/ 887 w 960"/>
                <a:gd name="T19" fmla="*/ 157 h 157"/>
                <a:gd name="T20" fmla="*/ 960 w 960"/>
                <a:gd name="T21" fmla="*/ 155 h 157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960"/>
                <a:gd name="T34" fmla="*/ 0 h 157"/>
                <a:gd name="T35" fmla="*/ 0 w 960"/>
                <a:gd name="T36" fmla="*/ 0 h 15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60" h="157">
                  <a:moveTo>
                    <a:pt x="0" y="0"/>
                  </a:moveTo>
                  <a:lnTo>
                    <a:pt x="98" y="27"/>
                  </a:lnTo>
                  <a:lnTo>
                    <a:pt x="209" y="53"/>
                  </a:lnTo>
                  <a:lnTo>
                    <a:pt x="340" y="84"/>
                  </a:lnTo>
                  <a:lnTo>
                    <a:pt x="493" y="113"/>
                  </a:lnTo>
                  <a:lnTo>
                    <a:pt x="572" y="126"/>
                  </a:lnTo>
                  <a:lnTo>
                    <a:pt x="654" y="138"/>
                  </a:lnTo>
                  <a:lnTo>
                    <a:pt x="735" y="146"/>
                  </a:lnTo>
                  <a:lnTo>
                    <a:pt x="812" y="153"/>
                  </a:lnTo>
                  <a:lnTo>
                    <a:pt x="887" y="157"/>
                  </a:lnTo>
                  <a:lnTo>
                    <a:pt x="960" y="155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" name="タイトル プレースホルダ 13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  <a:prstGeom prst="rect">
            <a:avLst/>
          </a:prstGeom>
          <a:effectLst>
            <a:softEdge rad="12700"/>
          </a:effectLst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1170"/>
            <a:ext cx="8229600" cy="468535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8072430" y="5827532"/>
            <a:ext cx="1071570" cy="1036602"/>
            <a:chOff x="6357950" y="5000636"/>
            <a:chExt cx="1071570" cy="1036602"/>
          </a:xfrm>
          <a:solidFill>
            <a:schemeClr val="accent1">
              <a:alpha val="30000"/>
            </a:schemeClr>
          </a:soli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4" name="フリーフォーム 3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6" name="Group 74"/>
          <p:cNvGrpSpPr>
            <a:grpSpLocks/>
          </p:cNvGrpSpPr>
          <p:nvPr userDrawn="1"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2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28" name="Rectangle 4"/>
            <p:cNvSpPr>
              <a:spLocks noChangeArrowheads="1"/>
            </p:cNvSpPr>
            <p:nvPr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30" name="Rectangle 6"/>
            <p:cNvSpPr>
              <a:spLocks noChangeArrowheads="1"/>
            </p:cNvSpPr>
            <p:nvPr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32" name="Rectangle 7"/>
            <p:cNvSpPr>
              <a:spLocks noChangeArrowheads="1"/>
            </p:cNvSpPr>
            <p:nvPr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36" name="Rectangle 8"/>
            <p:cNvSpPr>
              <a:spLocks noChangeArrowheads="1"/>
            </p:cNvSpPr>
            <p:nvPr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37" name="Rectangle 9"/>
            <p:cNvSpPr>
              <a:spLocks noChangeArrowheads="1"/>
            </p:cNvSpPr>
            <p:nvPr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38" name="Rectangle 10"/>
            <p:cNvSpPr>
              <a:spLocks noChangeArrowheads="1"/>
            </p:cNvSpPr>
            <p:nvPr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39" name="Rectangle 11"/>
            <p:cNvSpPr>
              <a:spLocks noChangeArrowheads="1"/>
            </p:cNvSpPr>
            <p:nvPr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0" name="Rectangle 12"/>
            <p:cNvSpPr>
              <a:spLocks noChangeArrowheads="1"/>
            </p:cNvSpPr>
            <p:nvPr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1" name="Rectangle 13"/>
            <p:cNvSpPr>
              <a:spLocks noChangeArrowheads="1"/>
            </p:cNvSpPr>
            <p:nvPr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2" name="Rectangle 14"/>
            <p:cNvSpPr>
              <a:spLocks noChangeArrowheads="1"/>
            </p:cNvSpPr>
            <p:nvPr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3" name="Rectangle 15"/>
            <p:cNvSpPr>
              <a:spLocks noChangeArrowheads="1"/>
            </p:cNvSpPr>
            <p:nvPr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4" name="Rectangle 16"/>
            <p:cNvSpPr>
              <a:spLocks noChangeArrowheads="1"/>
            </p:cNvSpPr>
            <p:nvPr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5" name="Rectangle 17"/>
            <p:cNvSpPr>
              <a:spLocks noChangeArrowheads="1"/>
            </p:cNvSpPr>
            <p:nvPr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6" name="Rectangle 18"/>
            <p:cNvSpPr>
              <a:spLocks noChangeArrowheads="1"/>
            </p:cNvSpPr>
            <p:nvPr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7" name="Rectangle 19"/>
            <p:cNvSpPr>
              <a:spLocks noChangeArrowheads="1"/>
            </p:cNvSpPr>
            <p:nvPr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8" name="Rectangle 20"/>
            <p:cNvSpPr>
              <a:spLocks noChangeArrowheads="1"/>
            </p:cNvSpPr>
            <p:nvPr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49" name="Rectangle 21"/>
            <p:cNvSpPr>
              <a:spLocks noChangeArrowheads="1"/>
            </p:cNvSpPr>
            <p:nvPr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0" name="Rectangle 22"/>
            <p:cNvSpPr>
              <a:spLocks noChangeArrowheads="1"/>
            </p:cNvSpPr>
            <p:nvPr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1" name="Rectangle 23"/>
            <p:cNvSpPr>
              <a:spLocks noChangeArrowheads="1"/>
            </p:cNvSpPr>
            <p:nvPr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2" name="Rectangle 24"/>
            <p:cNvSpPr>
              <a:spLocks noChangeArrowheads="1"/>
            </p:cNvSpPr>
            <p:nvPr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3" name="Rectangle 25"/>
            <p:cNvSpPr>
              <a:spLocks noChangeArrowheads="1"/>
            </p:cNvSpPr>
            <p:nvPr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4" name="Rectangle 26"/>
            <p:cNvSpPr>
              <a:spLocks noChangeArrowheads="1"/>
            </p:cNvSpPr>
            <p:nvPr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5" name="Rectangle 27"/>
            <p:cNvSpPr>
              <a:spLocks noChangeArrowheads="1"/>
            </p:cNvSpPr>
            <p:nvPr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6" name="Rectangle 28"/>
            <p:cNvSpPr>
              <a:spLocks noChangeArrowheads="1"/>
            </p:cNvSpPr>
            <p:nvPr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7" name="Rectangle 29"/>
            <p:cNvSpPr>
              <a:spLocks noChangeArrowheads="1"/>
            </p:cNvSpPr>
            <p:nvPr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8" name="Rectangle 30"/>
            <p:cNvSpPr>
              <a:spLocks noChangeArrowheads="1"/>
            </p:cNvSpPr>
            <p:nvPr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59" name="Rectangle 31"/>
            <p:cNvSpPr>
              <a:spLocks noChangeArrowheads="1"/>
            </p:cNvSpPr>
            <p:nvPr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0" name="Rectangle 32"/>
            <p:cNvSpPr>
              <a:spLocks noChangeArrowheads="1"/>
            </p:cNvSpPr>
            <p:nvPr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1" name="Rectangle 33"/>
            <p:cNvSpPr>
              <a:spLocks noChangeArrowheads="1"/>
            </p:cNvSpPr>
            <p:nvPr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2" name="Rectangle 34"/>
            <p:cNvSpPr>
              <a:spLocks noChangeArrowheads="1"/>
            </p:cNvSpPr>
            <p:nvPr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3" name="Rectangle 35"/>
            <p:cNvSpPr>
              <a:spLocks noChangeArrowheads="1"/>
            </p:cNvSpPr>
            <p:nvPr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4" name="Rectangle 36"/>
            <p:cNvSpPr>
              <a:spLocks noChangeArrowheads="1"/>
            </p:cNvSpPr>
            <p:nvPr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5" name="Rectangle 37"/>
            <p:cNvSpPr>
              <a:spLocks noChangeArrowheads="1"/>
            </p:cNvSpPr>
            <p:nvPr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6" name="Rectangle 38"/>
            <p:cNvSpPr>
              <a:spLocks noChangeArrowheads="1"/>
            </p:cNvSpPr>
            <p:nvPr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7" name="Rectangle 39"/>
            <p:cNvSpPr>
              <a:spLocks noChangeArrowheads="1"/>
            </p:cNvSpPr>
            <p:nvPr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8" name="Rectangle 40"/>
            <p:cNvSpPr>
              <a:spLocks noChangeArrowheads="1"/>
            </p:cNvSpPr>
            <p:nvPr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69" name="Rectangle 41"/>
            <p:cNvSpPr>
              <a:spLocks noChangeArrowheads="1"/>
            </p:cNvSpPr>
            <p:nvPr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0" name="Rectangle 42"/>
            <p:cNvSpPr>
              <a:spLocks noChangeArrowheads="1"/>
            </p:cNvSpPr>
            <p:nvPr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1" name="Rectangle 43"/>
            <p:cNvSpPr>
              <a:spLocks noChangeArrowheads="1"/>
            </p:cNvSpPr>
            <p:nvPr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2" name="Rectangle 44"/>
            <p:cNvSpPr>
              <a:spLocks noChangeArrowheads="1"/>
            </p:cNvSpPr>
            <p:nvPr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3" name="Rectangle 45"/>
            <p:cNvSpPr>
              <a:spLocks noChangeArrowheads="1"/>
            </p:cNvSpPr>
            <p:nvPr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4" name="Rectangle 46"/>
            <p:cNvSpPr>
              <a:spLocks noChangeArrowheads="1"/>
            </p:cNvSpPr>
            <p:nvPr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5" name="Rectangle 47"/>
            <p:cNvSpPr>
              <a:spLocks noChangeArrowheads="1"/>
            </p:cNvSpPr>
            <p:nvPr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6" name="Rectangle 48"/>
            <p:cNvSpPr>
              <a:spLocks noChangeArrowheads="1"/>
            </p:cNvSpPr>
            <p:nvPr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7" name="Rectangle 49"/>
            <p:cNvSpPr>
              <a:spLocks noChangeArrowheads="1"/>
            </p:cNvSpPr>
            <p:nvPr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8" name="Rectangle 50"/>
            <p:cNvSpPr>
              <a:spLocks noChangeArrowheads="1"/>
            </p:cNvSpPr>
            <p:nvPr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79" name="Rectangle 51"/>
            <p:cNvSpPr>
              <a:spLocks noChangeArrowheads="1"/>
            </p:cNvSpPr>
            <p:nvPr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0" name="Rectangle 52"/>
            <p:cNvSpPr>
              <a:spLocks noChangeArrowheads="1"/>
            </p:cNvSpPr>
            <p:nvPr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1" name="Rectangle 53"/>
            <p:cNvSpPr>
              <a:spLocks noChangeArrowheads="1"/>
            </p:cNvSpPr>
            <p:nvPr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2" name="Rectangle 54"/>
            <p:cNvSpPr>
              <a:spLocks noChangeArrowheads="1"/>
            </p:cNvSpPr>
            <p:nvPr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3" name="Rectangle 55"/>
            <p:cNvSpPr>
              <a:spLocks noChangeArrowheads="1"/>
            </p:cNvSpPr>
            <p:nvPr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4" name="Rectangle 56"/>
            <p:cNvSpPr>
              <a:spLocks noChangeArrowheads="1"/>
            </p:cNvSpPr>
            <p:nvPr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5" name="Rectangle 57"/>
            <p:cNvSpPr>
              <a:spLocks noChangeArrowheads="1"/>
            </p:cNvSpPr>
            <p:nvPr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6" name="Rectangle 58"/>
            <p:cNvSpPr>
              <a:spLocks noChangeArrowheads="1"/>
            </p:cNvSpPr>
            <p:nvPr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7" name="Rectangle 59"/>
            <p:cNvSpPr>
              <a:spLocks noChangeArrowheads="1"/>
            </p:cNvSpPr>
            <p:nvPr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8" name="Rectangle 60"/>
            <p:cNvSpPr>
              <a:spLocks noChangeArrowheads="1"/>
            </p:cNvSpPr>
            <p:nvPr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89" name="Rectangle 61"/>
            <p:cNvSpPr>
              <a:spLocks noChangeArrowheads="1"/>
            </p:cNvSpPr>
            <p:nvPr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90" name="Rectangle 62"/>
            <p:cNvSpPr>
              <a:spLocks noChangeArrowheads="1"/>
            </p:cNvSpPr>
            <p:nvPr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  <p:sp>
          <p:nvSpPr>
            <p:cNvPr id="91" name="Rectangle 63"/>
            <p:cNvSpPr>
              <a:spLocks noChangeArrowheads="1"/>
            </p:cNvSpPr>
            <p:nvPr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0" lang="ja-JP" altLang="en-US">
                <a:latin typeface="Helvetica" charset="0"/>
                <a:ea typeface="Osaka" charset="-128"/>
                <a:cs typeface="+mn-cs"/>
              </a:endParaRPr>
            </a:p>
          </p:txBody>
        </p:sp>
      </p:grpSp>
      <p:sp>
        <p:nvSpPr>
          <p:cNvPr id="92" name="Rectangle 73"/>
          <p:cNvSpPr>
            <a:spLocks noChangeArrowheads="1"/>
          </p:cNvSpPr>
          <p:nvPr userDrawn="1"/>
        </p:nvSpPr>
        <p:spPr bwMode="auto">
          <a:xfrm>
            <a:off x="779463" y="1447800"/>
            <a:ext cx="7678737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endParaRPr kumimoji="0" lang="ja-JP" altLang="en-US" sz="3200">
              <a:solidFill>
                <a:schemeClr val="tx2"/>
              </a:solidFill>
              <a:latin typeface="ＭＳ 明朝" pitchFamily="17" charset="-128"/>
              <a:ea typeface="ＭＳ 明朝" pitchFamily="17" charset="-128"/>
              <a:cs typeface="+mn-cs"/>
            </a:endParaRPr>
          </a:p>
        </p:txBody>
      </p:sp>
      <p:sp>
        <p:nvSpPr>
          <p:cNvPr id="93" name="Rectangle 75"/>
          <p:cNvSpPr>
            <a:spLocks noChangeArrowheads="1"/>
          </p:cNvSpPr>
          <p:nvPr userDrawn="1"/>
        </p:nvSpPr>
        <p:spPr bwMode="auto">
          <a:xfrm>
            <a:off x="762000" y="838200"/>
            <a:ext cx="8153400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latin typeface="Helvetica" charset="0"/>
              <a:ea typeface="Osaka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ln>
            <a:noFill/>
          </a:ln>
          <a:solidFill>
            <a:schemeClr val="tx2"/>
          </a:solidFill>
          <a:effectLst>
            <a:glow rad="101600">
              <a:schemeClr val="bg2">
                <a:tint val="20000"/>
                <a:alpha val="60000"/>
              </a:schemeClr>
            </a:glow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rgbClr val="C00000"/>
        </a:buClr>
        <a:buSzPct val="80000"/>
        <a:buFont typeface="Wingdings"/>
        <a:buChar char="l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rgbClr val="C00000"/>
        </a:buClr>
        <a:buSzPct val="65000"/>
        <a:buFont typeface="Wingdings"/>
        <a:buChar char="l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rgbClr val="C00000"/>
        </a:buClr>
        <a:buSzPct val="60000"/>
        <a:buFont typeface="Wingdings"/>
        <a:buChar char="l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55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l"/>
        <a:defRPr kumimoji="1" sz="190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5643" y="340468"/>
            <a:ext cx="8664507" cy="1614792"/>
          </a:xfrm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ja-JP" altLang="en-US" sz="2000" dirty="0" smtClean="0">
                <a:latin typeface="Helvetica" charset="0"/>
              </a:rPr>
              <a:t>Part 2 M</a:t>
            </a:r>
            <a:r>
              <a:rPr lang="en-US" altLang="ja-JP" sz="2000" dirty="0" smtClean="0">
                <a:latin typeface="Helvetica" charset="0"/>
              </a:rPr>
              <a:t>a</a:t>
            </a:r>
            <a:r>
              <a:rPr lang="ja-JP" altLang="en-US" sz="2000" dirty="0" smtClean="0">
                <a:latin typeface="Helvetica" charset="0"/>
              </a:rPr>
              <a:t>croeconomic Analysis of Finance</a:t>
            </a:r>
            <a:r>
              <a:rPr lang="en-US" altLang="ja-JP" sz="2000" dirty="0" smtClean="0">
                <a:latin typeface="Helvetica" charset="0"/>
              </a:rPr>
              <a:t/>
            </a:r>
            <a:br>
              <a:rPr lang="en-US" altLang="ja-JP" sz="2000" dirty="0" smtClean="0">
                <a:latin typeface="Helvetica" charset="0"/>
              </a:rPr>
            </a:br>
            <a:r>
              <a:rPr lang="en-US" altLang="ja-JP" sz="2000" dirty="0" smtClean="0">
                <a:latin typeface="Helvetica" charset="0"/>
              </a:rPr>
              <a:t>            </a:t>
            </a:r>
            <a:r>
              <a:rPr lang="ja-JP" altLang="ja-JP" sz="2000" dirty="0" smtClean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金融の</a:t>
            </a:r>
            <a:r>
              <a:rPr lang="ja-JP" altLang="en-US" sz="2000" dirty="0" smtClean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マ</a:t>
            </a:r>
            <a:r>
              <a:rPr lang="ja-JP" altLang="ja-JP" sz="2000" dirty="0" smtClean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>クロ分析</a:t>
            </a:r>
            <a:r>
              <a:rPr lang="en-US" altLang="ja-JP" sz="2000" dirty="0" smtClean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  <a:t/>
            </a:r>
            <a:br>
              <a:rPr lang="en-US" altLang="ja-JP" sz="2000" dirty="0" smtClean="0">
                <a:solidFill>
                  <a:srgbClr val="000000"/>
                </a:solidFill>
                <a:latin typeface="ＭＳ Ｐゴシック" charset="-128"/>
                <a:ea typeface="ＭＳ Ｐゴシック" charset="-128"/>
              </a:rPr>
            </a:br>
            <a:r>
              <a:rPr lang="ja-JP" altLang="en-US" sz="2000" dirty="0" smtClean="0">
                <a:latin typeface="Helvetica" charset="0"/>
              </a:rPr>
              <a:t>Chapter </a:t>
            </a:r>
            <a:r>
              <a:rPr lang="en-US" altLang="ja-JP" sz="2000" dirty="0" smtClean="0">
                <a:latin typeface="Helvetica" charset="0"/>
              </a:rPr>
              <a:t>7 IS=LM Analysis, Monetary and Fiscal Policies</a:t>
            </a:r>
            <a:r>
              <a:rPr lang="ja-JP" altLang="ja-JP" sz="2000" dirty="0" smtClean="0">
                <a:solidFill>
                  <a:srgbClr val="000000"/>
                </a:solidFill>
                <a:latin typeface="平成明朝" charset="-128"/>
                <a:ea typeface="平成明朝" charset="-128"/>
              </a:rPr>
              <a:t/>
            </a:r>
            <a:br>
              <a:rPr lang="ja-JP" altLang="ja-JP" sz="2000" dirty="0" smtClean="0">
                <a:solidFill>
                  <a:srgbClr val="000000"/>
                </a:solidFill>
                <a:latin typeface="平成明朝" charset="-128"/>
                <a:ea typeface="平成明朝" charset="-128"/>
              </a:rPr>
            </a:br>
            <a:r>
              <a:rPr lang="ja-JP" altLang="en-US" sz="2000" dirty="0" smtClean="0">
                <a:solidFill>
                  <a:srgbClr val="000000"/>
                </a:solidFill>
                <a:latin typeface="平成明朝" charset="-128"/>
                <a:ea typeface="平成明朝" charset="-128"/>
              </a:rPr>
              <a:t>　    ＩＳ＝ＬＭ分析と金融・財政政策 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066925" y="3686175"/>
            <a:ext cx="6484938" cy="1731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Naotsugu HAYASHI </a:t>
            </a:r>
            <a:r>
              <a:rPr lang="ja-JP" altLang="en-US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林 直嗣</a:t>
            </a:r>
          </a:p>
          <a:p>
            <a:pPr>
              <a:lnSpc>
                <a:spcPct val="90000"/>
              </a:lnSpc>
            </a:pPr>
            <a:r>
              <a:rPr lang="en-US" altLang="ja-JP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Professor of Economics </a:t>
            </a:r>
            <a:r>
              <a:rPr lang="ja-JP" altLang="en-US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経済学教授</a:t>
            </a:r>
          </a:p>
          <a:p>
            <a:pPr>
              <a:lnSpc>
                <a:spcPct val="90000"/>
              </a:lnSpc>
            </a:pPr>
            <a:r>
              <a:rPr lang="en-US" altLang="ja-JP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Faculty of Business Administration </a:t>
            </a:r>
            <a:r>
              <a:rPr lang="ja-JP" altLang="en-US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経営学部</a:t>
            </a:r>
          </a:p>
          <a:p>
            <a:pPr>
              <a:lnSpc>
                <a:spcPct val="90000"/>
              </a:lnSpc>
            </a:pPr>
            <a:r>
              <a:rPr lang="en-US" altLang="ja-JP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Hosei University </a:t>
            </a:r>
            <a:r>
              <a:rPr lang="ja-JP" altLang="en-US" sz="2200" smtClean="0">
                <a:solidFill>
                  <a:srgbClr val="000000"/>
                </a:solidFill>
                <a:latin typeface="Helvetica" pitchFamily="34" charset="0"/>
                <a:ea typeface="ＤＦ平成ゴシック体W5" pitchFamily="1" charset="-128"/>
              </a:rPr>
              <a:t>法政大学</a:t>
            </a:r>
            <a:endParaRPr lang="ja-JP" altLang="en-US" sz="2200" smtClean="0">
              <a:solidFill>
                <a:srgbClr val="000000"/>
              </a:solidFill>
              <a:latin typeface="ＭＳ ゴシック" pitchFamily="49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ja-JP" altLang="en-US"/>
              <a:t>６</a:t>
            </a:r>
            <a:r>
              <a:rPr kumimoji="0" lang="en-US" altLang="ja-JP"/>
              <a:t>. Full Employment and Fiscal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完全雇用と財政政策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000125"/>
            <a:ext cx="9134475" cy="587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  </a:t>
            </a:r>
            <a:r>
              <a:rPr kumimoji="0" lang="en-US" altLang="ja-JP" sz="20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Positive Fiscal Policy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Increase in government expenditure G </a:t>
            </a:r>
            <a:r>
              <a:rPr kumimoji="0" lang="ja-JP" altLang="en-US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IS curve shifts a right side to IS’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</a:t>
            </a:r>
            <a:r>
              <a:rPr kumimoji="0" lang="ja-JP" altLang="en-US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At full employment, Y does not increase, only i rises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</a:t>
            </a:r>
            <a:r>
              <a:rPr kumimoji="0" lang="ja-JP" altLang="en-US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Due to the </a:t>
            </a:r>
            <a:r>
              <a:rPr kumimoji="0" lang="en-US" altLang="ja-JP" sz="20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crowding-out effect</a:t>
            </a: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, fiscal policy has no effect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   </a:t>
            </a:r>
            <a:r>
              <a:rPr kumimoji="0" lang="en-US" altLang="ja-JP" sz="20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Resource Allocation Function </a:t>
            </a:r>
            <a:r>
              <a:rPr kumimoji="0" lang="en-US" altLang="ja-JP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(administration, defense, police, fire fighting)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2000">
              <a:solidFill>
                <a:srgbClr val="0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①</a:t>
            </a:r>
            <a:r>
              <a:rPr kumimoji="0" lang="ja-JP" altLang="en-US" sz="20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積極財政政策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財政支出</a:t>
            </a:r>
            <a:r>
              <a:rPr kumimoji="0" lang="en-US" altLang="ja-JP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G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の増大⇒ＩＳ曲線が右方シフトＩＳ’へ</a:t>
            </a:r>
            <a:endParaRPr kumimoji="0" lang="ja-JP" altLang="en-US" sz="20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⇒すでに完全雇用だから所得</a:t>
            </a:r>
            <a:r>
              <a:rPr kumimoji="0" lang="en-US" altLang="ja-JP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は不変で、</a:t>
            </a:r>
            <a:endParaRPr kumimoji="0" lang="en-US" altLang="ja-JP" sz="2000">
              <a:solidFill>
                <a:srgbClr val="000000"/>
              </a:solidFill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   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名目利子率</a:t>
            </a:r>
            <a:r>
              <a:rPr kumimoji="0" lang="en-US" altLang="ja-JP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だけが上昇</a:t>
            </a:r>
            <a:endParaRPr kumimoji="0" lang="ja-JP" altLang="en-US" sz="20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⇒財政は</a:t>
            </a:r>
            <a:r>
              <a:rPr kumimoji="0" lang="ja-JP" altLang="en-US" sz="20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クラウディングアウト（締め出し）効果</a:t>
            </a:r>
            <a:endParaRPr kumimoji="0" lang="en-US" altLang="ja-JP" sz="2000">
              <a:solidFill>
                <a:schemeClr val="hlink"/>
              </a:solidFill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       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により景気政策の効果なし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  ただし</a:t>
            </a:r>
            <a:r>
              <a:rPr kumimoji="0" lang="ja-JP" altLang="en-US" sz="20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資源配分機能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はある</a:t>
            </a:r>
            <a:r>
              <a:rPr kumimoji="0" lang="en-US" altLang="ja-JP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(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行政、国防、警察、</a:t>
            </a:r>
            <a:endParaRPr kumimoji="0" lang="en-US" altLang="ja-JP" sz="2000">
              <a:solidFill>
                <a:srgbClr val="000000"/>
              </a:solidFill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  </a:t>
            </a:r>
            <a:r>
              <a:rPr kumimoji="0" lang="ja-JP" altLang="en-US" sz="2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消防など公共財の供給）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ja-JP" altLang="en-US" sz="1800">
              <a:ea typeface="ＤＨＰ平成ゴシックW5" pitchFamily="2" charset="-128"/>
              <a:cs typeface="Helvetica" pitchFamily="34" charset="0"/>
            </a:endParaRPr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3425" y="3476625"/>
            <a:ext cx="3330575" cy="3381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181725" y="2836863"/>
            <a:ext cx="2393950" cy="277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Fiscal Policy at Full Employmant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ja-JP" altLang="en-US"/>
              <a:t>６</a:t>
            </a:r>
            <a:r>
              <a:rPr kumimoji="0" lang="en-US" altLang="ja-JP"/>
              <a:t>B. Full Employment and Fiscal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完全雇用と財政政策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52400" y="1000125"/>
            <a:ext cx="8982075" cy="587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ja-JP" altLang="en-US" sz="2000" dirty="0">
                <a:solidFill>
                  <a:srgbClr val="000000"/>
                </a:solidFill>
                <a:latin typeface="+mn-ea"/>
                <a:ea typeface="+mn-ea"/>
                <a:cs typeface="Helvetica" charset="0"/>
              </a:rPr>
              <a:t>② </a:t>
            </a:r>
            <a:r>
              <a:rPr kumimoji="0" lang="en-US" altLang="ja-JP" sz="2000" dirty="0">
                <a:solidFill>
                  <a:srgbClr val="C00000"/>
                </a:solidFill>
                <a:latin typeface="+mn-ea"/>
                <a:ea typeface="+mn-ea"/>
                <a:cs typeface="Helvetica" charset="0"/>
              </a:rPr>
              <a:t>Tight Fiscal Policy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    Decrease in government expenditure G 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⇒ 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IS curve shifts a left side to IS”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   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⇒ 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At full employment, Y remains unchanged, only </a:t>
            </a:r>
            <a:r>
              <a:rPr kumimoji="0" lang="en-US" altLang="ja-JP" sz="2000" dirty="0" err="1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i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 falls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   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⇒ 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Due to the </a:t>
            </a:r>
            <a:r>
              <a:rPr kumimoji="0" lang="en-US" altLang="ja-JP" sz="2000" dirty="0">
                <a:solidFill>
                  <a:srgbClr val="C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crowding-out effect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, fiscal policy has no effect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       </a:t>
            </a:r>
            <a:r>
              <a:rPr kumimoji="0" lang="en-US" altLang="ja-JP" sz="2000" dirty="0">
                <a:solidFill>
                  <a:srgbClr val="C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Resource Allocation Function 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(administration, defense, police, fire fighting)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endParaRPr kumimoji="0" lang="en-US" altLang="ja-JP" sz="2000" dirty="0">
              <a:solidFill>
                <a:srgbClr val="000000"/>
              </a:solidFill>
              <a:latin typeface="Helvetica" charset="0"/>
              <a:ea typeface="ＤＨＰ平成ゴシックW5" pitchFamily="2" charset="-128"/>
              <a:cs typeface="Helvetica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endParaRPr kumimoji="0" lang="ja-JP" altLang="en-US" sz="2000" dirty="0">
              <a:latin typeface="Helvetica" charset="0"/>
              <a:ea typeface="ＤＨＰ平成ゴシックW5" pitchFamily="2" charset="-128"/>
              <a:cs typeface="Helvetica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ＨＰ平成ゴシックW5" pitchFamily="2" charset="-128"/>
                <a:cs typeface="Helvetica" charset="0"/>
              </a:rPr>
              <a:t>②</a:t>
            </a:r>
            <a:r>
              <a:rPr kumimoji="0" lang="ja-JP" altLang="en-US" sz="2000" dirty="0">
                <a:solidFill>
                  <a:schemeClr val="hlink"/>
                </a:solidFill>
                <a:latin typeface="Helvetica" charset="0"/>
                <a:ea typeface="ＤＦ平成ゴシック体W5"/>
                <a:cs typeface="Helvetica" charset="0"/>
              </a:rPr>
              <a:t>財政引き締め政策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　財政支出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G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の削減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⇒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ＩＳ曲線が左方シフトＩＳ”へ</a:t>
            </a:r>
            <a:endParaRPr kumimoji="0" lang="ja-JP" altLang="en-US" sz="2000" dirty="0">
              <a:latin typeface="Helvetica" charset="0"/>
              <a:ea typeface="ＤＦ平成ゴシック体W5"/>
              <a:cs typeface="Helvetica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   ⇒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完全雇用のまま所得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Y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は不変で、</a:t>
            </a:r>
            <a:endParaRPr kumimoji="0" lang="en-US" altLang="ja-JP" sz="2000" dirty="0">
              <a:solidFill>
                <a:srgbClr val="000000"/>
              </a:solidFill>
              <a:latin typeface="Helvetica" charset="0"/>
              <a:ea typeface="ＤＦ平成ゴシック体W5"/>
              <a:cs typeface="Helvetica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      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名目利子率</a:t>
            </a:r>
            <a:r>
              <a:rPr kumimoji="0" lang="en-US" altLang="ja-JP" sz="2000" dirty="0" err="1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i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だけが低下</a:t>
            </a:r>
            <a:endParaRPr kumimoji="0" lang="ja-JP" altLang="en-US" sz="2000" dirty="0">
              <a:latin typeface="Helvetica" charset="0"/>
              <a:ea typeface="ＤＦ平成ゴシック体W5"/>
              <a:cs typeface="Helvetica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　</a:t>
            </a:r>
            <a:r>
              <a:rPr kumimoji="0" lang="en-US" altLang="ja-JP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	⇒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財政は</a:t>
            </a:r>
            <a:r>
              <a:rPr kumimoji="0" lang="ja-JP" altLang="en-US" sz="2000" dirty="0">
                <a:solidFill>
                  <a:srgbClr val="C00000"/>
                </a:solidFill>
                <a:latin typeface="Helvetica" charset="0"/>
                <a:ea typeface="ＤＦ平成ゴシック体W5"/>
                <a:cs typeface="Helvetica" charset="0"/>
              </a:rPr>
              <a:t>クラウディングアウト効果</a:t>
            </a:r>
            <a:endParaRPr kumimoji="0" lang="en-US" altLang="ja-JP" sz="2000" dirty="0">
              <a:solidFill>
                <a:srgbClr val="C00000"/>
              </a:solidFill>
              <a:latin typeface="Helvetica" charset="0"/>
              <a:ea typeface="ＤＦ平成ゴシック体W5"/>
              <a:cs typeface="Helvetica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solidFill>
                  <a:srgbClr val="C00000"/>
                </a:solidFill>
                <a:latin typeface="Helvetica" charset="0"/>
                <a:ea typeface="ＤＦ平成ゴシック体W5"/>
                <a:cs typeface="Helvetica" charset="0"/>
              </a:rPr>
              <a:t>        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により景気政策の効果なし</a:t>
            </a:r>
            <a:endParaRPr kumimoji="0" lang="en-US" altLang="ja-JP" sz="2000" dirty="0">
              <a:latin typeface="Helvetica" charset="0"/>
              <a:ea typeface="ＤＦ平成ゴシック体W5"/>
              <a:cs typeface="Helvetica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/>
            </a:pPr>
            <a:r>
              <a:rPr kumimoji="0" lang="en-US" altLang="ja-JP" sz="2000" dirty="0">
                <a:latin typeface="Helvetica" charset="0"/>
                <a:ea typeface="ＤＦ平成ゴシック体W5"/>
                <a:cs typeface="Helvetica" charset="0"/>
              </a:rPr>
              <a:t>	 </a:t>
            </a:r>
            <a:r>
              <a:rPr kumimoji="0" lang="ja-JP" altLang="en-US" sz="2000" dirty="0">
                <a:latin typeface="Helvetica" charset="0"/>
                <a:ea typeface="ＤＦ平成ゴシック体W5"/>
                <a:cs typeface="Helvetica" charset="0"/>
              </a:rPr>
              <a:t>　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ただし</a:t>
            </a:r>
            <a:r>
              <a:rPr kumimoji="0" lang="ja-JP" altLang="en-US" sz="2000" dirty="0">
                <a:solidFill>
                  <a:srgbClr val="C00000"/>
                </a:solidFill>
                <a:latin typeface="Helvetica" charset="0"/>
                <a:ea typeface="ＤＦ平成ゴシック体W5"/>
                <a:cs typeface="Helvetica" charset="0"/>
              </a:rPr>
              <a:t>資源配分機能</a:t>
            </a:r>
            <a:r>
              <a:rPr kumimoji="0" lang="ja-JP" altLang="en-US" sz="2000" dirty="0">
                <a:solidFill>
                  <a:srgbClr val="000000"/>
                </a:solidFill>
                <a:latin typeface="Helvetica" charset="0"/>
                <a:ea typeface="ＤＦ平成ゴシック体W5"/>
                <a:cs typeface="Helvetica" charset="0"/>
              </a:rPr>
              <a:t>はある</a:t>
            </a:r>
            <a:r>
              <a:rPr kumimoji="0" lang="ja-JP" altLang="en-US" sz="2000" dirty="0">
                <a:latin typeface="Helvetica" charset="0"/>
                <a:ea typeface="ＤＦ平成ゴシック体W5"/>
                <a:cs typeface="Helvetica" charset="0"/>
              </a:rPr>
              <a:t> 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3311525"/>
            <a:ext cx="3492500" cy="3546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008688" y="2905125"/>
            <a:ext cx="2801937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Fiscal Policy at Full Employment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0" y="846138"/>
            <a:ext cx="9144000" cy="574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Under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depression</a:t>
            </a: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, interest rate drops to the lowest limit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i</a:t>
            </a:r>
            <a:r>
              <a:rPr kumimoji="0" lang="ja-JP" altLang="en-US" sz="1800" baseline="-30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Ｌ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=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Liquidity Trap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	LM curve is flat,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L'(i)＝∞, money demand is infinitely elastic to i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 b="1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Keynesian theory of effective demand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holds</a:t>
            </a:r>
            <a:endParaRPr kumimoji="0" lang="en-US" altLang="ja-JP" sz="1800" b="1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①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Easy-money policy</a:t>
            </a:r>
            <a:r>
              <a:rPr kumimoji="0" lang="en-US" altLang="ja-JP" sz="1800" b="1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increases the money supply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LM curve shifts a right side to LM’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Since interest rate drops to the lowest limit,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Y and I remain unchanged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No policy effect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 b="1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不況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（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depression）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では利子率は下限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i</a:t>
            </a:r>
            <a:r>
              <a:rPr kumimoji="0" lang="ja-JP" altLang="en-US" sz="1800" baseline="-30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Ｌ</a:t>
            </a:r>
            <a:endParaRPr kumimoji="0" lang="en-US" altLang="ja-JP" sz="1800" baseline="-300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 baseline="-30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=</a:t>
            </a:r>
            <a:r>
              <a:rPr kumimoji="0" lang="ja-JP" altLang="en-US" sz="1800" b="1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流動性の罠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（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liquidity trap）</a:t>
            </a:r>
            <a:endParaRPr kumimoji="0" lang="en-US" altLang="ja-JP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	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ＬＭ曲線は水平、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L'(i)＝∞、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	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貨幣需要は利子無限弾力的、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</a:t>
            </a:r>
            <a:r>
              <a:rPr kumimoji="0" lang="ja-JP" altLang="en-US" sz="1800" b="1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ケインズ派の有効需要説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が妥当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①</a:t>
            </a:r>
            <a:r>
              <a:rPr kumimoji="0" lang="ja-JP" altLang="en-US" sz="1800" b="1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金融緩和政策</a:t>
            </a:r>
            <a:endParaRPr kumimoji="0" lang="ja-JP" altLang="en-US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金融緩和で貨幣供給量増加</a:t>
            </a: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⇒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ＬＭ曲線の右方シフトＬＭ</a:t>
            </a:r>
            <a:r>
              <a:rPr kumimoji="0" lang="ja-JP" altLang="en-US" sz="1800">
                <a:solidFill>
                  <a:srgbClr val="000000"/>
                </a:solidFill>
                <a:latin typeface="Times New Roman" pitchFamily="18" charset="0"/>
                <a:ea typeface="平成明朝"/>
                <a:cs typeface="平成明朝"/>
              </a:rPr>
              <a:t>’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へ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⇒利子率は下限に張り付いているので、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 利子率も所得も変化なし、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 政策効果全くなし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5025" y="3519488"/>
            <a:ext cx="3228975" cy="3338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6429375" y="3054350"/>
            <a:ext cx="2390775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Depression and Monetary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  <p:sp>
        <p:nvSpPr>
          <p:cNvPr id="24581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7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．</a:t>
            </a:r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Depression and Monetary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不況と金融政策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0" y="846138"/>
            <a:ext cx="9144000" cy="574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②　</a:t>
            </a:r>
            <a:r>
              <a:rPr kumimoji="0" lang="en-US" altLang="ja-JP" sz="2000" dirty="0" smtClean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Tight </a:t>
            </a:r>
            <a:r>
              <a:rPr kumimoji="0" lang="en-US" altLang="ja-JP" sz="2000" dirty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money Policy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 dirty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  </a:t>
            </a:r>
            <a:r>
              <a:rPr kumimoji="0" lang="en-US" altLang="ja-JP" sz="2000" dirty="0">
                <a:latin typeface="平成明朝"/>
                <a:ea typeface="平成明朝"/>
                <a:cs typeface="平成明朝"/>
              </a:rPr>
              <a:t>decreases the money supply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 dirty="0"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</a:t>
            </a:r>
            <a:r>
              <a:rPr kumimoji="0" lang="en-US" altLang="ja-JP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LM curve shifts a left side to LM”</a:t>
            </a:r>
            <a:endParaRPr kumimoji="0" lang="en-US" altLang="ja-JP" sz="2000" dirty="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 dirty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Since interest rate drops to the lowest limit,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Y and I remain unchanged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No policy effect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2000" dirty="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②　</a:t>
            </a:r>
            <a:r>
              <a:rPr kumimoji="0" lang="ja-JP" altLang="en-US" sz="2000" dirty="0" smtClean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金融</a:t>
            </a:r>
            <a:r>
              <a:rPr kumimoji="0" lang="ja-JP" altLang="en-US" sz="2000" dirty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引き締め政策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金融引き締めで貨幣供給量減少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⇒ＬＭ曲線の左方シフトＬＭ</a:t>
            </a:r>
            <a:r>
              <a:rPr kumimoji="0" lang="ja-JP" altLang="en-US" sz="2000" dirty="0">
                <a:solidFill>
                  <a:srgbClr val="000000"/>
                </a:solidFill>
                <a:latin typeface="Times New Roman" pitchFamily="18" charset="0"/>
                <a:ea typeface="平成明朝"/>
                <a:cs typeface="平成明朝"/>
              </a:rPr>
              <a:t>”</a:t>
            </a: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へ</a:t>
            </a:r>
            <a:endParaRPr kumimoji="0" lang="ja-JP" altLang="en-US" sz="2000" dirty="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⇒利子率は下限に張り付いているので、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 利子率も所得も変化なし、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 政策効果全くなし</a:t>
            </a:r>
            <a:r>
              <a:rPr kumimoji="0" lang="ja-JP" altLang="en-US" sz="2000" dirty="0">
                <a:latin typeface="平成明朝"/>
                <a:ea typeface="平成明朝"/>
                <a:cs typeface="平成明朝"/>
              </a:rPr>
              <a:t> </a:t>
            </a:r>
          </a:p>
        </p:txBody>
      </p:sp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5025" y="3519488"/>
            <a:ext cx="3228975" cy="3338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6429375" y="3054350"/>
            <a:ext cx="2390775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Depression and Monetary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７</a:t>
            </a:r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B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．</a:t>
            </a:r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Depression and Monetary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不況と金融政策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0" y="846138"/>
            <a:ext cx="9144000" cy="574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 smtClean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③　</a:t>
            </a:r>
            <a:r>
              <a:rPr lang="en-US" altLang="ja-JP" sz="2000" dirty="0" smtClean="0"/>
              <a:t> Zero Interest Rate Policy</a:t>
            </a:r>
            <a:endParaRPr kumimoji="0" lang="en-US" altLang="ja-JP" sz="2000" dirty="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 dirty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lang="en-US" altLang="ja-JP" sz="2000" dirty="0" smtClean="0"/>
              <a:t>The zero-interest rate policy shifts an LM curve downward to LM‘ as Figure </a:t>
            </a:r>
            <a:r>
              <a:rPr lang="ja-JP" altLang="en-US" sz="2000" dirty="0" err="1" smtClean="0"/>
              <a:t>．</a:t>
            </a:r>
            <a:r>
              <a:rPr lang="en-US" altLang="ja-JP" sz="2000" dirty="0" smtClean="0"/>
              <a:t>An interest rate is zero on the part of a liquidity trap.  Then the equilibrium point of the IS curve between the LM curve shifts from the point E to the new point E', an equilibrium interest rate drops to zero%, and the equilibrium income increases to Y' through its effect of stimulating investment.  However, it is a once and for all effect of stimulating the economy by shifting the LM curve downward to LM'.  Once the economy reaches to the zero-interest liquidity trap, no other stimulating effect will </a:t>
            </a:r>
            <a:r>
              <a:rPr lang="en-US" altLang="ja-JP" sz="2000" err="1" smtClean="0"/>
              <a:t>occur</a:t>
            </a:r>
            <a:r>
              <a:rPr lang="en-US" altLang="ja-JP" sz="2000" smtClean="0"/>
              <a:t>.</a:t>
            </a:r>
            <a:endParaRPr kumimoji="0" lang="en-US" altLang="ja-JP" sz="2000" dirty="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2000" dirty="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③ゼロ金利政策</a:t>
            </a:r>
            <a:endParaRPr kumimoji="0" lang="ja-JP" altLang="en-US" sz="2000" dirty="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eaLnBrk="1" latinLnBrk="0" hangingPunct="0"/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r>
              <a:rPr lang="ja-JP" altLang="ja-JP" sz="2000" dirty="0" smtClean="0"/>
              <a:t> 　ゼロ金利政策によって図のように</a:t>
            </a:r>
            <a:r>
              <a:rPr lang="en-US" altLang="ja-JP" sz="2000" i="1" dirty="0" smtClean="0"/>
              <a:t>LM</a:t>
            </a:r>
            <a:r>
              <a:rPr lang="ja-JP" altLang="ja-JP" sz="2000" dirty="0" smtClean="0"/>
              <a:t>曲線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は</a:t>
            </a:r>
            <a:r>
              <a:rPr lang="en-US" altLang="ja-JP" sz="2000" i="1" dirty="0" smtClean="0"/>
              <a:t>LM</a:t>
            </a:r>
            <a:r>
              <a:rPr lang="ja-JP" altLang="ja-JP" sz="2000" dirty="0" smtClean="0"/>
              <a:t>’へと下方シフトし、流動性の罠の部分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がゼロ金利となる。すると</a:t>
            </a:r>
            <a:r>
              <a:rPr lang="en-US" altLang="ja-JP" sz="2000" i="1" dirty="0" smtClean="0"/>
              <a:t>IS</a:t>
            </a:r>
            <a:r>
              <a:rPr lang="ja-JP" altLang="ja-JP" sz="2000" dirty="0" smtClean="0"/>
              <a:t>曲線との均衡点は</a:t>
            </a:r>
            <a:endParaRPr lang="en-US" altLang="ja-JP" sz="2000" dirty="0" smtClean="0"/>
          </a:p>
          <a:p>
            <a:pPr eaLnBrk="1" latinLnBrk="0" hangingPunct="0"/>
            <a:r>
              <a:rPr lang="en-US" altLang="ja-JP" sz="2000" i="1" dirty="0" smtClean="0"/>
              <a:t>E</a:t>
            </a:r>
            <a:r>
              <a:rPr lang="ja-JP" altLang="ja-JP" sz="2000" dirty="0" smtClean="0"/>
              <a:t>点から</a:t>
            </a:r>
            <a:r>
              <a:rPr lang="en-US" altLang="ja-JP" sz="2000" i="1" dirty="0" smtClean="0"/>
              <a:t>E</a:t>
            </a:r>
            <a:r>
              <a:rPr lang="ja-JP" altLang="ja-JP" sz="2000" dirty="0" smtClean="0"/>
              <a:t>’点へとシフトし、均衡利子率は</a:t>
            </a:r>
            <a:r>
              <a:rPr lang="en-US" altLang="ja-JP" sz="2000" dirty="0" smtClean="0"/>
              <a:t>0</a:t>
            </a:r>
            <a:r>
              <a:rPr lang="ja-JP" altLang="ja-JP" sz="2000" dirty="0" smtClean="0"/>
              <a:t>％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err="1" smtClean="0"/>
              <a:t>へと</a:t>
            </a:r>
            <a:r>
              <a:rPr lang="ja-JP" altLang="ja-JP" sz="2000" dirty="0" smtClean="0"/>
              <a:t>低下し、その投資刺激効果により均衡所得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は</a:t>
            </a:r>
            <a:r>
              <a:rPr lang="en-US" altLang="ja-JP" sz="2000" i="1" dirty="0" smtClean="0"/>
              <a:t>Y</a:t>
            </a:r>
            <a:r>
              <a:rPr lang="ja-JP" altLang="ja-JP" sz="2000" dirty="0" smtClean="0"/>
              <a:t>’へと増える。しかしそれは</a:t>
            </a:r>
            <a:r>
              <a:rPr lang="en-US" altLang="ja-JP" sz="2000" i="1" dirty="0" smtClean="0"/>
              <a:t>LM</a:t>
            </a:r>
            <a:r>
              <a:rPr lang="ja-JP" altLang="ja-JP" sz="2000" dirty="0" smtClean="0"/>
              <a:t>曲線が</a:t>
            </a:r>
            <a:r>
              <a:rPr lang="en-US" altLang="ja-JP" sz="2000" i="1" dirty="0" smtClean="0"/>
              <a:t>LM</a:t>
            </a:r>
            <a:r>
              <a:rPr lang="ja-JP" altLang="ja-JP" sz="2000" dirty="0" smtClean="0"/>
              <a:t>’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に下方シフトすることによる一回限りの景気回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復効果であり、一旦ゼロ金利になると、それ以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上の景気回復効果はない。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 smtClean="0">
                <a:latin typeface="平成明朝"/>
                <a:ea typeface="平成明朝"/>
                <a:cs typeface="平成明朝"/>
              </a:rPr>
              <a:t> </a:t>
            </a:r>
            <a:endParaRPr kumimoji="0" lang="ja-JP" altLang="en-US" sz="2000" dirty="0">
              <a:latin typeface="平成明朝"/>
              <a:ea typeface="平成明朝"/>
              <a:cs typeface="平成明朝"/>
            </a:endParaRP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6686840" y="3054350"/>
            <a:ext cx="1875834" cy="2769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 dirty="0" smtClean="0">
                <a:ea typeface="平成明朝"/>
                <a:cs typeface="平成明朝"/>
              </a:rPr>
              <a:t>Zero Interest Rate Policy</a:t>
            </a:r>
            <a:endParaRPr kumimoji="0" lang="ja-JP" altLang="en-US" sz="1200" dirty="0">
              <a:ea typeface="平成明朝"/>
              <a:cs typeface="平成明朝"/>
            </a:endParaRPr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ja-JP" altLang="en-US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７</a:t>
            </a:r>
            <a:r>
              <a:rPr kumimoji="0" lang="en-US" altLang="ja-JP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C</a:t>
            </a:r>
            <a:r>
              <a:rPr kumimoji="0" lang="ja-JP" altLang="en-US" dirty="0" err="1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．</a:t>
            </a:r>
            <a:r>
              <a:rPr lang="en-US" altLang="ja-JP" dirty="0" smtClean="0"/>
              <a:t> Zero Interest Rate Policy</a:t>
            </a:r>
            <a:endParaRPr kumimoji="0" lang="en-US" altLang="ja-JP" dirty="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r>
              <a:rPr kumimoji="0" lang="en-US" altLang="ja-JP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</a:t>
            </a:r>
            <a:r>
              <a:rPr kumimoji="0" lang="ja-JP" altLang="en-US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ゼロ金利政策</a:t>
            </a:r>
            <a:endParaRPr kumimoji="0" lang="ja-JP" altLang="en-US" dirty="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</p:txBody>
      </p:sp>
      <p:pic>
        <p:nvPicPr>
          <p:cNvPr id="1026" name="図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4866" y="3492063"/>
            <a:ext cx="3649134" cy="336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0" y="846138"/>
            <a:ext cx="9144000" cy="574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 smtClean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③　</a:t>
            </a:r>
            <a:r>
              <a:rPr lang="en-US" altLang="ja-JP" sz="2000" dirty="0" smtClean="0"/>
              <a:t> Quantitative Easy Monetary Policy: QE</a:t>
            </a:r>
            <a:endParaRPr kumimoji="0" lang="en-US" altLang="ja-JP" sz="2000" dirty="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en-US" altLang="ja-JP" sz="2000" dirty="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lang="en-US" altLang="ja-JP" sz="2000" dirty="0" smtClean="0"/>
              <a:t>Under the zero-interest rate policy, an increase in the money supply shifts the LM curve a right side from LM' to LM" as Figure .  However, the equilibrium point E' remains unchanged, because the economy is addicted to the liquidity trap of zero interest rates.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2000" dirty="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③　量的緩和政策</a:t>
            </a:r>
            <a:endParaRPr kumimoji="0" lang="ja-JP" altLang="en-US" sz="2000" dirty="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eaLnBrk="1" latinLnBrk="0" hangingPunct="0"/>
            <a:r>
              <a:rPr kumimoji="0" lang="ja-JP" altLang="en-US" sz="2000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r>
              <a:rPr lang="ja-JP" altLang="ja-JP" sz="2000" dirty="0" smtClean="0"/>
              <a:t>ゼロ金利のもとで貨幣供給を増やすと、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smtClean="0"/>
              <a:t>図</a:t>
            </a:r>
            <a:r>
              <a:rPr lang="ja-JP" altLang="ja-JP" sz="2000" dirty="0" smtClean="0"/>
              <a:t>のように</a:t>
            </a:r>
            <a:r>
              <a:rPr lang="en-US" altLang="ja-JP" sz="2000" i="1" dirty="0" smtClean="0"/>
              <a:t>LM</a:t>
            </a:r>
            <a:r>
              <a:rPr lang="ja-JP" altLang="ja-JP" sz="2000" dirty="0" smtClean="0"/>
              <a:t>曲線は</a:t>
            </a:r>
            <a:r>
              <a:rPr lang="en-US" altLang="ja-JP" sz="2000" i="1" dirty="0" smtClean="0"/>
              <a:t>LM</a:t>
            </a:r>
            <a:r>
              <a:rPr lang="ja-JP" altLang="ja-JP" sz="2000" dirty="0" smtClean="0"/>
              <a:t>’から</a:t>
            </a:r>
            <a:r>
              <a:rPr lang="en-US" altLang="ja-JP" sz="2000" i="1" dirty="0" smtClean="0"/>
              <a:t>LM</a:t>
            </a:r>
            <a:r>
              <a:rPr lang="ja-JP" altLang="ja-JP" sz="2000" dirty="0" smtClean="0"/>
              <a:t>”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err="1" smtClean="0"/>
              <a:t>へと</a:t>
            </a:r>
            <a:r>
              <a:rPr lang="ja-JP" altLang="ja-JP" sz="2000" dirty="0" smtClean="0"/>
              <a:t>右方シフトする。しかし経済は不況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でゼロ金利下の流動性の罠にはまって</a:t>
            </a:r>
            <a:r>
              <a:rPr lang="ja-JP" altLang="ja-JP" sz="2000" dirty="0" err="1" smtClean="0"/>
              <a:t>い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るため、均衡点は</a:t>
            </a:r>
            <a:r>
              <a:rPr lang="en-US" altLang="ja-JP" sz="2000" i="1" dirty="0" smtClean="0"/>
              <a:t>E</a:t>
            </a:r>
            <a:r>
              <a:rPr lang="ja-JP" altLang="ja-JP" sz="2000" dirty="0" smtClean="0"/>
              <a:t>’のまま変わらない。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よって均衡利子率はゼロ金利のまま、均</a:t>
            </a:r>
            <a:endParaRPr lang="en-US" altLang="ja-JP" sz="2000" dirty="0" smtClean="0"/>
          </a:p>
          <a:p>
            <a:pPr eaLnBrk="1" latinLnBrk="0" hangingPunct="0"/>
            <a:r>
              <a:rPr lang="ja-JP" altLang="ja-JP" sz="2000" dirty="0" smtClean="0"/>
              <a:t>衡国民所得も</a:t>
            </a:r>
            <a:r>
              <a:rPr lang="en-US" altLang="ja-JP" sz="2000" i="1" dirty="0" smtClean="0"/>
              <a:t>Y</a:t>
            </a:r>
            <a:r>
              <a:rPr lang="ja-JP" altLang="ja-JP" sz="2000" dirty="0" smtClean="0"/>
              <a:t>’のまま変わらない。</a:t>
            </a:r>
            <a:r>
              <a:rPr kumimoji="0" lang="ja-JP" altLang="en-US" sz="2000" dirty="0" smtClean="0">
                <a:latin typeface="平成明朝"/>
                <a:ea typeface="平成明朝"/>
                <a:cs typeface="平成明朝"/>
              </a:rPr>
              <a:t> </a:t>
            </a:r>
            <a:endParaRPr kumimoji="0" lang="ja-JP" altLang="en-US" sz="2000" dirty="0">
              <a:latin typeface="平成明朝"/>
              <a:ea typeface="平成明朝"/>
              <a:cs typeface="平成明朝"/>
            </a:endParaRP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5617121" y="2471027"/>
            <a:ext cx="2643672" cy="2769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 sz="1200" dirty="0" smtClean="0"/>
              <a:t>Quantitative Easy Monetary Policy </a:t>
            </a:r>
            <a:endParaRPr kumimoji="0" lang="ja-JP" altLang="en-US" sz="1200" dirty="0">
              <a:ea typeface="平成明朝"/>
              <a:cs typeface="平成明朝"/>
            </a:endParaRPr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ja-JP" altLang="en-US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７</a:t>
            </a:r>
            <a:r>
              <a:rPr kumimoji="0" lang="en-US" altLang="ja-JP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D</a:t>
            </a:r>
            <a:r>
              <a:rPr kumimoji="0" lang="ja-JP" altLang="en-US" dirty="0" err="1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．</a:t>
            </a:r>
            <a:r>
              <a:rPr lang="en-US" altLang="ja-JP" dirty="0" smtClean="0"/>
              <a:t> Quantitative Easy Monetary Policy: QE</a:t>
            </a:r>
            <a:endParaRPr kumimoji="0" lang="en-US" altLang="ja-JP" dirty="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r>
              <a:rPr kumimoji="0" lang="en-US" altLang="ja-JP" dirty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</a:t>
            </a:r>
            <a:r>
              <a:rPr kumimoji="0" lang="ja-JP" altLang="en-US" dirty="0" smtClean="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量的金融緩和政策</a:t>
            </a:r>
            <a:endParaRPr kumimoji="0" lang="ja-JP" altLang="en-US" dirty="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</p:txBody>
      </p:sp>
      <p:pic>
        <p:nvPicPr>
          <p:cNvPr id="6" name="図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8255" y="2948151"/>
            <a:ext cx="4009741" cy="3780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33350" y="828675"/>
            <a:ext cx="9007475" cy="604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①</a:t>
            </a:r>
            <a:r>
              <a:rPr kumimoji="0" lang="en-US" altLang="ja-JP" sz="1800">
                <a:solidFill>
                  <a:srgbClr val="C00000"/>
                </a:solidFill>
                <a:latin typeface="Arial" pitchFamily="34" charset="0"/>
                <a:ea typeface="平成明朝"/>
                <a:cs typeface="Arial" pitchFamily="34" charset="0"/>
              </a:rPr>
              <a:t>Positive Fiscal Policy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latin typeface="Arial" pitchFamily="34" charset="0"/>
                <a:ea typeface="平成明朝"/>
                <a:cs typeface="Arial" pitchFamily="34" charset="0"/>
              </a:rPr>
              <a:t>  Increase in government expenditure G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⇒IS curve shifts a right side to IS’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 Though interest rate drops to the bottom,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   income Y increases and prices P remain unchanged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 </a:t>
            </a:r>
            <a:r>
              <a:rPr kumimoji="0" lang="en-US" altLang="ja-JP" sz="1800">
                <a:solidFill>
                  <a:srgbClr val="C00000"/>
                </a:solidFill>
                <a:latin typeface="Arial" pitchFamily="34" charset="0"/>
                <a:ea typeface="平成明朝"/>
                <a:cs typeface="Arial" pitchFamily="34" charset="0"/>
              </a:rPr>
              <a:t>Effective Demand Policy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by public finance (public works)   is effective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 Effectiveness of Deficit Fiscal Policy …Keynesian policy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 Deficit during depression must be cancelled out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    by surplus during boom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ja-JP" altLang="en-US" sz="1800">
              <a:solidFill>
                <a:srgbClr val="000000"/>
              </a:solidFill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①</a:t>
            </a:r>
            <a:r>
              <a:rPr kumimoji="0" lang="ja-JP" altLang="en-US" sz="1800">
                <a:solidFill>
                  <a:srgbClr val="C00000"/>
                </a:solidFill>
                <a:latin typeface="Arial" pitchFamily="34" charset="0"/>
                <a:ea typeface="平成明朝"/>
                <a:cs typeface="Arial" pitchFamily="34" charset="0"/>
              </a:rPr>
              <a:t>積極財政政策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　財政支出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G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の増大</a:t>
            </a:r>
            <a:endParaRPr kumimoji="0" lang="en-US" altLang="ja-JP" sz="1800">
              <a:solidFill>
                <a:srgbClr val="000000"/>
              </a:solidFill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	⇒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ＩＳ曲線が右方シフトＩＳ’へ</a:t>
            </a:r>
            <a:endParaRPr kumimoji="0" lang="ja-JP" altLang="en-US" sz="1800"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	⇒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利子率は下限に張り付いていて変化はないが、</a:t>
            </a:r>
            <a:endParaRPr kumimoji="0" lang="en-US" altLang="ja-JP" sz="1800">
              <a:solidFill>
                <a:srgbClr val="000000"/>
              </a:solidFill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    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所得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は増え、物価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はほぼ不変</a:t>
            </a:r>
            <a:endParaRPr kumimoji="0" lang="ja-JP" altLang="en-US" sz="1800"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	⇒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財政の</a:t>
            </a:r>
            <a:r>
              <a:rPr kumimoji="0" lang="ja-JP" altLang="en-US" sz="1800">
                <a:solidFill>
                  <a:schemeClr val="hlink"/>
                </a:solidFill>
                <a:latin typeface="Arial" pitchFamily="34" charset="0"/>
                <a:ea typeface="平成明朝"/>
                <a:cs typeface="Arial" pitchFamily="34" charset="0"/>
              </a:rPr>
              <a:t>有効需要政策</a:t>
            </a:r>
            <a:endParaRPr kumimoji="0" lang="en-US" altLang="ja-JP" sz="1800">
              <a:solidFill>
                <a:schemeClr val="hlink"/>
              </a:solidFill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chemeClr val="hlink"/>
                </a:solidFill>
                <a:latin typeface="Arial" pitchFamily="34" charset="0"/>
                <a:ea typeface="平成明朝"/>
                <a:cs typeface="Arial" pitchFamily="34" charset="0"/>
              </a:rPr>
              <a:t>	</a:t>
            </a:r>
            <a:r>
              <a:rPr kumimoji="0" lang="ja-JP" altLang="en-US" sz="1800">
                <a:solidFill>
                  <a:schemeClr val="hlink"/>
                </a:solidFill>
                <a:latin typeface="Arial" pitchFamily="34" charset="0"/>
                <a:ea typeface="平成明朝"/>
                <a:cs typeface="Arial" pitchFamily="34" charset="0"/>
              </a:rPr>
              <a:t>　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（公共事業など）の効果はある</a:t>
            </a:r>
            <a:endParaRPr kumimoji="0" lang="ja-JP" altLang="en-US" sz="1800"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	⇒</a:t>
            </a:r>
            <a:r>
              <a:rPr kumimoji="0" lang="ja-JP" altLang="en-US" sz="1800">
                <a:solidFill>
                  <a:schemeClr val="hlink"/>
                </a:solidFill>
                <a:latin typeface="Arial" pitchFamily="34" charset="0"/>
                <a:ea typeface="平成明朝"/>
                <a:cs typeface="Arial" pitchFamily="34" charset="0"/>
              </a:rPr>
              <a:t>赤字財政政策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の有効性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…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ケインズ政策</a:t>
            </a:r>
            <a:endParaRPr kumimoji="0" lang="ja-JP" altLang="en-US" sz="1800"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	⇒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不況時の財政赤字は好況時の財政黒字で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　　　　埋め合わす、赤字垂れ流しは否定</a:t>
            </a:r>
            <a:endParaRPr kumimoji="0" lang="ja-JP" altLang="en-US" sz="1800">
              <a:latin typeface="Arial" pitchFamily="34" charset="0"/>
              <a:ea typeface="平成明朝"/>
              <a:cs typeface="Arial" pitchFamily="34" charset="0"/>
            </a:endParaRPr>
          </a:p>
        </p:txBody>
      </p:sp>
      <p:pic>
        <p:nvPicPr>
          <p:cNvPr id="2662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4275" y="3762375"/>
            <a:ext cx="2879725" cy="309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624638" y="3325813"/>
            <a:ext cx="215265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Depression and Fiscal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8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．</a:t>
            </a:r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Depression and Fiscal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不況と財政政策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133350" y="1076325"/>
            <a:ext cx="9007475" cy="580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②</a:t>
            </a:r>
            <a:r>
              <a:rPr kumimoji="0" lang="en-US" altLang="ja-JP" sz="2000">
                <a:solidFill>
                  <a:srgbClr val="C00000"/>
                </a:solidFill>
                <a:latin typeface="Arial" pitchFamily="34" charset="0"/>
                <a:ea typeface="平成明朝"/>
                <a:cs typeface="Arial" pitchFamily="34" charset="0"/>
              </a:rPr>
              <a:t>Tight Fiscal Policy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latin typeface="Arial" pitchFamily="34" charset="0"/>
                <a:ea typeface="平成明朝"/>
                <a:cs typeface="Arial" pitchFamily="34" charset="0"/>
              </a:rPr>
              <a:t>  Decrease in government expenditure G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⇒IS curve shifts a left side to IS”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 Though interest rate drops to the bottom,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   income Y decreases and prices P falls more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 ⇒ </a:t>
            </a:r>
            <a:r>
              <a:rPr kumimoji="0" lang="en-US" altLang="ja-JP" sz="2000">
                <a:solidFill>
                  <a:srgbClr val="C00000"/>
                </a:solidFill>
                <a:latin typeface="Arial" pitchFamily="34" charset="0"/>
                <a:ea typeface="平成明朝"/>
                <a:cs typeface="Arial" pitchFamily="34" charset="0"/>
              </a:rPr>
              <a:t>Deflation Effect </a:t>
            </a: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平成明朝"/>
                <a:cs typeface="Arial" pitchFamily="34" charset="0"/>
              </a:rPr>
              <a:t>by public finance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2000">
              <a:solidFill>
                <a:srgbClr val="000000"/>
              </a:solidFill>
              <a:latin typeface="Arial" pitchFamily="34" charset="0"/>
              <a:ea typeface="平成明朝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②</a:t>
            </a:r>
            <a:r>
              <a:rPr kumimoji="0" lang="ja-JP" altLang="en-US" sz="2000">
                <a:solidFill>
                  <a:schemeClr val="hlink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財政引き締め政策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　財政支出</a:t>
            </a: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G</a:t>
            </a: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の削減⇒ＩＳ曲線が左方シフトＩＳ”へ</a:t>
            </a:r>
            <a:endParaRPr kumimoji="0" lang="ja-JP" altLang="en-US" sz="2000">
              <a:latin typeface="Arial" pitchFamily="34" charset="0"/>
              <a:ea typeface="ＤＦ平成ゴシック体W5" pitchFamily="1" charset="-128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　⇒利子率は下限に張り付いていて変化はないが、</a:t>
            </a:r>
            <a:endParaRPr kumimoji="0" lang="en-US" altLang="ja-JP" sz="2000">
              <a:solidFill>
                <a:srgbClr val="000000"/>
              </a:solidFill>
              <a:latin typeface="Arial" pitchFamily="34" charset="0"/>
              <a:ea typeface="ＤＦ平成ゴシック体W5" pitchFamily="1" charset="-128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     </a:t>
            </a: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所得</a:t>
            </a: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Y</a:t>
            </a: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は減って、物価</a:t>
            </a:r>
            <a:r>
              <a:rPr kumimoji="0" lang="en-US" altLang="ja-JP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P</a:t>
            </a: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は 更に下落</a:t>
            </a:r>
            <a:endParaRPr kumimoji="0" lang="ja-JP" altLang="en-US" sz="2000">
              <a:latin typeface="Arial" pitchFamily="34" charset="0"/>
              <a:ea typeface="ＤＦ平成ゴシック体W5" pitchFamily="1" charset="-128"/>
              <a:cs typeface="Aria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　⇒</a:t>
            </a:r>
            <a:r>
              <a:rPr kumimoji="0" lang="ja-JP" altLang="en-US" sz="2000">
                <a:solidFill>
                  <a:schemeClr val="hlink"/>
                </a:solidFill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デフレ効果</a:t>
            </a:r>
            <a:r>
              <a:rPr kumimoji="0" lang="ja-JP" altLang="en-US" sz="2000">
                <a:latin typeface="Arial" pitchFamily="34" charset="0"/>
                <a:ea typeface="ＤＦ平成ゴシック体W5" pitchFamily="1" charset="-128"/>
                <a:cs typeface="Arial" pitchFamily="34" charset="0"/>
              </a:rPr>
              <a:t> </a:t>
            </a:r>
          </a:p>
        </p:txBody>
      </p:sp>
      <p:pic>
        <p:nvPicPr>
          <p:cNvPr id="2765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4275" y="3762375"/>
            <a:ext cx="2879725" cy="309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6624638" y="3325813"/>
            <a:ext cx="215265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Depression and Fiscal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  <p:sp>
        <p:nvSpPr>
          <p:cNvPr id="27653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8B. Depression and Fiscal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不況と財政政策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0" y="857250"/>
            <a:ext cx="9134475" cy="597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Ordinary </a:t>
            </a:r>
            <a:r>
              <a:rPr kumimoji="0" lang="en-US" altLang="ja-JP" sz="20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under-employment</a:t>
            </a:r>
            <a:r>
              <a:rPr kumimoji="0" lang="en-US" altLang="ja-JP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is different from full employment or liquidity trap</a:t>
            </a:r>
            <a:endParaRPr kumimoji="0" lang="ja-JP" altLang="en-US" sz="20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latin typeface="平成明朝"/>
                <a:ea typeface="平成明朝"/>
                <a:cs typeface="平成明朝"/>
              </a:rPr>
              <a:t>LM curve is upward sloping,</a:t>
            </a: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0＜</a:t>
            </a:r>
            <a:r>
              <a:rPr kumimoji="0" lang="en-US" altLang="ja-JP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L'(i)＜∞,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money demand is interest elastic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Policy effects</a:t>
            </a: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endParaRPr kumimoji="0" lang="en-US" altLang="ja-JP" sz="20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20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Controversy between Keynesian and Monetarist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endParaRPr kumimoji="0" lang="en-US" altLang="ja-JP" sz="20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通常の</a:t>
            </a:r>
            <a:r>
              <a:rPr kumimoji="0" lang="ja-JP" altLang="en-US" sz="20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不完全雇用</a:t>
            </a: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では、完全雇用でも流動性の罠でもない</a:t>
            </a:r>
            <a:endParaRPr kumimoji="0" lang="ja-JP" altLang="en-US" sz="20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ＬＭ曲線は右上がり、0＜</a:t>
            </a:r>
            <a:r>
              <a:rPr kumimoji="0" lang="en-US" altLang="ja-JP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L‘(i)＜∞、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貨幣需要は利子弾力的、</a:t>
            </a:r>
            <a:endParaRPr kumimoji="0" lang="ja-JP" altLang="en-US" sz="20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20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政策効果は⇒</a:t>
            </a:r>
            <a:r>
              <a:rPr kumimoji="0" lang="ja-JP" altLang="en-US" sz="20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ケインジアン対マネタリストの論争</a:t>
            </a:r>
          </a:p>
        </p:txBody>
      </p:sp>
      <p:pic>
        <p:nvPicPr>
          <p:cNvPr id="2867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25" y="3779838"/>
            <a:ext cx="3000375" cy="30781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6223000" y="3470275"/>
            <a:ext cx="292100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Under-employment and Monetary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9. Under-employment and Monetary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不完全雇用と金融政策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ChangeArrowheads="1"/>
          </p:cNvSpPr>
          <p:nvPr/>
        </p:nvSpPr>
        <p:spPr bwMode="auto">
          <a:xfrm>
            <a:off x="0" y="857250"/>
            <a:ext cx="9134475" cy="597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① </a:t>
            </a:r>
            <a:r>
              <a:rPr kumimoji="0" lang="en-US" altLang="ja-JP" sz="18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Easy Money Policy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   increases the money supply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LM curve shifts a right side to LM’</a:t>
            </a:r>
            <a:endParaRPr kumimoji="0" lang="en-US" altLang="ja-JP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interest rate falls, income Y increases =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the first-round effect </a:t>
            </a:r>
            <a:endParaRPr kumimoji="0" lang="ja-JP" altLang="en-US" sz="1800">
              <a:solidFill>
                <a:srgbClr val="C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Keynesian make much of this effect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Monetarist make </a:t>
            </a: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much of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the second-round or ultimate effect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Increase in Y raises prices P and decreases real balance of money M/P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LM curve shifts a left side to LM, raises I, decreases 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Monetarists think it has no policy effect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①	</a:t>
            </a:r>
            <a:r>
              <a:rPr kumimoji="0" lang="ja-JP" altLang="en-US" sz="18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金融緩和政策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金融緩和で貨幣供給量増加</a:t>
            </a: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⇒ＬＭ曲線の右方シフトＬＭ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’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へ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⇒名目利子率は低下し、実質所得は増える、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一次的効果を重視するケインジアンは政策効果あり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二次的効果ないし究極的効果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所得増加で物価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が上がり、実質貨幣残高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M/P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が低下</a:t>
            </a: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⇒ＬＭ曲線の左方シフトで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i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を上げ、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を減らす</a:t>
            </a: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⇒究極的効果を重視するマネタリストは政策効果なし</a:t>
            </a:r>
            <a:r>
              <a:rPr kumimoji="0" lang="ja-JP" altLang="en-US" sz="1800">
                <a:latin typeface="平成明朝"/>
                <a:ea typeface="平成明朝"/>
                <a:cs typeface="平成明朝"/>
              </a:rPr>
              <a:t> </a:t>
            </a:r>
          </a:p>
        </p:txBody>
      </p:sp>
      <p:pic>
        <p:nvPicPr>
          <p:cNvPr id="2969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497263"/>
            <a:ext cx="3276600" cy="3360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5815013" y="3213100"/>
            <a:ext cx="292100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Under-employment and Monetary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9B. Under-employment and Monetary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不完全雇用と金融政策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04800" y="123825"/>
            <a:ext cx="872966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514350" indent="-514350">
              <a:lnSpc>
                <a:spcPct val="90000"/>
              </a:lnSpc>
            </a:pPr>
            <a:r>
              <a:rPr kumimoji="0" lang="en-US" altLang="ja-JP"/>
              <a:t>1.  Goods Market Balance and IS Curve</a:t>
            </a:r>
          </a:p>
          <a:p>
            <a:pPr marL="514350" indent="-514350">
              <a:lnSpc>
                <a:spcPct val="90000"/>
              </a:lnSpc>
            </a:pPr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財市場均衡とＩＳ曲線</a:t>
            </a:r>
            <a:endParaRPr lang="ja-JP" altLang="en-US">
              <a:solidFill>
                <a:srgbClr val="000000"/>
              </a:solidFill>
              <a:ea typeface="ＤＦ平成ゴシック体W5" pitchFamily="1" charset="-128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80975" y="828675"/>
            <a:ext cx="8966200" cy="606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Product (Goods) Market</a:t>
            </a:r>
            <a:endParaRPr kumimoji="0" lang="ja-JP" altLang="en-US" sz="1800">
              <a:solidFill>
                <a:srgbClr val="C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  Aggregate Demand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= Y =consumption C +investment I (+ Government expenditure + Net export: deleted 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Aggregate Supply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=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Y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Ｓ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in real terms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Consumption and investment are a function of income Y and interest rate i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   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C＝C(Y, i)　I＝I(Y,  i)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At equilibrium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Y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Ｓ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＝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Y＝C(Y,i)+I(Y,i)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By definition  Y = C + 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生産物（財）市場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（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product market）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総需要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＝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Y＝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消費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C＋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投資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I（＋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財政支出＋純輸出：捨象）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総供給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＝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Ｓ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、両者ともに実質値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	消費も投資も所得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と利子率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の関数  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C＝C(Y,i)　I＝I(Y,i)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　  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均衡では　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Ｓ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＝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Y＝C(Y,i)＋I(Y,i)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定義により　所得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Y＝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消費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C＋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貯蓄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S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</a:t>
            </a:r>
            <a:endParaRPr kumimoji="0" lang="ja-JP" altLang="en-US" sz="2000">
              <a:latin typeface="平成明朝"/>
              <a:ea typeface="ＤＦ平成ゴシック体W5" pitchFamily="1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ChangeArrowheads="1"/>
          </p:cNvSpPr>
          <p:nvPr/>
        </p:nvSpPr>
        <p:spPr bwMode="auto">
          <a:xfrm>
            <a:off x="0" y="952500"/>
            <a:ext cx="9134475" cy="591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①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Tight</a:t>
            </a:r>
            <a:r>
              <a:rPr kumimoji="0" lang="en-US" altLang="ja-JP" sz="18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 Money Policy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   decreases the money supply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LM curve shifts a left side to LM”</a:t>
            </a:r>
            <a:endParaRPr kumimoji="0" lang="en-US" altLang="ja-JP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interest rate rises, income Y decreases =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the first-round effect </a:t>
            </a:r>
            <a:endParaRPr kumimoji="0" lang="ja-JP" altLang="en-US" sz="1800">
              <a:solidFill>
                <a:srgbClr val="C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Keynesian make much of this effect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Monetarist make </a:t>
            </a: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much of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the second-round or ultimate effect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Decrease in Y drops prices P and increases real balance of money M/P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LM curve shifts a right side to LM, drops I, increases 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Monetarists think it has no policy effect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②</a:t>
            </a:r>
            <a:r>
              <a:rPr kumimoji="0" lang="ja-JP" altLang="en-US" sz="1800" b="1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金融引き締め政策</a:t>
            </a:r>
            <a:endParaRPr kumimoji="0" lang="ja-JP" altLang="en-US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金融引き締めで貨幣供給量削減</a:t>
            </a: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	⇒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ＬＭ曲線の左方シフトＬＭ</a:t>
            </a:r>
            <a:r>
              <a:rPr kumimoji="0" lang="ja-JP" altLang="en-US" sz="1800">
                <a:solidFill>
                  <a:srgbClr val="000000"/>
                </a:solidFill>
                <a:latin typeface="Times New Roman" pitchFamily="18" charset="0"/>
                <a:ea typeface="平成明朝"/>
                <a:cs typeface="平成明朝"/>
              </a:rPr>
              <a:t>”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へ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	⇒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名目利子率は上昇し、実質所得は減る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以上の一次的効果を重視する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ケインジアンは政策効果あり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二次的効果ないし究極的効果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所得減少で物価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が下がり、実質貨幣残高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M/P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が増加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⇒ＬＭ曲線の右方シフトで名目利子率は下がり、実質所得は増える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⇒究極的効果を重視するマネタリストは政策効果なし </a:t>
            </a:r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9C. Under-employment and Monetary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不完全雇用と金融政策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ChangeArrowheads="1"/>
          </p:cNvSpPr>
          <p:nvPr/>
        </p:nvSpPr>
        <p:spPr bwMode="auto">
          <a:xfrm>
            <a:off x="149225" y="781050"/>
            <a:ext cx="8994775" cy="589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①</a:t>
            </a:r>
            <a:r>
              <a:rPr kumimoji="0" lang="en-US" altLang="ja-JP" sz="1800">
                <a:solidFill>
                  <a:schemeClr val="hlink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Positive Fiscal Policy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 Increase in government expenditure G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 ⇒ 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IS curve shifts a right side to IS’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nominal interest rate I rises, income Y increases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ＤＨＰ平成ゴシックW5" pitchFamily="2" charset="-128"/>
                <a:cs typeface="Arial" pitchFamily="34" charset="0"/>
              </a:rPr>
              <a:t> =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ＤＨＰ平成ゴシックW5" pitchFamily="2" charset="-128"/>
                <a:cs typeface="Arial" pitchFamily="34" charset="0"/>
              </a:rPr>
              <a:t>the first-round effect </a:t>
            </a:r>
            <a:endParaRPr kumimoji="0" lang="ja-JP" altLang="en-US" sz="1800">
              <a:solidFill>
                <a:srgbClr val="C00000"/>
              </a:solidFill>
              <a:latin typeface="平成明朝"/>
              <a:ea typeface="ＤＨＰ平成ゴシックW5" pitchFamily="2" charset="-128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ＤＨＰ平成ゴシックW5" pitchFamily="2" charset="-128"/>
                <a:cs typeface="Arial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ＤＨＰ平成ゴシックW5" pitchFamily="2" charset="-128"/>
                <a:cs typeface="Arial" pitchFamily="34" charset="0"/>
              </a:rPr>
              <a:t>Keynesian make much of this effect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ＤＨＰ平成ゴシックW5" pitchFamily="2" charset="-128"/>
                <a:cs typeface="Arial" pitchFamily="34" charset="0"/>
              </a:rPr>
              <a:t>   Monetarist make </a:t>
            </a:r>
            <a:r>
              <a:rPr kumimoji="0" lang="en-US" altLang="ja-JP" sz="1800">
                <a:latin typeface="平成明朝"/>
                <a:ea typeface="ＤＨＰ平成ゴシックW5" pitchFamily="2" charset="-128"/>
                <a:cs typeface="Arial" pitchFamily="34" charset="0"/>
              </a:rPr>
              <a:t>much of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ＤＨＰ平成ゴシックW5" pitchFamily="2" charset="-128"/>
                <a:cs typeface="Arial" pitchFamily="34" charset="0"/>
              </a:rPr>
              <a:t>the second-round or ultimate effect</a:t>
            </a:r>
            <a:endParaRPr kumimoji="0" lang="en-US" altLang="ja-JP" sz="1800">
              <a:solidFill>
                <a:srgbClr val="000000"/>
              </a:solidFill>
              <a:latin typeface="Arial" pitchFamily="34" charset="0"/>
              <a:ea typeface="ＤＨＰ平成ゴシックW5" pitchFamily="2" charset="-128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Increase in Y raises P, decreases real balance of money M/P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⇒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LM curve shifts a left side to LM’, I rises, Y decreases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⇒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ＤＦ平成ゴシック体W5" pitchFamily="1" charset="-128"/>
                <a:cs typeface="Arial" pitchFamily="34" charset="0"/>
              </a:rPr>
              <a:t>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ＤＦ平成ゴシック体W5" pitchFamily="1" charset="-128"/>
                <a:cs typeface="Arial" pitchFamily="34" charset="0"/>
              </a:rPr>
              <a:t>Monetarists think it has no policy effect</a:t>
            </a:r>
            <a:endParaRPr kumimoji="0" lang="en-US" altLang="ja-JP" sz="1800">
              <a:solidFill>
                <a:srgbClr val="000000"/>
              </a:solidFill>
              <a:latin typeface="Arial" pitchFamily="34" charset="0"/>
              <a:ea typeface="ＤＨＰ平成ゴシックW5" pitchFamily="2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</a:rPr>
              <a:t> </a:t>
            </a:r>
            <a:endParaRPr kumimoji="0" lang="ja-JP" altLang="en-US" sz="1800">
              <a:latin typeface="Arial" pitchFamily="34" charset="0"/>
              <a:ea typeface="ＤＨＰ平成ゴシックW5" pitchFamily="2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</a:rPr>
              <a:t>①</a:t>
            </a:r>
            <a:r>
              <a:rPr kumimoji="0" lang="ja-JP" altLang="en-US" sz="1800">
                <a:solidFill>
                  <a:schemeClr val="hlink"/>
                </a:solidFill>
                <a:latin typeface="Arial" pitchFamily="34" charset="0"/>
                <a:ea typeface="ＤＦ平成ゴシック体W5" pitchFamily="1" charset="-128"/>
              </a:rPr>
              <a:t>積極財政政策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　財政支出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G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の増大⇒ＩＳ曲線が右方シフトＩＳ’へ</a:t>
            </a:r>
            <a:endParaRPr kumimoji="0" lang="ja-JP" altLang="en-US" sz="1800">
              <a:latin typeface="Arial" pitchFamily="34" charset="0"/>
              <a:ea typeface="ＤＦ平成ゴシック体W5" pitchFamily="1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　⇒名目利子率は上昇、実質所得は増える</a:t>
            </a:r>
            <a:endParaRPr kumimoji="0" lang="ja-JP" altLang="en-US" sz="1800">
              <a:latin typeface="Arial" pitchFamily="34" charset="0"/>
              <a:ea typeface="ＤＦ平成ゴシック体W5" pitchFamily="1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  一次的効果を重視するケインジアンは政策効果あり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  マネタリストは二次的効果ないし究極的効果を重視</a:t>
            </a:r>
            <a:endParaRPr kumimoji="0" lang="ja-JP" altLang="en-US" sz="1800">
              <a:latin typeface="Arial" pitchFamily="34" charset="0"/>
              <a:ea typeface="ＤＦ平成ゴシック体W5" pitchFamily="1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  所得増加で物価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が上がり、実質貨幣残高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M/P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が低下</a:t>
            </a:r>
            <a:endParaRPr kumimoji="0" lang="ja-JP" altLang="en-US" sz="1800">
              <a:latin typeface="Arial" pitchFamily="34" charset="0"/>
              <a:ea typeface="ＤＦ平成ゴシック体W5" pitchFamily="1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　⇒ＬＭ曲線の左方シフトで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i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は上がり、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は減る</a:t>
            </a:r>
            <a:endParaRPr kumimoji="0" lang="ja-JP" altLang="en-US" sz="1800">
              <a:latin typeface="Arial" pitchFamily="34" charset="0"/>
              <a:ea typeface="ＤＦ平成ゴシック体W5" pitchFamily="1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Ｆ平成ゴシック体W5" pitchFamily="1" charset="-128"/>
              </a:rPr>
              <a:t>　⇒究極的効果を重視するマネタリストは政策効果なし</a:t>
            </a:r>
            <a:r>
              <a:rPr kumimoji="0" lang="ja-JP" altLang="en-US" sz="1800">
                <a:latin typeface="Arial" pitchFamily="34" charset="0"/>
                <a:ea typeface="ＤＦ平成ゴシック体W5" pitchFamily="1" charset="-128"/>
              </a:rPr>
              <a:t> 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6750" y="3286125"/>
            <a:ext cx="3397250" cy="3571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6192838" y="2906713"/>
            <a:ext cx="2682875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Under-employment and Fiscal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  <p:sp>
        <p:nvSpPr>
          <p:cNvPr id="31749" name="Rectangle 2"/>
          <p:cNvSpPr>
            <a:spLocks noChangeArrowheads="1"/>
          </p:cNvSpPr>
          <p:nvPr/>
        </p:nvSpPr>
        <p:spPr bwMode="auto">
          <a:xfrm>
            <a:off x="13335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10. Under-employment and Fiscal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不完全雇用と財政政策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0" y="885825"/>
            <a:ext cx="9128125" cy="598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②</a:t>
            </a:r>
            <a:r>
              <a:rPr kumimoji="0" lang="en-US" altLang="ja-JP" sz="18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Tight Fiscal Policy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Decrease in government expenditure G ⇒IS curve shifts a left side to IS”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  <a:cs typeface="Arial" pitchFamily="34" charset="0"/>
              </a:rPr>
              <a:t>nominal interest rate i falls, income Y decreases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=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the first-round effect </a:t>
            </a:r>
            <a:endParaRPr kumimoji="0" lang="ja-JP" altLang="en-US" sz="1800">
              <a:solidFill>
                <a:srgbClr val="C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Keynesian make much of this effect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Monetarist make </a:t>
            </a:r>
            <a:r>
              <a:rPr kumimoji="0" lang="en-US" altLang="ja-JP" sz="1800">
                <a:latin typeface="平成明朝"/>
                <a:ea typeface="平成明朝"/>
                <a:cs typeface="平成明朝"/>
              </a:rPr>
              <a:t>much of </a:t>
            </a:r>
            <a:r>
              <a:rPr kumimoji="0" lang="en-US" altLang="ja-JP" sz="1800">
                <a:solidFill>
                  <a:srgbClr val="C00000"/>
                </a:solidFill>
                <a:latin typeface="平成明朝"/>
                <a:ea typeface="平成明朝"/>
                <a:cs typeface="平成明朝"/>
              </a:rPr>
              <a:t>the second-round or ultimate effect</a:t>
            </a:r>
            <a:endParaRPr kumimoji="0" lang="en-US" altLang="ja-JP" sz="1800">
              <a:solidFill>
                <a:srgbClr val="000000"/>
              </a:solidFill>
              <a:latin typeface="Arial" pitchFamily="34" charset="0"/>
              <a:ea typeface="ＤＨＰ平成ゴシックW5" pitchFamily="2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</a:rPr>
              <a:t>Decrease in Y falls P, increases real balance of money M/P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</a:rPr>
              <a:t>⇒</a:t>
            </a:r>
            <a:r>
              <a:rPr kumimoji="0" lang="en-US" altLang="ja-JP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</a:rPr>
              <a:t>LM curve shifts a right side to LM, i falls, Y increases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Arial" pitchFamily="34" charset="0"/>
                <a:ea typeface="ＤＨＰ平成ゴシックW5" pitchFamily="2" charset="-128"/>
              </a:rPr>
              <a:t>⇒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Monetarists think it has no policy effect</a:t>
            </a:r>
            <a:endParaRPr kumimoji="0" lang="en-US" altLang="ja-JP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ja-JP" altLang="en-US" sz="1800">
              <a:latin typeface="平成明朝"/>
              <a:ea typeface="平成明朝"/>
              <a:cs typeface="平成明朝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②</a:t>
            </a:r>
            <a:r>
              <a:rPr kumimoji="0" lang="ja-JP" altLang="en-US" sz="18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財政引き締め政策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財政支出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G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の削減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⇒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ＩＳ曲線が左方シフトＩＳ</a:t>
            </a:r>
            <a:r>
              <a:rPr kumimoji="0" lang="ja-JP" altLang="en-US" sz="1800">
                <a:solidFill>
                  <a:srgbClr val="000000"/>
                </a:solidFill>
                <a:latin typeface="Times New Roman" pitchFamily="18" charset="0"/>
                <a:ea typeface="平成明朝"/>
                <a:cs typeface="平成明朝"/>
              </a:rPr>
              <a:t>”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へ</a:t>
            </a:r>
            <a:endParaRPr kumimoji="0" lang="ja-JP" altLang="en-US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	⇒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名目利子率は低下、実質所得は減る</a:t>
            </a:r>
            <a:endParaRPr kumimoji="0" lang="ja-JP" altLang="en-US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一次的効果を重視するケインジアンは政策効果あり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二次的効果ないし究極的効果</a:t>
            </a:r>
            <a:endParaRPr kumimoji="0" lang="ja-JP" altLang="en-US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所得減少で物価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が下がり、実質貨幣残高</a:t>
            </a: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M/P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が増加</a:t>
            </a:r>
            <a:endParaRPr kumimoji="0" lang="ja-JP" altLang="en-US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⇒ＬＭ曲線の右方シフトで名目利子率は下がり、</a:t>
            </a:r>
            <a:endParaRPr kumimoji="0" lang="en-US" altLang="ja-JP" sz="1800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</a:t>
            </a: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実質所得は増える</a:t>
            </a:r>
            <a:endParaRPr kumimoji="0" lang="ja-JP" altLang="en-US" sz="1800">
              <a:solidFill>
                <a:schemeClr val="hlink"/>
              </a:solidFill>
              <a:latin typeface="平成明朝"/>
              <a:ea typeface="平成明朝"/>
              <a:cs typeface="平成明朝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⇒究極的効果を重視するマネタリストは政策効果なし</a:t>
            </a:r>
            <a:r>
              <a:rPr kumimoji="0" lang="ja-JP" altLang="en-US" sz="1800">
                <a:solidFill>
                  <a:schemeClr val="hlink"/>
                </a:solidFill>
                <a:latin typeface="平成明朝"/>
                <a:ea typeface="平成明朝"/>
                <a:cs typeface="平成明朝"/>
              </a:rPr>
              <a:t> </a:t>
            </a:r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0" y="0"/>
            <a:ext cx="89011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10B. Under-employment and Fiscal Policy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不完全雇用と財政政策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46750" y="3286125"/>
            <a:ext cx="3397250" cy="3571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6192838" y="2906713"/>
            <a:ext cx="2682875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Under-employment and Fiscal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23825" y="123825"/>
            <a:ext cx="89106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514350" indent="-514350">
              <a:lnSpc>
                <a:spcPct val="90000"/>
              </a:lnSpc>
            </a:pPr>
            <a:r>
              <a:rPr kumimoji="0" lang="en-US" altLang="ja-JP"/>
              <a:t>1B.  Goods Market Balance and IS Curve</a:t>
            </a:r>
          </a:p>
          <a:p>
            <a:pPr marL="514350" indent="-514350">
              <a:lnSpc>
                <a:spcPct val="90000"/>
              </a:lnSpc>
            </a:pPr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財市場均衡とＩＳ曲線</a:t>
            </a:r>
            <a:endParaRPr lang="ja-JP" altLang="en-US">
              <a:solidFill>
                <a:srgbClr val="000000"/>
              </a:solidFill>
              <a:ea typeface="ＤＦ平成ゴシック体W5" pitchFamily="1" charset="-128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61925" y="942975"/>
            <a:ext cx="8994775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from the two equations, C+I＝C+S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　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∴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I = S  Investment</a:t>
            </a:r>
            <a:r>
              <a:rPr kumimoji="0" lang="ja-JP" altLang="en-US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＝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Savings balance </a:t>
            </a:r>
            <a:endParaRPr kumimoji="0" lang="ja-JP" altLang="en-US" sz="1800">
              <a:solidFill>
                <a:srgbClr val="C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/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expresses the equilibrium at goods market</a:t>
            </a:r>
            <a:endParaRPr kumimoji="0" lang="ja-JP" altLang="en-US" sz="1800">
              <a:ea typeface="ＤＨＰ平成ゴシックW5" pitchFamily="2" charset="-128"/>
              <a:cs typeface="Helvetica" pitchFamily="34" charset="0"/>
            </a:endParaRPr>
          </a:p>
          <a:p>
            <a:pPr marL="342900" indent="-342900"/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all the combinations of Y and I which satisfy I(Y,i)＝S(Y,i)  is IS curve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　</a:t>
            </a:r>
            <a:endParaRPr kumimoji="0" lang="en-US" altLang="ja-JP" sz="1800">
              <a:solidFill>
                <a:srgbClr val="0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/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When interest rate is high (low), income is low (high). 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downward-sloping </a:t>
            </a:r>
          </a:p>
          <a:p>
            <a:pPr marL="342900" indent="-342900"/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</a:t>
            </a:r>
            <a:endParaRPr kumimoji="0" lang="en-US" altLang="ja-JP" sz="1800">
              <a:solidFill>
                <a:srgbClr val="C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	</a:t>
            </a:r>
            <a:r>
              <a:rPr kumimoji="0" lang="en-US" altLang="ja-JP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⇒</a:t>
            </a:r>
            <a:r>
              <a:rPr kumimoji="0" lang="ja-JP" altLang="en-US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両式より　</a:t>
            </a:r>
            <a:r>
              <a:rPr kumimoji="0" lang="en-US" altLang="ja-JP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C＋I＝C＋S </a:t>
            </a:r>
            <a:r>
              <a:rPr kumimoji="0" lang="ja-JP" altLang="en-US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　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</a:t>
            </a:r>
            <a:r>
              <a:rPr kumimoji="0" lang="ja-JP" altLang="en-US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∴ </a:t>
            </a:r>
            <a:r>
              <a:rPr kumimoji="0" lang="en-US" altLang="ja-JP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I = S  </a:t>
            </a:r>
            <a:r>
              <a:rPr kumimoji="0" lang="ja-JP" altLang="en-US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投資＝貯蓄バランス</a:t>
            </a:r>
            <a:r>
              <a:rPr kumimoji="0" lang="en-US" altLang="ja-JP" sz="2000">
                <a:solidFill>
                  <a:srgbClr val="C00000"/>
                </a:solidFill>
                <a:latin typeface="平成明朝"/>
                <a:ea typeface="ＤＦ平成ゴシック体W5" pitchFamily="1" charset="-128"/>
                <a:cs typeface="Helvetica" pitchFamily="34" charset="0"/>
              </a:rPr>
              <a:t> </a:t>
            </a:r>
            <a:endParaRPr kumimoji="0" lang="ja-JP" altLang="en-US" sz="2000">
              <a:solidFill>
                <a:srgbClr val="C00000"/>
              </a:solidFill>
              <a:latin typeface="平成明朝"/>
              <a:ea typeface="ＤＦ平成ゴシック体W5" pitchFamily="1" charset="-128"/>
              <a:cs typeface="Helvetica" pitchFamily="34" charset="0"/>
            </a:endParaRPr>
          </a:p>
          <a:p>
            <a:pPr marL="342900" indent="-342900"/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∴I＝S　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投資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＝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貯蓄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は財市場均衡を表す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/>
            <a:r>
              <a:rPr kumimoji="0" lang="en-US" altLang="ja-JP" sz="1800">
                <a:ea typeface="ＤＦ平成ゴシック体W5" pitchFamily="1" charset="-128"/>
                <a:cs typeface="Helvetica" pitchFamily="34" charset="0"/>
              </a:rPr>
              <a:t>    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I(Y,i)＝S(Y,i)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という財市場均衡を満たす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と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の組み合わせ＝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ＩＳ曲線</a:t>
            </a:r>
            <a:endParaRPr kumimoji="0" lang="en-US" altLang="ja-JP" sz="1800">
              <a:solidFill>
                <a:srgbClr val="000000"/>
              </a:solidFill>
              <a:ea typeface="ＤＦ平成ゴシック体W5" pitchFamily="1" charset="-128"/>
              <a:cs typeface="Helvetica" pitchFamily="34" charset="0"/>
            </a:endParaRPr>
          </a:p>
          <a:p>
            <a:pPr marL="342900" indent="-342900"/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利子率が高ければ所得は低く、利子率が低ければ所得は高い…右下がり曲線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6938" y="4191000"/>
            <a:ext cx="2519362" cy="2519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6488" y="4191000"/>
            <a:ext cx="2532062" cy="2519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7150" y="4191000"/>
            <a:ext cx="2611438" cy="2519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971550" y="3870325"/>
            <a:ext cx="241935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Marginal Efficiency of Investment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076700" y="3851275"/>
            <a:ext cx="1684338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Savings Curve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324600" y="3852863"/>
            <a:ext cx="2676525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IS curve</a:t>
            </a:r>
            <a:r>
              <a:rPr kumimoji="0" lang="ja-JP" altLang="en-US" sz="1200">
                <a:ea typeface="平成明朝"/>
                <a:cs typeface="平成明朝"/>
              </a:rPr>
              <a:t>＝</a:t>
            </a:r>
            <a:r>
              <a:rPr kumimoji="0" lang="en-US" altLang="ja-JP" sz="1200">
                <a:ea typeface="平成明朝"/>
                <a:cs typeface="平成明朝"/>
              </a:rPr>
              <a:t>Goods market equilibrium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61925" y="114300"/>
            <a:ext cx="887253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/>
              <a:t>2. Money Market Equilibrium and LM Curve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貨幣市場均衡とＬＭ曲線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61925" y="876300"/>
            <a:ext cx="8950325" cy="601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Money (fund) market</a:t>
            </a:r>
            <a:endParaRPr kumimoji="0" lang="ja-JP" altLang="en-US" sz="1800">
              <a:solidFill>
                <a:srgbClr val="C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 Aggregate money demand =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M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Ｄ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(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(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Y,i)／P＝L(Y,i)＝kY+L(i)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Real money demand = transactions demand + Speculative demand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                                 = Active balance + Idle balance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…</a:t>
            </a:r>
            <a:r>
              <a:rPr kumimoji="0" lang="en-US" altLang="ja-JP" sz="1800">
                <a:solidFill>
                  <a:schemeClr val="hlink"/>
                </a:solidFill>
                <a:ea typeface="ＤＨＰ平成ゴシックW5" pitchFamily="2" charset="-128"/>
                <a:cs typeface="Helvetica" pitchFamily="34" charset="0"/>
              </a:rPr>
              <a:t>Liquidity preference theory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chemeClr val="hlink"/>
                </a:solidFill>
                <a:ea typeface="ＤＨＰ平成ゴシックW5" pitchFamily="2" charset="-128"/>
                <a:cs typeface="Helvetica" pitchFamily="34" charset="0"/>
              </a:rPr>
              <a:t>  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Aggregate money supply =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M／P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　　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in real terms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ja-JP" altLang="en-US" sz="1800"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　	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貨幣（資金）市場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総貨幣需要＝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Ｄ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(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Y,i)／P＝L(Y,i)＝kY＋L(i)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  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実質貨幣需要＝取引需要＋投機的需要</a:t>
            </a:r>
            <a:endParaRPr kumimoji="0" lang="en-US" altLang="ja-JP" sz="1800">
              <a:solidFill>
                <a:srgbClr val="000000"/>
              </a:solidFill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　　　　　　　＝活動残高＋遊休残高</a:t>
            </a:r>
            <a:endParaRPr kumimoji="0" lang="en-US" altLang="ja-JP" sz="1800">
              <a:solidFill>
                <a:srgbClr val="000000"/>
              </a:solidFill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  …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流動性選好説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総貨幣供給＝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M／P、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両者ともに実質値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61925" y="114300"/>
            <a:ext cx="887253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/>
              <a:t>2B. Money Market Equilibrium and LM Curve</a:t>
            </a:r>
          </a:p>
          <a:p>
            <a:r>
              <a:rPr kumimoji="0" lang="en-US" altLang="ja-JP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</a:t>
            </a: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貨幣市場均衡とＬＭ曲線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61925" y="876300"/>
            <a:ext cx="8950325" cy="601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At equilibrium, M／P＝M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Ｄ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(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(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Y,i)／P＝L(Y,i)＝kY+L(i)</a:t>
            </a:r>
          </a:p>
          <a:p>
            <a:pPr marL="342900" indent="-342900"/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all the combinations of Y and I which satisfy M／P＝L(Y,i)  is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LM curve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　</a:t>
            </a:r>
            <a:endParaRPr kumimoji="0" lang="en-US" altLang="ja-JP" sz="1800">
              <a:solidFill>
                <a:srgbClr val="0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/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When interest rate is high (low), income is high (low). 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upward-sloping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1800">
              <a:solidFill>
                <a:srgbClr val="0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均衡では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M／P＝M</a:t>
            </a:r>
            <a:r>
              <a:rPr kumimoji="0" lang="ja-JP" altLang="en-US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Ｄ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(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Y,i)／P＝L(Y,i)＝kY＋L(i)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M／P＝L(Y,i)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という貨幣市場均衡を満たす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と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の組み合わせ＝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ＬＭ曲線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利子率が高ければ所得は高く、利子率が低ければ所得は低い…右上がり曲線</a:t>
            </a:r>
            <a:r>
              <a:rPr kumimoji="0" lang="ja-JP" altLang="en-US" sz="1800">
                <a:ea typeface="ＤＦ平成ゴシック体W5" pitchFamily="1" charset="-128"/>
                <a:cs typeface="Helvetica" pitchFamily="34" charset="0"/>
              </a:rPr>
              <a:t> 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0525" y="4210050"/>
            <a:ext cx="2673350" cy="2647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90900" y="4191000"/>
            <a:ext cx="2503488" cy="2667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62675" y="4181475"/>
            <a:ext cx="2692400" cy="2676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820738" y="3756025"/>
            <a:ext cx="238125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Transactions demand for money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635375" y="3736975"/>
            <a:ext cx="229870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Speculative demand for money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7204075" y="3727450"/>
            <a:ext cx="817563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LM curve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90500" y="133350"/>
            <a:ext cx="88439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/>
              <a:t>3. Simultaneous Equilibrium of Goods and Money Markets</a:t>
            </a:r>
          </a:p>
          <a:p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  財市場と貨幣市場の同時均衡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23825" y="1019175"/>
            <a:ext cx="9032875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  Equilibrium condition in goods market 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I(Y,i)＝S(Y,i)  ⇔ IS curve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  Equilibrium condition in money market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M／P＝L(Y,i) ⇔ LM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curve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At the intersection of the two curves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Simultaneous equilibrium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determine both the equilibrium income Y* and the equilibrium interest rate i*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 partial market equilibrium cannot determine a set of Y* and i*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1800">
              <a:solidFill>
                <a:srgbClr val="0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財市場均衡条件式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　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I(Y,i)＝S(Y,i) 　⇔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ＩＳ曲線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貨幣市場均衡条件式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M／P＝L(Y,i)  ⇔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ＬＭ曲線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両者の交点で両市場の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同時均衡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が決定、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⇒均衡所得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en-US" altLang="ja-JP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＊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と均衡利子率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en-US" altLang="ja-JP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＊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が決まる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		片方の市場均衡だけでは、</a:t>
            </a:r>
            <a:endParaRPr kumimoji="0" lang="en-US" altLang="ja-JP" sz="1800">
              <a:solidFill>
                <a:srgbClr val="000000"/>
              </a:solidFill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均衡所得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en-US" altLang="ja-JP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＊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と均衡利子率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en-US" altLang="ja-JP" sz="1800" baseline="300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＊	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は決まらない</a:t>
            </a:r>
            <a:r>
              <a:rPr kumimoji="0" lang="ja-JP" altLang="en-US" sz="1800">
                <a:ea typeface="ＤＦ平成ゴシック体W5" pitchFamily="1" charset="-128"/>
                <a:cs typeface="Helvetica" pitchFamily="34" charset="0"/>
              </a:rPr>
              <a:t> </a:t>
            </a:r>
          </a:p>
        </p:txBody>
      </p:sp>
      <p:pic>
        <p:nvPicPr>
          <p:cNvPr id="18436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9775" y="3562350"/>
            <a:ext cx="3195638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Text Box 5"/>
          <p:cNvSpPr txBox="1">
            <a:spLocks noChangeArrowheads="1"/>
          </p:cNvSpPr>
          <p:nvPr/>
        </p:nvSpPr>
        <p:spPr bwMode="auto">
          <a:xfrm rot="10798286" flipV="1">
            <a:off x="6391275" y="3201988"/>
            <a:ext cx="2187575" cy="2778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Simultaneous equilibrium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80975" y="0"/>
            <a:ext cx="88534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/>
              <a:t>4. Full Employment and LM Curve</a:t>
            </a:r>
          </a:p>
          <a:p>
            <a:r>
              <a:rPr kumimoji="0" lang="ja-JP" altLang="en-US"/>
              <a:t>　完全雇用と</a:t>
            </a:r>
            <a:r>
              <a:rPr kumimoji="0" lang="en-US" altLang="ja-JP"/>
              <a:t>LM</a:t>
            </a:r>
            <a:r>
              <a:rPr kumimoji="0" lang="ja-JP" altLang="en-US"/>
              <a:t>曲線</a:t>
            </a:r>
            <a:endParaRPr kumimoji="0" lang="ja-JP" altLang="en-US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33350" y="952500"/>
            <a:ext cx="9010650" cy="588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>
                <a:solidFill>
                  <a:srgbClr val="000000"/>
                </a:solidFill>
                <a:latin typeface="平成明朝"/>
                <a:ea typeface="平成明朝"/>
                <a:cs typeface="平成明朝"/>
              </a:rPr>
              <a:t>　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Full employment</a:t>
            </a:r>
            <a:r>
              <a:rPr kumimoji="0" lang="en-US" altLang="ja-JP" sz="1800">
                <a:solidFill>
                  <a:srgbClr val="C00000"/>
                </a:solidFill>
              </a:rPr>
              <a:t> </a:t>
            </a:r>
            <a:r>
              <a:rPr kumimoji="0" lang="ja-JP" altLang="en-US" sz="1800"/>
              <a:t>⇒</a:t>
            </a:r>
            <a:r>
              <a:rPr kumimoji="0" lang="en-US" altLang="ja-JP" sz="1800"/>
              <a:t>labor is fully employed, capital equipment is fully working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/>
              <a:t>    </a:t>
            </a:r>
            <a:r>
              <a:rPr kumimoji="0" lang="ja-JP" altLang="en-US" sz="1800"/>
              <a:t>⇒</a:t>
            </a:r>
            <a:r>
              <a:rPr kumimoji="0" lang="en-US" altLang="ja-JP" sz="1800"/>
              <a:t> national products are maximized to their </a:t>
            </a:r>
            <a:r>
              <a:rPr kumimoji="0" lang="en-US" altLang="ja-JP" sz="1800">
                <a:cs typeface="Helvetica" pitchFamily="34" charset="0"/>
              </a:rPr>
              <a:t>limit,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</a:rPr>
              <a:t>Y</a:t>
            </a:r>
            <a:r>
              <a:rPr kumimoji="0" lang="ja-JP" altLang="en-US" sz="1800" baseline="-30000">
                <a:solidFill>
                  <a:srgbClr val="000000"/>
                </a:solidFill>
                <a:ea typeface="ＤＦ平成ゴシック体W5" pitchFamily="1" charset="-128"/>
              </a:rPr>
              <a:t>Ｆ</a:t>
            </a:r>
            <a:endParaRPr kumimoji="0" lang="en-US" altLang="ja-JP" sz="1800">
              <a:cs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cs typeface="Helvetica" pitchFamily="34" charset="0"/>
              </a:rPr>
              <a:t>　</a:t>
            </a:r>
            <a:r>
              <a:rPr kumimoji="0" lang="en-US" altLang="ja-JP" sz="1800">
                <a:cs typeface="Helvetica" pitchFamily="34" charset="0"/>
              </a:rPr>
              <a:t> The money demand curve stands vertically. 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/>
              <a:t>    L’(i) = 0, the money demand is inelastic to interest rate.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/>
              <a:t>    LM curve stands vertically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/>
              <a:t>     </a:t>
            </a:r>
            <a:r>
              <a:rPr kumimoji="0" lang="ja-JP" altLang="en-US" sz="1800"/>
              <a:t>⇒ </a:t>
            </a:r>
            <a:r>
              <a:rPr kumimoji="0" lang="en-US" altLang="ja-JP" sz="1800"/>
              <a:t>the classical and </a:t>
            </a:r>
            <a:r>
              <a:rPr kumimoji="0" lang="en-US" altLang="ja-JP" sz="1800">
                <a:solidFill>
                  <a:srgbClr val="C00000"/>
                </a:solidFill>
              </a:rPr>
              <a:t>monetarist quantity theory of money</a:t>
            </a:r>
            <a:r>
              <a:rPr kumimoji="0" lang="en-US" altLang="ja-JP" sz="1800">
                <a:solidFill>
                  <a:srgbClr val="0070C0"/>
                </a:solidFill>
              </a:rPr>
              <a:t> </a:t>
            </a:r>
            <a:r>
              <a:rPr kumimoji="0" lang="en-US" altLang="ja-JP" sz="1800"/>
              <a:t>holds.</a:t>
            </a:r>
            <a:endParaRPr kumimoji="0" lang="ja-JP" altLang="en-US" sz="1800">
              <a:solidFill>
                <a:srgbClr val="000000"/>
              </a:solidFill>
              <a:ea typeface="ＤＨＰ平成ゴシックW5" pitchFamily="2" charset="-128"/>
            </a:endParaRP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ea typeface="ＤＨＰ平成ゴシックW5" pitchFamily="2" charset="-128"/>
              </a:rPr>
              <a:t>　　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</a:rPr>
              <a:t>　</a:t>
            </a:r>
            <a:r>
              <a:rPr kumimoji="0" lang="ja-JP" altLang="en-US" sz="1800">
                <a:solidFill>
                  <a:srgbClr val="C00000"/>
                </a:solidFill>
                <a:ea typeface="ＤＦ平成ゴシック体W5" pitchFamily="1" charset="-128"/>
              </a:rPr>
              <a:t>完全雇用 </a:t>
            </a:r>
            <a:r>
              <a:rPr kumimoji="0" lang="en-US" altLang="ja-JP" sz="1800">
                <a:ea typeface="ＤＦ平成ゴシック体W5" pitchFamily="1" charset="-128"/>
              </a:rPr>
              <a:t>= </a:t>
            </a:r>
            <a:r>
              <a:rPr kumimoji="0" lang="ja-JP" altLang="en-US" sz="1800">
                <a:ea typeface="ＤＦ平成ゴシック体W5" pitchFamily="1" charset="-128"/>
              </a:rPr>
              <a:t>労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</a:rPr>
              <a:t>働と資本の完全雇用</a:t>
            </a:r>
            <a:endParaRPr kumimoji="0" lang="en-US" altLang="ja-JP" sz="1800">
              <a:solidFill>
                <a:srgbClr val="000000"/>
              </a:solidFill>
              <a:ea typeface="ＤＦ平成ゴシック体W5" pitchFamily="1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</a:rPr>
              <a:t>　⇒完全雇用国民所得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</a:rPr>
              <a:t>Y</a:t>
            </a:r>
            <a:r>
              <a:rPr kumimoji="0" lang="ja-JP" altLang="en-US" sz="1800" baseline="-30000">
                <a:solidFill>
                  <a:srgbClr val="000000"/>
                </a:solidFill>
                <a:ea typeface="ＤＦ平成ゴシック体W5" pitchFamily="1" charset="-128"/>
              </a:rPr>
              <a:t>Ｆ</a:t>
            </a:r>
            <a:endParaRPr kumimoji="0" lang="ja-JP" altLang="en-US" sz="1800">
              <a:ea typeface="ＤＦ平成ゴシック体W5" pitchFamily="1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</a:rPr>
              <a:t>    ＬＭ曲線は垂直、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</a:rPr>
              <a:t>L'(i)＝0、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</a:rPr>
              <a:t>貨幣需要は利子非弾力的、</a:t>
            </a:r>
            <a:endParaRPr kumimoji="0" lang="ja-JP" altLang="en-US" sz="1800">
              <a:ea typeface="ＤＦ平成ゴシック体W5" pitchFamily="1" charset="-12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</a:rPr>
              <a:t>　	⇒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</a:rPr>
              <a:t>マネタリストの貨幣数量説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</a:rPr>
              <a:t>が妥当</a:t>
            </a:r>
            <a:endParaRPr kumimoji="0" lang="ja-JP" altLang="en-US" sz="1800">
              <a:ea typeface="ＤＦ平成ゴシック体W5" pitchFamily="1" charset="-128"/>
            </a:endParaRP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7888" y="3756025"/>
            <a:ext cx="3025775" cy="2941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259513" y="3424238"/>
            <a:ext cx="2282825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Full employment and LM curve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80975" y="0"/>
            <a:ext cx="88534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en-US" altLang="ja-JP"/>
              <a:t>5. Full Employment and Monetary Policy (1)</a:t>
            </a:r>
          </a:p>
          <a:p>
            <a:r>
              <a:rPr kumimoji="0" lang="ja-JP" altLang="en-US"/>
              <a:t>　完全雇用と金融政策</a:t>
            </a:r>
            <a:endParaRPr kumimoji="0" lang="ja-JP" altLang="en-US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04775" y="838200"/>
            <a:ext cx="9010650" cy="598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①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Easy-Money Policy</a:t>
            </a:r>
          </a:p>
          <a:p>
            <a:pPr marL="342900" indent="-342900"/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increases M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LM curve shifts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a right side to LM’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i falls, Y increases</a:t>
            </a:r>
          </a:p>
          <a:p>
            <a:pPr marL="342900" indent="-342900"/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　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…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the first-round effects</a:t>
            </a:r>
          </a:p>
          <a:p>
            <a:pPr marL="342900" indent="-342900"/>
            <a:r>
              <a:rPr kumimoji="0" lang="ja-JP" altLang="en-US" sz="1800">
                <a:solidFill>
                  <a:srgbClr val="0070C0"/>
                </a:solidFill>
                <a:ea typeface="ＤＨＰ平成ゴシックW5" pitchFamily="2" charset="-128"/>
                <a:cs typeface="Helvetica" pitchFamily="34" charset="0"/>
              </a:rPr>
              <a:t>　</a:t>
            </a:r>
            <a:r>
              <a:rPr kumimoji="0" lang="en-US" altLang="ja-JP" sz="1800">
                <a:solidFill>
                  <a:srgbClr val="0070C0"/>
                </a:solidFill>
                <a:ea typeface="ＤＨＰ平成ゴシックW5" pitchFamily="2" charset="-128"/>
                <a:cs typeface="Helvetica" pitchFamily="34" charset="0"/>
              </a:rPr>
              <a:t>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the second-round effects or the ultimate effects. </a:t>
            </a:r>
            <a:endParaRPr kumimoji="0" lang="ja-JP" altLang="ja-JP" sz="1800">
              <a:solidFill>
                <a:srgbClr val="C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/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 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at full employment real income Y does not increase, nominal income PY increases    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　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the price level P rises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M/P decreases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LM curve shifts back to the left</a:t>
            </a:r>
          </a:p>
          <a:p>
            <a:pPr marL="342900" indent="-342900"/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…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Real Balance Effect = Pigouvian Effect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Y and I go back, only P rises 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M determines P (Quantity theory of money)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   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Neutrality of money</a:t>
            </a:r>
            <a:r>
              <a:rPr kumimoji="0" lang="en-US" altLang="ja-JP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, No effect of monetary policy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en-US" altLang="ja-JP" sz="1800">
              <a:solidFill>
                <a:srgbClr val="000000"/>
              </a:solidFill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金融緩和政策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金融緩和で貨幣供給量増加⇒ＬＭ曲線の右方シフトＬＭ’へ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⇒利子率は低下し、所得は増える 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=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一次的効果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	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二次的効果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ないし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究極的効果</a:t>
            </a:r>
            <a:endParaRPr kumimoji="0" lang="en-US" altLang="ja-JP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⇒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完全雇用ではＰＹの増加だけ、物価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が上昇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⇒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M／P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の減少⇒ＬＭ曲線は左方シフトで戻る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…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実質残高効果、ピグー効果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⇒実質所得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も名目金利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も元に戻り、物価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だけが上昇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⇒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が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を決めるという貨幣数量説、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　　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貨幣の中立性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、政策効果なし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8225" y="3916363"/>
            <a:ext cx="3025775" cy="2941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6172200" y="3614738"/>
            <a:ext cx="272415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ja-JP" sz="1200">
                <a:ea typeface="平成明朝"/>
                <a:cs typeface="平成明朝"/>
              </a:rPr>
              <a:t>Full employment and Moetary policy</a:t>
            </a:r>
            <a:endParaRPr kumimoji="0" lang="ja-JP" altLang="en-US" sz="1200">
              <a:ea typeface="平成明朝"/>
              <a:cs typeface="平成明朝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52400" y="123825"/>
            <a:ext cx="88820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kumimoji="0" lang="ja-JP" altLang="en-US"/>
              <a:t>５</a:t>
            </a:r>
            <a:r>
              <a:rPr kumimoji="0" lang="en-US" altLang="ja-JP"/>
              <a:t>B. Full Employment and Monetary Policy (2)</a:t>
            </a:r>
          </a:p>
          <a:p>
            <a:r>
              <a:rPr kumimoji="0" lang="ja-JP" altLang="en-US"/>
              <a:t>　完全雇用と金融政策</a:t>
            </a:r>
            <a:r>
              <a:rPr kumimoji="0" lang="en-US" altLang="ja-JP"/>
              <a:t>(2)</a:t>
            </a:r>
            <a:endParaRPr kumimoji="0" lang="ja-JP" altLang="en-US">
              <a:solidFill>
                <a:srgbClr val="000000"/>
              </a:solidFill>
              <a:latin typeface="平成明朝"/>
              <a:ea typeface="平成明朝"/>
              <a:cs typeface="平成明朝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14300" y="904875"/>
            <a:ext cx="9047163" cy="596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②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Tight-money Policy</a:t>
            </a: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　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decreases M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Lm curve shifts a left side to LM’’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i rises Y decreases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…the first round effects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the second round (ultimate) effects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 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recession makes P fall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M/P increases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LM curve shift back to the right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Y and i go back, only P falls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</a:t>
            </a:r>
            <a:r>
              <a:rPr kumimoji="0" lang="ja-JP" altLang="en-US" sz="1800">
                <a:ea typeface="ＤＨＰ平成ゴシックW5" pitchFamily="2" charset="-128"/>
                <a:cs typeface="Helvetica" pitchFamily="34" charset="0"/>
              </a:rPr>
              <a:t>⇒ </a:t>
            </a: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M determines P  … </a:t>
            </a:r>
            <a:r>
              <a:rPr kumimoji="0" lang="en-US" altLang="ja-JP" sz="1800">
                <a:solidFill>
                  <a:srgbClr val="C00000"/>
                </a:solidFill>
                <a:ea typeface="ＤＨＰ平成ゴシックW5" pitchFamily="2" charset="-128"/>
                <a:cs typeface="Helvetica" pitchFamily="34" charset="0"/>
              </a:rPr>
              <a:t>Quantity theory of money, Neutrality of money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ea typeface="ＤＨＰ平成ゴシックW5" pitchFamily="2" charset="-128"/>
                <a:cs typeface="Helvetica" pitchFamily="34" charset="0"/>
              </a:rPr>
              <a:t>                                      No policy effect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kumimoji="0" lang="ja-JP" altLang="en-US" sz="1800">
              <a:ea typeface="ＤＨＰ平成ゴシックW5" pitchFamily="2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ＨＰ平成ゴシックW5" pitchFamily="2" charset="-128"/>
                <a:cs typeface="Helvetica" pitchFamily="34" charset="0"/>
              </a:rPr>
              <a:t>②</a:t>
            </a:r>
            <a:r>
              <a:rPr kumimoji="0" lang="ja-JP" altLang="en-US" sz="1800">
                <a:solidFill>
                  <a:schemeClr val="hlink"/>
                </a:solidFill>
                <a:ea typeface="ＤＦ平成ゴシック体W5" pitchFamily="1" charset="-128"/>
                <a:cs typeface="Helvetica" pitchFamily="34" charset="0"/>
              </a:rPr>
              <a:t>金融引き締め政策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金融引き締めで貨幣供給量減少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⇒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ＬＭ曲線の左方シフトＬＭ”へ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⇒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利子率は上昇し、所得は減る  	以上が一次的効果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二次的効果ないし究極的効果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   ⇒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景気後退で物価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が下落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⇒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実質貨幣供給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M／P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の増加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       ⇒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ＬＭ曲線は右方シフトで戻る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⇒実質所得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Y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も名目金利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i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も元に戻り、物価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だけが下落</a:t>
            </a:r>
            <a:endParaRPr kumimoji="0" lang="ja-JP" altLang="en-US" sz="1800">
              <a:ea typeface="ＤＦ平成ゴシック体W5" pitchFamily="1" charset="-128"/>
              <a:cs typeface="Helvetica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　	⇒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M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が</a:t>
            </a:r>
            <a:r>
              <a:rPr kumimoji="0" lang="en-US" altLang="ja-JP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P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を決めるという</a:t>
            </a:r>
            <a:r>
              <a:rPr kumimoji="0" lang="ja-JP" altLang="en-US" sz="1800">
                <a:solidFill>
                  <a:srgbClr val="C00000"/>
                </a:solidFill>
                <a:ea typeface="ＤＦ平成ゴシック体W5" pitchFamily="1" charset="-128"/>
                <a:cs typeface="Helvetica" pitchFamily="34" charset="0"/>
              </a:rPr>
              <a:t>貨幣数量説、貨幣の中立性</a:t>
            </a:r>
            <a:r>
              <a:rPr kumimoji="0" lang="ja-JP" altLang="en-US" sz="1800">
                <a:solidFill>
                  <a:srgbClr val="000000"/>
                </a:solidFill>
                <a:ea typeface="ＤＦ平成ゴシック体W5" pitchFamily="1" charset="-128"/>
                <a:cs typeface="Helvetica" pitchFamily="34" charset="0"/>
              </a:rPr>
              <a:t>、政策効果なし</a:t>
            </a:r>
            <a:r>
              <a:rPr kumimoji="0" lang="ja-JP" altLang="en-US" sz="1800">
                <a:ea typeface="ＤＦ平成ゴシック体W5" pitchFamily="1" charset="-128"/>
                <a:cs typeface="Helvetica" pitchFamily="34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みやび">
  <a:themeElements>
    <a:clrScheme name="みやび">
      <a:dk1>
        <a:sysClr val="windowText" lastClr="000000"/>
      </a:dk1>
      <a:lt1>
        <a:sysClr val="window" lastClr="FFFFFF"/>
      </a:lt1>
      <a:dk2>
        <a:srgbClr val="975C1E"/>
      </a:dk2>
      <a:lt2>
        <a:srgbClr val="FFE880"/>
      </a:lt2>
      <a:accent1>
        <a:srgbClr val="E3560E"/>
      </a:accent1>
      <a:accent2>
        <a:srgbClr val="5C5943"/>
      </a:accent2>
      <a:accent3>
        <a:srgbClr val="F1AB3B"/>
      </a:accent3>
      <a:accent4>
        <a:srgbClr val="6D8A16"/>
      </a:accent4>
      <a:accent5>
        <a:srgbClr val="73AAC0"/>
      </a:accent5>
      <a:accent6>
        <a:srgbClr val="3E68AF"/>
      </a:accent6>
      <a:hlink>
        <a:srgbClr val="0000FE"/>
      </a:hlink>
      <a:folHlink>
        <a:srgbClr val="800080"/>
      </a:folHlink>
    </a:clrScheme>
    <a:fontScheme name="みやび">
      <a:majorFont>
        <a:latin typeface="Calibri"/>
        <a:ea typeface=""/>
        <a:cs typeface=""/>
        <a:font script="Jpan" typeface="HGｺﾞｼｯｸE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黑体"/>
        <a:font script="Hant" typeface="微軟正黑體"/>
        <a:font script="Arab" typeface="Tahoma"/>
        <a:font script="Hebr" typeface="Tahoma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みやび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tint val="95000"/>
                <a:satMod val="155000"/>
              </a:schemeClr>
            </a:gs>
            <a:gs pos="100000">
              <a:schemeClr val="phClr">
                <a:tint val="47000"/>
                <a:hueMod val="100000"/>
                <a:satMod val="375000"/>
              </a:schemeClr>
            </a:gs>
          </a:gsLst>
          <a:lin ang="5400000" scaled="1"/>
        </a:gradFill>
        <a:blipFill rotWithShape="0">
          <a:blip xmlns:r="http://schemas.openxmlformats.org/officeDocument/2006/relationships" r:embed="rId2">
            <a:duotone>
              <a:schemeClr val="phClr">
                <a:tint val="95000"/>
                <a:shade val="18000"/>
                <a:hueMod val="100000"/>
                <a:satMod val="275000"/>
              </a:schemeClr>
              <a:schemeClr val="phClr">
                <a:tint val="47000"/>
                <a:shade val="100000"/>
                <a:hueMod val="100000"/>
                <a:satMod val="3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Grace</Template>
  <TotalTime>1344</TotalTime>
  <Words>1188</Words>
  <Application>Microsoft Office PowerPoint</Application>
  <PresentationFormat>画面に合わせる (4:3)</PresentationFormat>
  <Paragraphs>371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みやび</vt:lpstr>
      <vt:lpstr>Part 2 Macroeconomic Analysis of Finance             金融のマクロ分析 Chapter 7 IS=LM Analysis, Monetary and Fiscal Policies 　    ＩＳ＝ＬＭ分析と金融・財政政策 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第Ⅰ講　貨幣と金融</dc:title>
  <dc:creator>Jun Takahashi</dc:creator>
  <cp:lastModifiedBy>HIMIKO</cp:lastModifiedBy>
  <cp:revision>214</cp:revision>
  <cp:lastPrinted>1904-01-01T00:00:00Z</cp:lastPrinted>
  <dcterms:created xsi:type="dcterms:W3CDTF">2003-11-05T07:34:58Z</dcterms:created>
  <dcterms:modified xsi:type="dcterms:W3CDTF">2013-06-28T01:23:07Z</dcterms:modified>
</cp:coreProperties>
</file>