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1" r:id="rId1"/>
  </p:sldMasterIdLst>
  <p:notesMasterIdLst>
    <p:notesMasterId r:id="rId28"/>
  </p:notesMasterIdLst>
  <p:handoutMasterIdLst>
    <p:handoutMasterId r:id="rId29"/>
  </p:handoutMasterIdLst>
  <p:sldIdLst>
    <p:sldId id="256" r:id="rId2"/>
    <p:sldId id="262" r:id="rId3"/>
    <p:sldId id="276" r:id="rId4"/>
    <p:sldId id="263" r:id="rId5"/>
    <p:sldId id="277" r:id="rId6"/>
    <p:sldId id="264" r:id="rId7"/>
    <p:sldId id="278" r:id="rId8"/>
    <p:sldId id="265" r:id="rId9"/>
    <p:sldId id="279" r:id="rId10"/>
    <p:sldId id="266" r:id="rId11"/>
    <p:sldId id="267" r:id="rId12"/>
    <p:sldId id="268" r:id="rId13"/>
    <p:sldId id="269" r:id="rId14"/>
    <p:sldId id="280" r:id="rId15"/>
    <p:sldId id="270" r:id="rId16"/>
    <p:sldId id="281" r:id="rId17"/>
    <p:sldId id="271" r:id="rId18"/>
    <p:sldId id="282" r:id="rId19"/>
    <p:sldId id="272" r:id="rId20"/>
    <p:sldId id="283" r:id="rId21"/>
    <p:sldId id="273" r:id="rId22"/>
    <p:sldId id="284" r:id="rId23"/>
    <p:sldId id="274" r:id="rId24"/>
    <p:sldId id="285" r:id="rId25"/>
    <p:sldId id="275" r:id="rId26"/>
    <p:sldId id="286" r:id="rId27"/>
  </p:sldIdLst>
  <p:sldSz cx="9144000" cy="6858000" type="screen4x3"/>
  <p:notesSz cx="6858000" cy="9144000"/>
  <p:defaultTextStyle>
    <a:defPPr>
      <a:defRPr lang="en-US"/>
    </a:defPPr>
    <a:lvl1pPr algn="l" rtl="0" fontAlgn="base">
      <a:spcBef>
        <a:spcPct val="0"/>
      </a:spcBef>
      <a:spcAft>
        <a:spcPct val="0"/>
      </a:spcAft>
      <a:defRPr kumimoji="1" sz="2400" kern="1200">
        <a:solidFill>
          <a:schemeClr val="tx1"/>
        </a:solidFill>
        <a:latin typeface="Helvetica" pitchFamily="34" charset="0"/>
        <a:ea typeface="Osaka"/>
        <a:cs typeface="Osaka"/>
      </a:defRPr>
    </a:lvl1pPr>
    <a:lvl2pPr marL="457200" algn="l" rtl="0" fontAlgn="base">
      <a:spcBef>
        <a:spcPct val="0"/>
      </a:spcBef>
      <a:spcAft>
        <a:spcPct val="0"/>
      </a:spcAft>
      <a:defRPr kumimoji="1" sz="2400" kern="1200">
        <a:solidFill>
          <a:schemeClr val="tx1"/>
        </a:solidFill>
        <a:latin typeface="Helvetica" pitchFamily="34" charset="0"/>
        <a:ea typeface="Osaka"/>
        <a:cs typeface="Osaka"/>
      </a:defRPr>
    </a:lvl2pPr>
    <a:lvl3pPr marL="914400" algn="l" rtl="0" fontAlgn="base">
      <a:spcBef>
        <a:spcPct val="0"/>
      </a:spcBef>
      <a:spcAft>
        <a:spcPct val="0"/>
      </a:spcAft>
      <a:defRPr kumimoji="1" sz="2400" kern="1200">
        <a:solidFill>
          <a:schemeClr val="tx1"/>
        </a:solidFill>
        <a:latin typeface="Helvetica" pitchFamily="34" charset="0"/>
        <a:ea typeface="Osaka"/>
        <a:cs typeface="Osaka"/>
      </a:defRPr>
    </a:lvl3pPr>
    <a:lvl4pPr marL="1371600" algn="l" rtl="0" fontAlgn="base">
      <a:spcBef>
        <a:spcPct val="0"/>
      </a:spcBef>
      <a:spcAft>
        <a:spcPct val="0"/>
      </a:spcAft>
      <a:defRPr kumimoji="1" sz="2400" kern="1200">
        <a:solidFill>
          <a:schemeClr val="tx1"/>
        </a:solidFill>
        <a:latin typeface="Helvetica" pitchFamily="34" charset="0"/>
        <a:ea typeface="Osaka"/>
        <a:cs typeface="Osaka"/>
      </a:defRPr>
    </a:lvl4pPr>
    <a:lvl5pPr marL="1828800" algn="l" rtl="0" fontAlgn="base">
      <a:spcBef>
        <a:spcPct val="0"/>
      </a:spcBef>
      <a:spcAft>
        <a:spcPct val="0"/>
      </a:spcAft>
      <a:defRPr kumimoji="1" sz="2400" kern="1200">
        <a:solidFill>
          <a:schemeClr val="tx1"/>
        </a:solidFill>
        <a:latin typeface="Helvetica" pitchFamily="34" charset="0"/>
        <a:ea typeface="Osaka"/>
        <a:cs typeface="Osaka"/>
      </a:defRPr>
    </a:lvl5pPr>
    <a:lvl6pPr marL="2286000" algn="l" defTabSz="914400" rtl="0" eaLnBrk="1" latinLnBrk="0" hangingPunct="1">
      <a:defRPr kumimoji="1" sz="2400" kern="1200">
        <a:solidFill>
          <a:schemeClr val="tx1"/>
        </a:solidFill>
        <a:latin typeface="Helvetica" pitchFamily="34" charset="0"/>
        <a:ea typeface="Osaka"/>
        <a:cs typeface="Osaka"/>
      </a:defRPr>
    </a:lvl6pPr>
    <a:lvl7pPr marL="2743200" algn="l" defTabSz="914400" rtl="0" eaLnBrk="1" latinLnBrk="0" hangingPunct="1">
      <a:defRPr kumimoji="1" sz="2400" kern="1200">
        <a:solidFill>
          <a:schemeClr val="tx1"/>
        </a:solidFill>
        <a:latin typeface="Helvetica" pitchFamily="34" charset="0"/>
        <a:ea typeface="Osaka"/>
        <a:cs typeface="Osaka"/>
      </a:defRPr>
    </a:lvl7pPr>
    <a:lvl8pPr marL="3200400" algn="l" defTabSz="914400" rtl="0" eaLnBrk="1" latinLnBrk="0" hangingPunct="1">
      <a:defRPr kumimoji="1" sz="2400" kern="1200">
        <a:solidFill>
          <a:schemeClr val="tx1"/>
        </a:solidFill>
        <a:latin typeface="Helvetica" pitchFamily="34" charset="0"/>
        <a:ea typeface="Osaka"/>
        <a:cs typeface="Osaka"/>
      </a:defRPr>
    </a:lvl8pPr>
    <a:lvl9pPr marL="3657600" algn="l" defTabSz="914400" rtl="0" eaLnBrk="1" latinLnBrk="0" hangingPunct="1">
      <a:defRPr kumimoji="1" sz="2400" kern="1200">
        <a:solidFill>
          <a:schemeClr val="tx1"/>
        </a:solidFill>
        <a:latin typeface="Helvetica" pitchFamily="34" charset="0"/>
        <a:ea typeface="Osaka"/>
        <a:cs typeface="Osak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C0C0C0"/>
    <a:srgbClr val="5F5F5F"/>
    <a:srgbClr val="8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344" autoAdjust="0"/>
    <p:restoredTop sz="94624" autoAdjust="0"/>
  </p:normalViewPr>
  <p:slideViewPr>
    <p:cSldViewPr>
      <p:cViewPr varScale="1">
        <p:scale>
          <a:sx n="82" d="100"/>
          <a:sy n="82" d="100"/>
        </p:scale>
        <p:origin x="-2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422"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kumimoji="1" sz="1200">
                <a:latin typeface="Helvetica" charset="0"/>
                <a:ea typeface="Osaka" charset="-128"/>
                <a:cs typeface="+mn-cs"/>
              </a:defRPr>
            </a:lvl1pPr>
          </a:lstStyle>
          <a:p>
            <a:pPr>
              <a:defRPr/>
            </a:pPr>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kumimoji="1" sz="1200">
                <a:latin typeface="Helvetica" charset="0"/>
                <a:ea typeface="Osaka" charset="-128"/>
                <a:cs typeface="+mn-cs"/>
              </a:defRPr>
            </a:lvl1pPr>
          </a:lstStyle>
          <a:p>
            <a:pPr>
              <a:defRPr/>
            </a:pPr>
            <a:fld id="{CE8E7982-A668-4648-9B4B-CFF4993C5A10}" type="datetimeFigureOut">
              <a:rPr lang="ja-JP" altLang="en-US"/>
              <a:pPr>
                <a:defRPr/>
              </a:pPr>
              <a:t>2013/3/14</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kumimoji="1" sz="1200">
                <a:latin typeface="Helvetica" charset="0"/>
                <a:ea typeface="Osaka" charset="-128"/>
                <a:cs typeface="+mn-cs"/>
              </a:defRPr>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kumimoji="1" sz="1200">
                <a:latin typeface="Helvetica" charset="0"/>
                <a:ea typeface="Osaka" charset="-128"/>
                <a:cs typeface="+mn-cs"/>
              </a:defRPr>
            </a:lvl1pPr>
          </a:lstStyle>
          <a:p>
            <a:pPr>
              <a:defRPr/>
            </a:pPr>
            <a:fld id="{0DB83387-7365-4FFE-9B92-E8FB26E975BB}"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kumimoji="0" sz="1200">
                <a:latin typeface="Helvetica" charset="0"/>
                <a:ea typeface="Osaka" charset="-128"/>
                <a:cs typeface="+mn-cs"/>
              </a:defRPr>
            </a:lvl1pPr>
          </a:lstStyle>
          <a:p>
            <a:pPr>
              <a:defRPr/>
            </a:pPr>
            <a:endParaRPr lang="en-US" altLang="ja-JP"/>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kumimoji="0" sz="1200">
                <a:latin typeface="Helvetica" charset="0"/>
                <a:ea typeface="Osaka" charset="-128"/>
                <a:cs typeface="+mn-cs"/>
              </a:defRPr>
            </a:lvl1pPr>
          </a:lstStyle>
          <a:p>
            <a:pPr>
              <a:defRPr/>
            </a:pPr>
            <a:fld id="{F0667F06-A9E7-4A75-8AD8-F4B0398316A7}" type="datetimeFigureOut">
              <a:rPr lang="ja-JP" altLang="en-US"/>
              <a:pPr>
                <a:defRPr/>
              </a:pPr>
              <a:t>2013/3/14</a:t>
            </a:fld>
            <a:endParaRPr lang="en-US" altLang="ja-JP"/>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kumimoji="0" sz="1200">
                <a:latin typeface="Helvetica" charset="0"/>
                <a:ea typeface="Osaka" charset="-128"/>
                <a:cs typeface="+mn-cs"/>
              </a:defRPr>
            </a:lvl1pPr>
          </a:lstStyle>
          <a:p>
            <a:pPr>
              <a:defRPr/>
            </a:pPr>
            <a:endParaRPr lang="en-US" altLang="ja-JP"/>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kumimoji="0" sz="1200">
                <a:latin typeface="Helvetica" charset="0"/>
                <a:ea typeface="Osaka" charset="-128"/>
                <a:cs typeface="+mn-cs"/>
              </a:defRPr>
            </a:lvl1pPr>
          </a:lstStyle>
          <a:p>
            <a:pPr>
              <a:defRPr/>
            </a:pPr>
            <a:fld id="{A7731648-A1E2-4D82-8685-BEBCBD5860F8}"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9" name="タイトル 28"/>
          <p:cNvSpPr>
            <a:spLocks noGrp="1"/>
          </p:cNvSpPr>
          <p:nvPr>
            <p:ph type="ctrTitle"/>
          </p:nvPr>
        </p:nvSpPr>
        <p:spPr>
          <a:xfrm>
            <a:off x="857224" y="1214425"/>
            <a:ext cx="7358114"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 タイトルの書式設定</a:t>
            </a:r>
            <a:endParaRPr kumimoji="0" lang="en-US"/>
          </a:p>
        </p:txBody>
      </p:sp>
      <p:sp>
        <p:nvSpPr>
          <p:cNvPr id="13" name="サブタイトル 12"/>
          <p:cNvSpPr>
            <a:spLocks noGrp="1"/>
          </p:cNvSpPr>
          <p:nvPr>
            <p:ph type="subTitle" idx="1"/>
          </p:nvPr>
        </p:nvSpPr>
        <p:spPr>
          <a:xfrm>
            <a:off x="857224" y="2708272"/>
            <a:ext cx="7358114"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5" name="日付プレースホルダ 24"/>
          <p:cNvSpPr>
            <a:spLocks noGrp="1"/>
          </p:cNvSpPr>
          <p:nvPr>
            <p:ph type="dt" sz="half" idx="10"/>
          </p:nvPr>
        </p:nvSpPr>
        <p:spPr>
          <a:xfrm>
            <a:off x="0" y="0"/>
            <a:ext cx="2134800" cy="360000"/>
          </a:xfrm>
        </p:spPr>
        <p:txBody>
          <a:bodyPr/>
          <a:lstStyle/>
          <a:p>
            <a:pPr>
              <a:defRPr/>
            </a:pPr>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pPr>
              <a:defRPr/>
            </a:pPr>
            <a:endParaRPr lang="ja-JP" altLang="en-US"/>
          </a:p>
        </p:txBody>
      </p:sp>
      <p:sp>
        <p:nvSpPr>
          <p:cNvPr id="28" name="スライド番号プレースホルダ 27"/>
          <p:cNvSpPr>
            <a:spLocks noGrp="1"/>
          </p:cNvSpPr>
          <p:nvPr>
            <p:ph type="sldNum" sz="quarter" idx="12"/>
          </p:nvPr>
        </p:nvSpPr>
        <p:spPr>
          <a:xfrm>
            <a:off x="7714800" y="0"/>
            <a:ext cx="1429200" cy="360000"/>
          </a:xfrm>
        </p:spPr>
        <p:txBody>
          <a:bodyPr/>
          <a:lstStyle>
            <a:lvl1pPr algn="ctr">
              <a:defRPr/>
            </a:lvl1pPr>
          </a:lstStyle>
          <a:p>
            <a:pPr>
              <a:defRPr/>
            </a:pPr>
            <a:fld id="{AB19F223-C209-49B7-95B6-3CD907A87340}" type="slidenum">
              <a:rPr lang="en-US" altLang="ja-JP" smtClean="0"/>
              <a:pPr>
                <a:defRPr/>
              </a:pPr>
              <a:t>&lt;#&gt;</a:t>
            </a:fld>
            <a:endParaRPr lang="en-US" altLang="ja-JP"/>
          </a:p>
        </p:txBody>
      </p:sp>
      <p:sp>
        <p:nvSpPr>
          <p:cNvPr id="36" name="フリーフォーム 35"/>
          <p:cNvSpPr>
            <a:spLocks/>
          </p:cNvSpPr>
          <p:nvPr/>
        </p:nvSpPr>
        <p:spPr bwMode="auto">
          <a:xfrm>
            <a:off x="0" y="3071810"/>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8" name="フリーフォーム 37"/>
          <p:cNvSpPr>
            <a:spLocks/>
          </p:cNvSpPr>
          <p:nvPr/>
        </p:nvSpPr>
        <p:spPr bwMode="auto">
          <a:xfrm>
            <a:off x="0" y="3952661"/>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2" name="フリーフォーム 21"/>
          <p:cNvSpPr>
            <a:spLocks/>
          </p:cNvSpPr>
          <p:nvPr/>
        </p:nvSpPr>
        <p:spPr bwMode="auto">
          <a:xfrm>
            <a:off x="143256" y="407194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4" name="フリーフォーム 23"/>
          <p:cNvSpPr>
            <a:spLocks/>
          </p:cNvSpPr>
          <p:nvPr/>
        </p:nvSpPr>
        <p:spPr bwMode="auto">
          <a:xfrm>
            <a:off x="152400" y="4019116"/>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43256" y="3714753"/>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152400" y="3881224"/>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nvGrpSpPr>
          <p:cNvPr id="2" name="グループ化 1"/>
          <p:cNvGrpSpPr/>
          <p:nvPr/>
        </p:nvGrpSpPr>
        <p:grpSpPr>
          <a:xfrm>
            <a:off x="7530770" y="3871493"/>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 30"/>
          <p:cNvSpPr>
            <a:spLocks noGrp="1"/>
          </p:cNvSpPr>
          <p:nvPr>
            <p:ph type="dt" sz="half" idx="10"/>
          </p:nvPr>
        </p:nvSpPr>
        <p:spPr>
          <a:xfrm>
            <a:off x="0" y="0"/>
            <a:ext cx="2133600" cy="360000"/>
          </a:xfrm>
        </p:spPr>
        <p:txBody>
          <a:bodyPr/>
          <a:lstStyle/>
          <a:p>
            <a:pPr>
              <a:defRPr/>
            </a:pPr>
            <a:endParaRPr lang="en-US" altLang="ja-JP"/>
          </a:p>
        </p:txBody>
      </p:sp>
      <p:sp>
        <p:nvSpPr>
          <p:cNvPr id="32" name="フッター プレースホルダ 31"/>
          <p:cNvSpPr>
            <a:spLocks noGrp="1"/>
          </p:cNvSpPr>
          <p:nvPr>
            <p:ph type="ftr" sz="quarter" idx="11"/>
          </p:nvPr>
        </p:nvSpPr>
        <p:spPr>
          <a:xfrm>
            <a:off x="2199600" y="0"/>
            <a:ext cx="4500000" cy="361347"/>
          </a:xfrm>
        </p:spPr>
        <p:txBody>
          <a:bodyPr/>
          <a:lstStyle/>
          <a:p>
            <a:pPr>
              <a:defRPr/>
            </a:pPr>
            <a:endParaRPr lang="ja-JP" altLang="en-US"/>
          </a:p>
        </p:txBody>
      </p:sp>
      <p:sp>
        <p:nvSpPr>
          <p:cNvPr id="33" name="スライド番号プレースホルダ 32"/>
          <p:cNvSpPr>
            <a:spLocks noGrp="1"/>
          </p:cNvSpPr>
          <p:nvPr>
            <p:ph type="sldNum" sz="quarter" idx="12"/>
          </p:nvPr>
        </p:nvSpPr>
        <p:spPr>
          <a:xfrm>
            <a:off x="7714800" y="0"/>
            <a:ext cx="1429200" cy="360000"/>
          </a:xfrm>
        </p:spPr>
        <p:txBody>
          <a:bodyPr/>
          <a:lstStyle>
            <a:lvl1pPr algn="ctr">
              <a:defRPr/>
            </a:lvl1pPr>
          </a:lstStyle>
          <a:p>
            <a:pPr>
              <a:defRPr/>
            </a:pPr>
            <a:fld id="{E284F82D-68D1-4477-8C2F-B998DAD64811}"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5"/>
            <a:ext cx="2057400" cy="5929352"/>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 23"/>
          <p:cNvSpPr>
            <a:spLocks noGrp="1"/>
          </p:cNvSpPr>
          <p:nvPr>
            <p:ph type="dt" sz="half" idx="10"/>
          </p:nvPr>
        </p:nvSpPr>
        <p:spPr>
          <a:xfrm>
            <a:off x="0" y="0"/>
            <a:ext cx="2133600" cy="360000"/>
          </a:xfrm>
        </p:spPr>
        <p:txBody>
          <a:bodyPr/>
          <a:lstStyle/>
          <a:p>
            <a:pPr>
              <a:defRPr/>
            </a:pPr>
            <a:endParaRPr lang="en-US" altLang="ja-JP"/>
          </a:p>
        </p:txBody>
      </p:sp>
      <p:sp>
        <p:nvSpPr>
          <p:cNvPr id="25" name="フッター プレースホルダ 24"/>
          <p:cNvSpPr>
            <a:spLocks noGrp="1"/>
          </p:cNvSpPr>
          <p:nvPr>
            <p:ph type="ftr" sz="quarter" idx="11"/>
          </p:nvPr>
        </p:nvSpPr>
        <p:spPr>
          <a:xfrm>
            <a:off x="2199600" y="0"/>
            <a:ext cx="4500000" cy="361347"/>
          </a:xfrm>
        </p:spPr>
        <p:txBody>
          <a:bodyPr/>
          <a:lstStyle/>
          <a:p>
            <a:pPr>
              <a:defRPr/>
            </a:pPr>
            <a:endParaRPr lang="ja-JP" altLang="en-US"/>
          </a:p>
        </p:txBody>
      </p:sp>
      <p:sp>
        <p:nvSpPr>
          <p:cNvPr id="26" name="スライド番号プレースホルダ 25"/>
          <p:cNvSpPr>
            <a:spLocks noGrp="1"/>
          </p:cNvSpPr>
          <p:nvPr>
            <p:ph type="sldNum" sz="quarter" idx="12"/>
          </p:nvPr>
        </p:nvSpPr>
        <p:spPr>
          <a:xfrm>
            <a:off x="7714800" y="0"/>
            <a:ext cx="1429200" cy="360000"/>
          </a:xfrm>
        </p:spPr>
        <p:txBody>
          <a:bodyPr/>
          <a:lstStyle>
            <a:lvl1pPr algn="ctr">
              <a:defRPr/>
            </a:lvl1pPr>
          </a:lstStyle>
          <a:p>
            <a:pPr>
              <a:defRPr/>
            </a:pPr>
            <a:fld id="{AF505CFA-BFD1-48EB-9DA6-F34E5EA01C54}"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428596" y="1614477"/>
            <a:ext cx="8229600" cy="4687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pPr>
              <a:defRPr/>
            </a:pPr>
            <a:endParaRPr lang="en-US" altLang="ja-JP"/>
          </a:p>
        </p:txBody>
      </p:sp>
      <p:sp>
        <p:nvSpPr>
          <p:cNvPr id="5" name="フッター プレースホルダ 4"/>
          <p:cNvSpPr>
            <a:spLocks noGrp="1"/>
          </p:cNvSpPr>
          <p:nvPr>
            <p:ph type="ftr" sz="quarter" idx="11"/>
          </p:nvPr>
        </p:nvSpPr>
        <p:spPr>
          <a:xfrm>
            <a:off x="2199599" y="0"/>
            <a:ext cx="4500000" cy="360000"/>
          </a:xfrm>
        </p:spPr>
        <p:txBody>
          <a:bodyPr/>
          <a:lstStyle/>
          <a:p>
            <a:pPr>
              <a:defRPr/>
            </a:pPr>
            <a:endParaRPr lang="ja-JP" altLang="en-US"/>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21991643-11B1-4636-8F89-D641B1C6344C}"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0"/>
            <a:ext cx="7772400" cy="1362075"/>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82544" y="1176322"/>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0" y="0"/>
            <a:ext cx="2133600" cy="360000"/>
          </a:xfrm>
        </p:spPr>
        <p:txBody>
          <a:bodyPr/>
          <a:lstStyle/>
          <a:p>
            <a:pPr>
              <a:defRPr/>
            </a:pPr>
            <a:endParaRPr lang="en-US" altLang="ja-JP"/>
          </a:p>
        </p:txBody>
      </p:sp>
      <p:sp>
        <p:nvSpPr>
          <p:cNvPr id="5" name="フッター プレースホルダ 4"/>
          <p:cNvSpPr>
            <a:spLocks noGrp="1"/>
          </p:cNvSpPr>
          <p:nvPr>
            <p:ph type="ftr" sz="quarter" idx="11"/>
          </p:nvPr>
        </p:nvSpPr>
        <p:spPr>
          <a:xfrm>
            <a:off x="2199600" y="0"/>
            <a:ext cx="4500000" cy="360000"/>
          </a:xfrm>
        </p:spPr>
        <p:txBody>
          <a:bodyPr/>
          <a:lstStyle/>
          <a:p>
            <a:pPr>
              <a:defRPr/>
            </a:pPr>
            <a:endParaRPr lang="ja-JP" altLang="en-US"/>
          </a:p>
        </p:txBody>
      </p:sp>
      <p:sp>
        <p:nvSpPr>
          <p:cNvPr id="6" name="スライド番号プレースホルダ 5"/>
          <p:cNvSpPr>
            <a:spLocks noGrp="1"/>
          </p:cNvSpPr>
          <p:nvPr>
            <p:ph type="sldNum" sz="quarter" idx="12"/>
          </p:nvPr>
        </p:nvSpPr>
        <p:spPr>
          <a:xfrm>
            <a:off x="7714800" y="0"/>
            <a:ext cx="1429200" cy="360000"/>
          </a:xfrm>
        </p:spPr>
        <p:txBody>
          <a:bodyPr/>
          <a:lstStyle>
            <a:lvl1pPr algn="ctr">
              <a:defRPr/>
            </a:lvl1pPr>
          </a:lstStyle>
          <a:p>
            <a:pPr>
              <a:defRPr/>
            </a:pPr>
            <a:fld id="{4BF6A7C6-0889-4DE0-B26B-4706306F32FA}" type="slidenum">
              <a:rPr lang="en-US" altLang="ja-JP" smtClean="0"/>
              <a:pPr>
                <a:defRPr/>
              </a:pPr>
              <a:t>&lt;#&gt;</a:t>
            </a:fld>
            <a:endParaRPr lang="en-US" altLang="ja-JP"/>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grpSp>
        <p:nvGrpSpPr>
          <p:cNvPr id="8" name="グループ化 7"/>
          <p:cNvGrpSpPr/>
          <p:nvPr/>
        </p:nvGrpSpPr>
        <p:grpSpPr>
          <a:xfrm>
            <a:off x="7270629" y="3871493"/>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9" name="グループ化 8"/>
          <p:cNvGrpSpPr/>
          <p:nvPr/>
        </p:nvGrpSpPr>
        <p:grpSpPr>
          <a:xfrm>
            <a:off x="6341934" y="5000636"/>
            <a:ext cx="1071570"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68"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6" y="5055119"/>
            <a:ext cx="1894702" cy="167838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nvGrpSpPr>
          <p:cNvPr id="10" name="グループ化 9"/>
          <p:cNvGrpSpPr/>
          <p:nvPr/>
        </p:nvGrpSpPr>
        <p:grpSpPr>
          <a:xfrm>
            <a:off x="7286645" y="3871493"/>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11" name="グループ化 10"/>
          <p:cNvGrpSpPr/>
          <p:nvPr/>
        </p:nvGrpSpPr>
        <p:grpSpPr>
          <a:xfrm>
            <a:off x="6357950" y="5000636"/>
            <a:ext cx="1071570"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4"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pPr>
              <a:defRPr/>
            </a:pPr>
            <a:endParaRPr lang="en-US" altLang="ja-JP"/>
          </a:p>
        </p:txBody>
      </p:sp>
      <p:sp>
        <p:nvSpPr>
          <p:cNvPr id="6" name="フッター プレースホルダ 5"/>
          <p:cNvSpPr>
            <a:spLocks noGrp="1"/>
          </p:cNvSpPr>
          <p:nvPr>
            <p:ph type="ftr" sz="quarter" idx="11"/>
          </p:nvPr>
        </p:nvSpPr>
        <p:spPr>
          <a:xfrm>
            <a:off x="2199600" y="0"/>
            <a:ext cx="4500000" cy="360000"/>
          </a:xfrm>
        </p:spPr>
        <p:txBody>
          <a:bodyPr/>
          <a:lstStyle/>
          <a:p>
            <a:pPr>
              <a:defRPr/>
            </a:pPr>
            <a:endParaRPr lang="ja-JP" altLang="en-US"/>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AAF5DB96-ADFF-47ED-BA65-0B46EA1BB259}"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6"/>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7" y="2174876"/>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a:xfrm>
            <a:off x="0" y="0"/>
            <a:ext cx="2134800" cy="360000"/>
          </a:xfrm>
        </p:spPr>
        <p:txBody>
          <a:bodyPr/>
          <a:lstStyle/>
          <a:p>
            <a:pPr>
              <a:defRPr/>
            </a:pPr>
            <a:endParaRPr lang="en-US" altLang="ja-JP"/>
          </a:p>
        </p:txBody>
      </p:sp>
      <p:sp>
        <p:nvSpPr>
          <p:cNvPr id="8" name="フッター プレースホルダ 7"/>
          <p:cNvSpPr>
            <a:spLocks noGrp="1"/>
          </p:cNvSpPr>
          <p:nvPr>
            <p:ph type="ftr" sz="quarter" idx="11"/>
          </p:nvPr>
        </p:nvSpPr>
        <p:spPr>
          <a:xfrm>
            <a:off x="2199600" y="0"/>
            <a:ext cx="4500000" cy="360000"/>
          </a:xfrm>
        </p:spPr>
        <p:txBody>
          <a:bodyPr/>
          <a:lstStyle/>
          <a:p>
            <a:pPr>
              <a:defRPr/>
            </a:pPr>
            <a:endParaRPr lang="ja-JP" altLang="en-US"/>
          </a:p>
        </p:txBody>
      </p:sp>
      <p:sp>
        <p:nvSpPr>
          <p:cNvPr id="9" name="スライド番号プレースホルダ 8"/>
          <p:cNvSpPr>
            <a:spLocks noGrp="1"/>
          </p:cNvSpPr>
          <p:nvPr>
            <p:ph type="sldNum" sz="quarter" idx="12"/>
          </p:nvPr>
        </p:nvSpPr>
        <p:spPr>
          <a:xfrm>
            <a:off x="7714800" y="0"/>
            <a:ext cx="1429200" cy="360000"/>
          </a:xfrm>
        </p:spPr>
        <p:txBody>
          <a:bodyPr/>
          <a:lstStyle>
            <a:lvl1pPr algn="ctr">
              <a:defRPr/>
            </a:lvl1pPr>
          </a:lstStyle>
          <a:p>
            <a:pPr>
              <a:defRPr/>
            </a:pPr>
            <a:fld id="{8BC766A6-CB4C-4071-B0B4-ABE4844394BF}"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a:xfrm>
            <a:off x="0" y="0"/>
            <a:ext cx="2133600" cy="360000"/>
          </a:xfrm>
        </p:spPr>
        <p:txBody>
          <a:bodyPr/>
          <a:lstStyle/>
          <a:p>
            <a:pPr>
              <a:defRPr/>
            </a:pPr>
            <a:endParaRPr lang="en-US" altLang="ja-JP"/>
          </a:p>
        </p:txBody>
      </p:sp>
      <p:sp>
        <p:nvSpPr>
          <p:cNvPr id="4" name="フッター プレースホルダ 3"/>
          <p:cNvSpPr>
            <a:spLocks noGrp="1"/>
          </p:cNvSpPr>
          <p:nvPr>
            <p:ph type="ftr" sz="quarter" idx="11"/>
          </p:nvPr>
        </p:nvSpPr>
        <p:spPr>
          <a:xfrm>
            <a:off x="2199600" y="0"/>
            <a:ext cx="4500000" cy="360000"/>
          </a:xfrm>
        </p:spPr>
        <p:txBody>
          <a:bodyPr/>
          <a:lstStyle/>
          <a:p>
            <a:pPr>
              <a:defRPr/>
            </a:pPr>
            <a:endParaRPr lang="ja-JP" altLang="en-US"/>
          </a:p>
        </p:txBody>
      </p:sp>
      <p:sp>
        <p:nvSpPr>
          <p:cNvPr id="5" name="スライド番号プレースホルダ 4"/>
          <p:cNvSpPr>
            <a:spLocks noGrp="1"/>
          </p:cNvSpPr>
          <p:nvPr>
            <p:ph type="sldNum" sz="quarter" idx="12"/>
          </p:nvPr>
        </p:nvSpPr>
        <p:spPr>
          <a:xfrm>
            <a:off x="7714800" y="0"/>
            <a:ext cx="1429200" cy="360000"/>
          </a:xfrm>
        </p:spPr>
        <p:txBody>
          <a:bodyPr/>
          <a:lstStyle>
            <a:lvl1pPr algn="ctr">
              <a:defRPr/>
            </a:lvl1pPr>
          </a:lstStyle>
          <a:p>
            <a:pPr>
              <a:defRPr/>
            </a:pPr>
            <a:fld id="{37605224-2F10-4115-A74F-5BA2A993C45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0" y="0"/>
            <a:ext cx="2133600" cy="360000"/>
          </a:xfrm>
        </p:spPr>
        <p:txBody>
          <a:bodyPr/>
          <a:lstStyle/>
          <a:p>
            <a:pPr>
              <a:defRPr/>
            </a:pPr>
            <a:endParaRPr lang="en-US" altLang="ja-JP"/>
          </a:p>
        </p:txBody>
      </p:sp>
      <p:sp>
        <p:nvSpPr>
          <p:cNvPr id="3" name="フッター プレースホルダ 2"/>
          <p:cNvSpPr>
            <a:spLocks noGrp="1"/>
          </p:cNvSpPr>
          <p:nvPr>
            <p:ph type="ftr" sz="quarter" idx="11"/>
          </p:nvPr>
        </p:nvSpPr>
        <p:spPr>
          <a:xfrm>
            <a:off x="2199600" y="0"/>
            <a:ext cx="4500000" cy="360000"/>
          </a:xfrm>
        </p:spPr>
        <p:txBody>
          <a:bodyPr/>
          <a:lstStyle/>
          <a:p>
            <a:pPr>
              <a:defRPr/>
            </a:pPr>
            <a:endParaRPr lang="ja-JP" altLang="en-US"/>
          </a:p>
        </p:txBody>
      </p:sp>
      <p:sp>
        <p:nvSpPr>
          <p:cNvPr id="4" name="スライド番号プレースホルダ 3"/>
          <p:cNvSpPr>
            <a:spLocks noGrp="1"/>
          </p:cNvSpPr>
          <p:nvPr>
            <p:ph type="sldNum" sz="quarter" idx="12"/>
          </p:nvPr>
        </p:nvSpPr>
        <p:spPr>
          <a:xfrm>
            <a:off x="7714800" y="0"/>
            <a:ext cx="1429200" cy="360000"/>
          </a:xfrm>
        </p:spPr>
        <p:txBody>
          <a:bodyPr/>
          <a:lstStyle>
            <a:lvl1pPr algn="ctr">
              <a:defRPr/>
            </a:lvl1pPr>
          </a:lstStyle>
          <a:p>
            <a:pPr>
              <a:defRPr/>
            </a:pPr>
            <a:fld id="{DCCC6CAA-BEF9-4331-A5C4-62B62E1375CE}"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814786" y="719158"/>
            <a:ext cx="4757742"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61737" y="1928804"/>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3600" cy="360000"/>
          </a:xfrm>
        </p:spPr>
        <p:txBody>
          <a:bodyPr/>
          <a:lstStyle/>
          <a:p>
            <a:pPr>
              <a:defRPr/>
            </a:pPr>
            <a:endParaRPr lang="en-US" altLang="ja-JP"/>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182DCE50-C8D1-49B8-8868-F05FC7D1EB0B}" type="slidenum">
              <a:rPr lang="en-US" altLang="ja-JP" smtClean="0"/>
              <a:pPr>
                <a:defRPr/>
              </a:pPr>
              <a:t>&lt;#&gt;</a:t>
            </a:fld>
            <a:endParaRPr lang="en-US" altLang="ja-JP"/>
          </a:p>
        </p:txBody>
      </p:sp>
      <p:sp>
        <p:nvSpPr>
          <p:cNvPr id="10" name="フッター プレースホルダ 9"/>
          <p:cNvSpPr>
            <a:spLocks noGrp="1"/>
          </p:cNvSpPr>
          <p:nvPr>
            <p:ph type="ftr" sz="quarter" idx="11"/>
          </p:nvPr>
        </p:nvSpPr>
        <p:spPr>
          <a:xfrm>
            <a:off x="2199599" y="0"/>
            <a:ext cx="4500000" cy="360000"/>
          </a:xfrm>
        </p:spPr>
        <p:txBody>
          <a:bodyPr/>
          <a:lstStyle/>
          <a:p>
            <a:pPr>
              <a:defRPr/>
            </a:pPr>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2" y="4917323"/>
            <a:ext cx="7774866" cy="428628"/>
          </a:xfrm>
        </p:spPr>
        <p:txBody>
          <a:bodyPr anchor="b"/>
          <a:lstStyle>
            <a:lvl1pPr algn="l">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428596" y="5429264"/>
            <a:ext cx="7786742"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a:xfrm>
            <a:off x="0" y="0"/>
            <a:ext cx="2134800" cy="360000"/>
          </a:xfrm>
        </p:spPr>
        <p:txBody>
          <a:bodyPr/>
          <a:lstStyle/>
          <a:p>
            <a:pPr>
              <a:defRPr/>
            </a:pPr>
            <a:endParaRPr lang="en-US" altLang="ja-JP"/>
          </a:p>
        </p:txBody>
      </p:sp>
      <p:sp>
        <p:nvSpPr>
          <p:cNvPr id="6" name="フッター プレースホルダ 5"/>
          <p:cNvSpPr>
            <a:spLocks noGrp="1"/>
          </p:cNvSpPr>
          <p:nvPr>
            <p:ph type="ftr" sz="quarter" idx="11"/>
          </p:nvPr>
        </p:nvSpPr>
        <p:spPr>
          <a:xfrm>
            <a:off x="2199600" y="0"/>
            <a:ext cx="4500000" cy="361347"/>
          </a:xfrm>
        </p:spPr>
        <p:txBody>
          <a:bodyPr/>
          <a:lstStyle/>
          <a:p>
            <a:pPr>
              <a:defRPr/>
            </a:pPr>
            <a:endParaRPr lang="ja-JP" altLang="en-US"/>
          </a:p>
        </p:txBody>
      </p:sp>
      <p:sp>
        <p:nvSpPr>
          <p:cNvPr id="7" name="スライド番号プレースホルダ 6"/>
          <p:cNvSpPr>
            <a:spLocks noGrp="1"/>
          </p:cNvSpPr>
          <p:nvPr>
            <p:ph type="sldNum" sz="quarter" idx="12"/>
          </p:nvPr>
        </p:nvSpPr>
        <p:spPr>
          <a:xfrm>
            <a:off x="7714800" y="0"/>
            <a:ext cx="1429200" cy="360000"/>
          </a:xfrm>
        </p:spPr>
        <p:txBody>
          <a:bodyPr/>
          <a:lstStyle>
            <a:lvl1pPr algn="ctr">
              <a:defRPr/>
            </a:lvl1pPr>
          </a:lstStyle>
          <a:p>
            <a:pPr>
              <a:defRPr/>
            </a:pPr>
            <a:fld id="{E1250950-54B7-4AAE-B511-CB57200921F5}" type="slidenum">
              <a:rPr lang="en-US" altLang="ja-JP" smtClean="0"/>
              <a:pPr>
                <a:defRPr/>
              </a:pPr>
              <a:t>&lt;#&gt;</a:t>
            </a:fld>
            <a:endParaRPr lang="en-US" altLang="ja-JP"/>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pPr>
              <a:defRPr/>
            </a:pPr>
            <a:endParaRPr lang="en-US" altLang="ja-JP"/>
          </a:p>
        </p:txBody>
      </p:sp>
      <p:sp>
        <p:nvSpPr>
          <p:cNvPr id="10" name="フッター プレースホルダ 9"/>
          <p:cNvSpPr>
            <a:spLocks noGrp="1"/>
          </p:cNvSpPr>
          <p:nvPr>
            <p:ph type="ftr" sz="quarter" idx="3"/>
          </p:nvPr>
        </p:nvSpPr>
        <p:spPr>
          <a:xfrm>
            <a:off x="2198578" y="1"/>
            <a:ext cx="4500594"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pPr>
              <a:defRPr/>
            </a:pPr>
            <a:endParaRPr lang="ja-JP" altLang="en-US"/>
          </a:p>
        </p:txBody>
      </p:sp>
      <p:sp>
        <p:nvSpPr>
          <p:cNvPr id="31" name="スライド番号プレースホルダ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pPr>
              <a:defRPr/>
            </a:pPr>
            <a:fld id="{A0F2CC72-D816-429C-BFB8-6F9E829A13D9}" type="slidenum">
              <a:rPr lang="en-US" altLang="ja-JP" smtClean="0"/>
              <a:pPr>
                <a:defRPr/>
              </a:pPr>
              <a:t>&lt;#&gt;</a:t>
            </a:fld>
            <a:endParaRPr lang="en-US" altLang="ja-JP"/>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userDrawn="1"/>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19" name="フリーフォーム 18"/>
            <p:cNvSpPr>
              <a:spLocks/>
            </p:cNvSpPr>
            <p:nvPr userDrawn="1"/>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0" name="フリーフォーム 19"/>
            <p:cNvSpPr>
              <a:spLocks/>
            </p:cNvSpPr>
            <p:nvPr userDrawn="1"/>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2" name="フリーフォーム 21"/>
            <p:cNvSpPr>
              <a:spLocks/>
            </p:cNvSpPr>
            <p:nvPr userDrawn="1"/>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3" name="フリーフォーム 22"/>
            <p:cNvSpPr>
              <a:spLocks/>
            </p:cNvSpPr>
            <p:nvPr userDrawn="1"/>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4" name="フリーフォーム 23"/>
            <p:cNvSpPr>
              <a:spLocks/>
            </p:cNvSpPr>
            <p:nvPr userDrawn="1"/>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sp>
          <p:nvSpPr>
            <p:cNvPr id="25" name="フリーフォーム 24"/>
            <p:cNvSpPr>
              <a:spLocks/>
            </p:cNvSpPr>
            <p:nvPr userDrawn="1"/>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chemeClr val="tx1"/>
                </a:solidFill>
                <a:latin typeface="+mn-lt"/>
                <a:ea typeface="+mn-ea"/>
                <a:cs typeface="+mn-cs"/>
              </a:endParaRPr>
            </a:p>
          </p:txBody>
        </p:sp>
      </p:grpSp>
      <p:sp>
        <p:nvSpPr>
          <p:cNvPr id="14" name="タイトル プレースホルダ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1170"/>
            <a:ext cx="8229600" cy="4685350"/>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30" y="5827532"/>
            <a:ext cx="1071570"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a:solidFill>
                  <a:srgbClr val="FF0000">
                    <a:alpha val="100000"/>
                  </a:srgbClr>
                </a:solidFill>
                <a:latin typeface="+mn-lt"/>
                <a:ea typeface="+mn-ea"/>
                <a:cs typeface="+mn-cs"/>
              </a:endParaRPr>
            </a:p>
          </p:txBody>
        </p:sp>
      </p:grpSp>
      <p:grpSp>
        <p:nvGrpSpPr>
          <p:cNvPr id="26" name="Group 74"/>
          <p:cNvGrpSpPr>
            <a:grpSpLocks/>
          </p:cNvGrpSpPr>
          <p:nvPr userDrawn="1"/>
        </p:nvGrpSpPr>
        <p:grpSpPr bwMode="auto">
          <a:xfrm>
            <a:off x="0" y="0"/>
            <a:ext cx="9147175" cy="6867525"/>
            <a:chOff x="0" y="0"/>
            <a:chExt cx="5762" cy="4326"/>
          </a:xfrm>
        </p:grpSpPr>
        <p:sp>
          <p:nvSpPr>
            <p:cNvPr id="27" name="Rectangle 3"/>
            <p:cNvSpPr>
              <a:spLocks noChangeArrowheads="1"/>
            </p:cNvSpPr>
            <p:nvPr/>
          </p:nvSpPr>
          <p:spPr bwMode="hidden">
            <a:xfrm>
              <a:off x="0" y="0"/>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28" name="Rectangle 4"/>
            <p:cNvSpPr>
              <a:spLocks noChangeArrowheads="1"/>
            </p:cNvSpPr>
            <p:nvPr/>
          </p:nvSpPr>
          <p:spPr bwMode="hidden">
            <a:xfrm>
              <a:off x="9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29" name="Rectangle 5"/>
            <p:cNvSpPr>
              <a:spLocks noChangeArrowheads="1"/>
            </p:cNvSpPr>
            <p:nvPr/>
          </p:nvSpPr>
          <p:spPr bwMode="hidden">
            <a:xfrm>
              <a:off x="19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0" name="Rectangle 6"/>
            <p:cNvSpPr>
              <a:spLocks noChangeArrowheads="1"/>
            </p:cNvSpPr>
            <p:nvPr/>
          </p:nvSpPr>
          <p:spPr bwMode="hidden">
            <a:xfrm>
              <a:off x="28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2" name="Rectangle 7"/>
            <p:cNvSpPr>
              <a:spLocks noChangeArrowheads="1"/>
            </p:cNvSpPr>
            <p:nvPr/>
          </p:nvSpPr>
          <p:spPr bwMode="hidden">
            <a:xfrm>
              <a:off x="38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6" name="Rectangle 8"/>
            <p:cNvSpPr>
              <a:spLocks noChangeArrowheads="1"/>
            </p:cNvSpPr>
            <p:nvPr/>
          </p:nvSpPr>
          <p:spPr bwMode="hidden">
            <a:xfrm>
              <a:off x="48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7" name="Rectangle 9"/>
            <p:cNvSpPr>
              <a:spLocks noChangeArrowheads="1"/>
            </p:cNvSpPr>
            <p:nvPr/>
          </p:nvSpPr>
          <p:spPr bwMode="hidden">
            <a:xfrm>
              <a:off x="57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8" name="Rectangle 10"/>
            <p:cNvSpPr>
              <a:spLocks noChangeArrowheads="1"/>
            </p:cNvSpPr>
            <p:nvPr/>
          </p:nvSpPr>
          <p:spPr bwMode="hidden">
            <a:xfrm>
              <a:off x="67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39" name="Rectangle 11"/>
            <p:cNvSpPr>
              <a:spLocks noChangeArrowheads="1"/>
            </p:cNvSpPr>
            <p:nvPr/>
          </p:nvSpPr>
          <p:spPr bwMode="hidden">
            <a:xfrm>
              <a:off x="76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0" name="Rectangle 12"/>
            <p:cNvSpPr>
              <a:spLocks noChangeArrowheads="1"/>
            </p:cNvSpPr>
            <p:nvPr/>
          </p:nvSpPr>
          <p:spPr bwMode="hidden">
            <a:xfrm>
              <a:off x="86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1" name="Rectangle 13"/>
            <p:cNvSpPr>
              <a:spLocks noChangeArrowheads="1"/>
            </p:cNvSpPr>
            <p:nvPr/>
          </p:nvSpPr>
          <p:spPr bwMode="hidden">
            <a:xfrm>
              <a:off x="96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2" name="Rectangle 14"/>
            <p:cNvSpPr>
              <a:spLocks noChangeArrowheads="1"/>
            </p:cNvSpPr>
            <p:nvPr/>
          </p:nvSpPr>
          <p:spPr bwMode="hidden">
            <a:xfrm>
              <a:off x="105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3" name="Rectangle 15"/>
            <p:cNvSpPr>
              <a:spLocks noChangeArrowheads="1"/>
            </p:cNvSpPr>
            <p:nvPr/>
          </p:nvSpPr>
          <p:spPr bwMode="hidden">
            <a:xfrm>
              <a:off x="115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4" name="Rectangle 16"/>
            <p:cNvSpPr>
              <a:spLocks noChangeArrowheads="1"/>
            </p:cNvSpPr>
            <p:nvPr/>
          </p:nvSpPr>
          <p:spPr bwMode="hidden">
            <a:xfrm>
              <a:off x="124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5" name="Rectangle 17"/>
            <p:cNvSpPr>
              <a:spLocks noChangeArrowheads="1"/>
            </p:cNvSpPr>
            <p:nvPr/>
          </p:nvSpPr>
          <p:spPr bwMode="hidden">
            <a:xfrm>
              <a:off x="134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6" name="Rectangle 18"/>
            <p:cNvSpPr>
              <a:spLocks noChangeArrowheads="1"/>
            </p:cNvSpPr>
            <p:nvPr/>
          </p:nvSpPr>
          <p:spPr bwMode="hidden">
            <a:xfrm>
              <a:off x="144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7" name="Rectangle 19"/>
            <p:cNvSpPr>
              <a:spLocks noChangeArrowheads="1"/>
            </p:cNvSpPr>
            <p:nvPr/>
          </p:nvSpPr>
          <p:spPr bwMode="hidden">
            <a:xfrm>
              <a:off x="153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8" name="Rectangle 20"/>
            <p:cNvSpPr>
              <a:spLocks noChangeArrowheads="1"/>
            </p:cNvSpPr>
            <p:nvPr/>
          </p:nvSpPr>
          <p:spPr bwMode="hidden">
            <a:xfrm>
              <a:off x="163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49" name="Rectangle 21"/>
            <p:cNvSpPr>
              <a:spLocks noChangeArrowheads="1"/>
            </p:cNvSpPr>
            <p:nvPr/>
          </p:nvSpPr>
          <p:spPr bwMode="hidden">
            <a:xfrm>
              <a:off x="172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0" name="Rectangle 22"/>
            <p:cNvSpPr>
              <a:spLocks noChangeArrowheads="1"/>
            </p:cNvSpPr>
            <p:nvPr/>
          </p:nvSpPr>
          <p:spPr bwMode="hidden">
            <a:xfrm>
              <a:off x="182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1" name="Rectangle 23"/>
            <p:cNvSpPr>
              <a:spLocks noChangeArrowheads="1"/>
            </p:cNvSpPr>
            <p:nvPr/>
          </p:nvSpPr>
          <p:spPr bwMode="hidden">
            <a:xfrm>
              <a:off x="192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2" name="Rectangle 24"/>
            <p:cNvSpPr>
              <a:spLocks noChangeArrowheads="1"/>
            </p:cNvSpPr>
            <p:nvPr/>
          </p:nvSpPr>
          <p:spPr bwMode="hidden">
            <a:xfrm>
              <a:off x="201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3" name="Rectangle 25"/>
            <p:cNvSpPr>
              <a:spLocks noChangeArrowheads="1"/>
            </p:cNvSpPr>
            <p:nvPr/>
          </p:nvSpPr>
          <p:spPr bwMode="hidden">
            <a:xfrm>
              <a:off x="211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4" name="Rectangle 26"/>
            <p:cNvSpPr>
              <a:spLocks noChangeArrowheads="1"/>
            </p:cNvSpPr>
            <p:nvPr/>
          </p:nvSpPr>
          <p:spPr bwMode="hidden">
            <a:xfrm>
              <a:off x="220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5" name="Rectangle 27"/>
            <p:cNvSpPr>
              <a:spLocks noChangeArrowheads="1"/>
            </p:cNvSpPr>
            <p:nvPr/>
          </p:nvSpPr>
          <p:spPr bwMode="hidden">
            <a:xfrm>
              <a:off x="230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6" name="Rectangle 28"/>
            <p:cNvSpPr>
              <a:spLocks noChangeArrowheads="1"/>
            </p:cNvSpPr>
            <p:nvPr/>
          </p:nvSpPr>
          <p:spPr bwMode="hidden">
            <a:xfrm>
              <a:off x="240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7" name="Rectangle 29"/>
            <p:cNvSpPr>
              <a:spLocks noChangeArrowheads="1"/>
            </p:cNvSpPr>
            <p:nvPr/>
          </p:nvSpPr>
          <p:spPr bwMode="hidden">
            <a:xfrm>
              <a:off x="249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8" name="Rectangle 30"/>
            <p:cNvSpPr>
              <a:spLocks noChangeArrowheads="1"/>
            </p:cNvSpPr>
            <p:nvPr/>
          </p:nvSpPr>
          <p:spPr bwMode="hidden">
            <a:xfrm>
              <a:off x="259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59" name="Rectangle 31"/>
            <p:cNvSpPr>
              <a:spLocks noChangeArrowheads="1"/>
            </p:cNvSpPr>
            <p:nvPr/>
          </p:nvSpPr>
          <p:spPr bwMode="hidden">
            <a:xfrm>
              <a:off x="268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0" name="Rectangle 32"/>
            <p:cNvSpPr>
              <a:spLocks noChangeArrowheads="1"/>
            </p:cNvSpPr>
            <p:nvPr/>
          </p:nvSpPr>
          <p:spPr bwMode="hidden">
            <a:xfrm>
              <a:off x="278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1" name="Rectangle 33"/>
            <p:cNvSpPr>
              <a:spLocks noChangeArrowheads="1"/>
            </p:cNvSpPr>
            <p:nvPr/>
          </p:nvSpPr>
          <p:spPr bwMode="hidden">
            <a:xfrm>
              <a:off x="288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2" name="Rectangle 34"/>
            <p:cNvSpPr>
              <a:spLocks noChangeArrowheads="1"/>
            </p:cNvSpPr>
            <p:nvPr/>
          </p:nvSpPr>
          <p:spPr bwMode="hidden">
            <a:xfrm>
              <a:off x="297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3" name="Rectangle 35"/>
            <p:cNvSpPr>
              <a:spLocks noChangeArrowheads="1"/>
            </p:cNvSpPr>
            <p:nvPr/>
          </p:nvSpPr>
          <p:spPr bwMode="hidden">
            <a:xfrm>
              <a:off x="307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4" name="Rectangle 36"/>
            <p:cNvSpPr>
              <a:spLocks noChangeArrowheads="1"/>
            </p:cNvSpPr>
            <p:nvPr/>
          </p:nvSpPr>
          <p:spPr bwMode="hidden">
            <a:xfrm>
              <a:off x="316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5" name="Rectangle 37"/>
            <p:cNvSpPr>
              <a:spLocks noChangeArrowheads="1"/>
            </p:cNvSpPr>
            <p:nvPr/>
          </p:nvSpPr>
          <p:spPr bwMode="hidden">
            <a:xfrm>
              <a:off x="326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6" name="Rectangle 38"/>
            <p:cNvSpPr>
              <a:spLocks noChangeArrowheads="1"/>
            </p:cNvSpPr>
            <p:nvPr/>
          </p:nvSpPr>
          <p:spPr bwMode="hidden">
            <a:xfrm>
              <a:off x="336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7" name="Rectangle 39"/>
            <p:cNvSpPr>
              <a:spLocks noChangeArrowheads="1"/>
            </p:cNvSpPr>
            <p:nvPr/>
          </p:nvSpPr>
          <p:spPr bwMode="hidden">
            <a:xfrm>
              <a:off x="345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8" name="Rectangle 40"/>
            <p:cNvSpPr>
              <a:spLocks noChangeArrowheads="1"/>
            </p:cNvSpPr>
            <p:nvPr/>
          </p:nvSpPr>
          <p:spPr bwMode="hidden">
            <a:xfrm>
              <a:off x="355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69" name="Rectangle 41"/>
            <p:cNvSpPr>
              <a:spLocks noChangeArrowheads="1"/>
            </p:cNvSpPr>
            <p:nvPr/>
          </p:nvSpPr>
          <p:spPr bwMode="hidden">
            <a:xfrm>
              <a:off x="364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0" name="Rectangle 42"/>
            <p:cNvSpPr>
              <a:spLocks noChangeArrowheads="1"/>
            </p:cNvSpPr>
            <p:nvPr/>
          </p:nvSpPr>
          <p:spPr bwMode="hidden">
            <a:xfrm>
              <a:off x="374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1" name="Rectangle 43"/>
            <p:cNvSpPr>
              <a:spLocks noChangeArrowheads="1"/>
            </p:cNvSpPr>
            <p:nvPr/>
          </p:nvSpPr>
          <p:spPr bwMode="hidden">
            <a:xfrm>
              <a:off x="384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2" name="Rectangle 44"/>
            <p:cNvSpPr>
              <a:spLocks noChangeArrowheads="1"/>
            </p:cNvSpPr>
            <p:nvPr/>
          </p:nvSpPr>
          <p:spPr bwMode="hidden">
            <a:xfrm>
              <a:off x="393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3" name="Rectangle 45"/>
            <p:cNvSpPr>
              <a:spLocks noChangeArrowheads="1"/>
            </p:cNvSpPr>
            <p:nvPr/>
          </p:nvSpPr>
          <p:spPr bwMode="hidden">
            <a:xfrm>
              <a:off x="403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4" name="Rectangle 46"/>
            <p:cNvSpPr>
              <a:spLocks noChangeArrowheads="1"/>
            </p:cNvSpPr>
            <p:nvPr/>
          </p:nvSpPr>
          <p:spPr bwMode="hidden">
            <a:xfrm>
              <a:off x="412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5" name="Rectangle 47"/>
            <p:cNvSpPr>
              <a:spLocks noChangeArrowheads="1"/>
            </p:cNvSpPr>
            <p:nvPr/>
          </p:nvSpPr>
          <p:spPr bwMode="hidden">
            <a:xfrm>
              <a:off x="422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6" name="Rectangle 48"/>
            <p:cNvSpPr>
              <a:spLocks noChangeArrowheads="1"/>
            </p:cNvSpPr>
            <p:nvPr/>
          </p:nvSpPr>
          <p:spPr bwMode="hidden">
            <a:xfrm>
              <a:off x="432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7" name="Rectangle 49"/>
            <p:cNvSpPr>
              <a:spLocks noChangeArrowheads="1"/>
            </p:cNvSpPr>
            <p:nvPr/>
          </p:nvSpPr>
          <p:spPr bwMode="hidden">
            <a:xfrm>
              <a:off x="441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8" name="Rectangle 50"/>
            <p:cNvSpPr>
              <a:spLocks noChangeArrowheads="1"/>
            </p:cNvSpPr>
            <p:nvPr/>
          </p:nvSpPr>
          <p:spPr bwMode="hidden">
            <a:xfrm>
              <a:off x="451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79" name="Rectangle 51"/>
            <p:cNvSpPr>
              <a:spLocks noChangeArrowheads="1"/>
            </p:cNvSpPr>
            <p:nvPr/>
          </p:nvSpPr>
          <p:spPr bwMode="hidden">
            <a:xfrm>
              <a:off x="460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0" name="Rectangle 52"/>
            <p:cNvSpPr>
              <a:spLocks noChangeArrowheads="1"/>
            </p:cNvSpPr>
            <p:nvPr/>
          </p:nvSpPr>
          <p:spPr bwMode="hidden">
            <a:xfrm>
              <a:off x="470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1" name="Rectangle 53"/>
            <p:cNvSpPr>
              <a:spLocks noChangeArrowheads="1"/>
            </p:cNvSpPr>
            <p:nvPr/>
          </p:nvSpPr>
          <p:spPr bwMode="hidden">
            <a:xfrm>
              <a:off x="480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2" name="Rectangle 54"/>
            <p:cNvSpPr>
              <a:spLocks noChangeArrowheads="1"/>
            </p:cNvSpPr>
            <p:nvPr/>
          </p:nvSpPr>
          <p:spPr bwMode="hidden">
            <a:xfrm>
              <a:off x="489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3" name="Rectangle 55"/>
            <p:cNvSpPr>
              <a:spLocks noChangeArrowheads="1"/>
            </p:cNvSpPr>
            <p:nvPr/>
          </p:nvSpPr>
          <p:spPr bwMode="hidden">
            <a:xfrm>
              <a:off x="499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4" name="Rectangle 56"/>
            <p:cNvSpPr>
              <a:spLocks noChangeArrowheads="1"/>
            </p:cNvSpPr>
            <p:nvPr/>
          </p:nvSpPr>
          <p:spPr bwMode="hidden">
            <a:xfrm>
              <a:off x="508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5" name="Rectangle 57"/>
            <p:cNvSpPr>
              <a:spLocks noChangeArrowheads="1"/>
            </p:cNvSpPr>
            <p:nvPr/>
          </p:nvSpPr>
          <p:spPr bwMode="hidden">
            <a:xfrm>
              <a:off x="518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6" name="Rectangle 58"/>
            <p:cNvSpPr>
              <a:spLocks noChangeArrowheads="1"/>
            </p:cNvSpPr>
            <p:nvPr/>
          </p:nvSpPr>
          <p:spPr bwMode="hidden">
            <a:xfrm>
              <a:off x="5280"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7" name="Rectangle 59"/>
            <p:cNvSpPr>
              <a:spLocks noChangeArrowheads="1"/>
            </p:cNvSpPr>
            <p:nvPr/>
          </p:nvSpPr>
          <p:spPr bwMode="hidden">
            <a:xfrm>
              <a:off x="5376"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8" name="Rectangle 60"/>
            <p:cNvSpPr>
              <a:spLocks noChangeArrowheads="1"/>
            </p:cNvSpPr>
            <p:nvPr/>
          </p:nvSpPr>
          <p:spPr bwMode="hidden">
            <a:xfrm>
              <a:off x="5472"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89" name="Rectangle 61"/>
            <p:cNvSpPr>
              <a:spLocks noChangeArrowheads="1"/>
            </p:cNvSpPr>
            <p:nvPr/>
          </p:nvSpPr>
          <p:spPr bwMode="hidden">
            <a:xfrm>
              <a:off x="5568"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90" name="Rectangle 62"/>
            <p:cNvSpPr>
              <a:spLocks noChangeArrowheads="1"/>
            </p:cNvSpPr>
            <p:nvPr/>
          </p:nvSpPr>
          <p:spPr bwMode="hidden">
            <a:xfrm>
              <a:off x="5664" y="6"/>
              <a:ext cx="48" cy="4320"/>
            </a:xfrm>
            <a:prstGeom prst="rect">
              <a:avLst/>
            </a:prstGeom>
            <a:solidFill>
              <a:schemeClr val="accent2"/>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sp>
          <p:nvSpPr>
            <p:cNvPr id="91" name="Rectangle 63"/>
            <p:cNvSpPr>
              <a:spLocks noChangeArrowheads="1"/>
            </p:cNvSpPr>
            <p:nvPr/>
          </p:nvSpPr>
          <p:spPr bwMode="hidden">
            <a:xfrm>
              <a:off x="431" y="0"/>
              <a:ext cx="5331" cy="4320"/>
            </a:xfrm>
            <a:prstGeom prst="rect">
              <a:avLst/>
            </a:prstGeom>
            <a:solidFill>
              <a:schemeClr val="accent1">
                <a:alpha val="50000"/>
              </a:schemeClr>
            </a:solidFill>
            <a:ln w="9525">
              <a:noFill/>
              <a:miter lim="800000"/>
              <a:headEnd/>
              <a:tailEnd/>
            </a:ln>
            <a:effectLst/>
          </p:spPr>
          <p:txBody>
            <a:bodyPr wrap="none" anchor="ctr"/>
            <a:lstStyle/>
            <a:p>
              <a:pPr>
                <a:defRPr/>
              </a:pPr>
              <a:endParaRPr kumimoji="0" lang="ja-JP" altLang="en-US">
                <a:latin typeface="Helvetica" charset="0"/>
                <a:ea typeface="Osaka" charset="-128"/>
                <a:cs typeface="+mn-cs"/>
              </a:endParaRPr>
            </a:p>
          </p:txBody>
        </p:sp>
      </p:grpSp>
      <p:sp>
        <p:nvSpPr>
          <p:cNvPr id="92" name="Rectangle 73"/>
          <p:cNvSpPr>
            <a:spLocks noChangeArrowheads="1"/>
          </p:cNvSpPr>
          <p:nvPr userDrawn="1"/>
        </p:nvSpPr>
        <p:spPr bwMode="auto">
          <a:xfrm>
            <a:off x="557213" y="1447800"/>
            <a:ext cx="7678737" cy="1081088"/>
          </a:xfrm>
          <a:prstGeom prst="rect">
            <a:avLst/>
          </a:prstGeom>
          <a:noFill/>
          <a:ln w="9525">
            <a:noFill/>
            <a:miter lim="800000"/>
            <a:headEnd/>
            <a:tailEnd/>
          </a:ln>
          <a:effectLst/>
        </p:spPr>
        <p:txBody>
          <a:bodyPr anchor="b"/>
          <a:lstStyle/>
          <a:p>
            <a:pPr algn="r">
              <a:defRPr/>
            </a:pPr>
            <a:endParaRPr kumimoji="0" lang="ja-JP" altLang="en-US" sz="3200">
              <a:solidFill>
                <a:schemeClr val="tx2"/>
              </a:solidFill>
              <a:latin typeface="ＭＳ 明朝" pitchFamily="17" charset="-128"/>
              <a:ea typeface="ＭＳ 明朝" pitchFamily="17" charset="-128"/>
              <a:cs typeface="+mn-cs"/>
            </a:endParaRPr>
          </a:p>
        </p:txBody>
      </p:sp>
      <p:sp>
        <p:nvSpPr>
          <p:cNvPr id="93" name="Rectangle 75"/>
          <p:cNvSpPr>
            <a:spLocks noChangeArrowheads="1"/>
          </p:cNvSpPr>
          <p:nvPr userDrawn="1"/>
        </p:nvSpPr>
        <p:spPr bwMode="auto">
          <a:xfrm>
            <a:off x="539750" y="549275"/>
            <a:ext cx="8353425" cy="71438"/>
          </a:xfrm>
          <a:prstGeom prst="rect">
            <a:avLst/>
          </a:prstGeom>
          <a:solidFill>
            <a:schemeClr val="hlink">
              <a:alpha val="50000"/>
            </a:schemeClr>
          </a:solidFill>
          <a:ln w="9525">
            <a:noFill/>
            <a:miter lim="800000"/>
            <a:headEnd/>
            <a:tailEnd/>
          </a:ln>
          <a:effectLst/>
        </p:spPr>
        <p:txBody>
          <a:bodyPr wrap="none" anchor="ctr"/>
          <a:lstStyle/>
          <a:p>
            <a:pPr algn="ctr">
              <a:defRPr/>
            </a:pPr>
            <a:endParaRPr lang="ja-JP" altLang="en-US">
              <a:latin typeface="Helvetica" charset="0"/>
              <a:ea typeface="Osaka" charset="-128"/>
              <a:cs typeface="+mn-cs"/>
            </a:endParaRPr>
          </a:p>
        </p:txBody>
      </p:sp>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txBox="1">
            <a:spLocks noChangeArrowheads="1"/>
          </p:cNvSpPr>
          <p:nvPr/>
        </p:nvSpPr>
        <p:spPr bwMode="auto">
          <a:xfrm>
            <a:off x="1428750" y="4071938"/>
            <a:ext cx="6959600" cy="1517650"/>
          </a:xfrm>
          <a:prstGeom prst="rect">
            <a:avLst/>
          </a:prstGeom>
          <a:noFill/>
          <a:ln w="9525">
            <a:noFill/>
            <a:miter lim="800000"/>
            <a:headEnd/>
            <a:tailEnd/>
          </a:ln>
        </p:spPr>
        <p:txBody>
          <a:bodyPr anchor="ctr"/>
          <a:lstStyle/>
          <a:p>
            <a:pPr>
              <a:lnSpc>
                <a:spcPct val="80000"/>
              </a:lnSpc>
              <a:buFont typeface="Wingdings" pitchFamily="2" charset="2"/>
              <a:buNone/>
              <a:defRPr/>
            </a:pPr>
            <a:r>
              <a:rPr lang="en-US" altLang="ja-JP" dirty="0" err="1">
                <a:solidFill>
                  <a:srgbClr val="000000"/>
                </a:solidFill>
                <a:latin typeface="+mn-lt"/>
                <a:ea typeface="ＤＦ平成ゴシック体W5" pitchFamily="1" charset="-128"/>
                <a:cs typeface="+mn-cs"/>
              </a:rPr>
              <a:t>Naotsugu</a:t>
            </a:r>
            <a:r>
              <a:rPr lang="en-US" altLang="ja-JP" dirty="0">
                <a:solidFill>
                  <a:srgbClr val="000000"/>
                </a:solidFill>
                <a:latin typeface="+mn-lt"/>
                <a:ea typeface="ＤＦ平成ゴシック体W5" pitchFamily="1" charset="-128"/>
                <a:cs typeface="+mn-cs"/>
              </a:rPr>
              <a:t> HAYASHI </a:t>
            </a:r>
            <a:r>
              <a:rPr lang="ja-JP" altLang="en-US" dirty="0">
                <a:solidFill>
                  <a:srgbClr val="000000"/>
                </a:solidFill>
                <a:latin typeface="+mn-lt"/>
                <a:ea typeface="ＤＦ平成ゴシック体W5" pitchFamily="1" charset="-128"/>
                <a:cs typeface="+mn-cs"/>
              </a:rPr>
              <a:t>　林 直嗣</a:t>
            </a:r>
          </a:p>
          <a:p>
            <a:pPr>
              <a:lnSpc>
                <a:spcPct val="80000"/>
              </a:lnSpc>
              <a:buFont typeface="Wingdings" pitchFamily="2" charset="2"/>
              <a:buNone/>
              <a:defRPr/>
            </a:pPr>
            <a:r>
              <a:rPr lang="en-US" altLang="ja-JP" dirty="0">
                <a:solidFill>
                  <a:srgbClr val="000000"/>
                </a:solidFill>
                <a:latin typeface="+mn-lt"/>
                <a:ea typeface="ＤＦ平成ゴシック体W5" pitchFamily="1" charset="-128"/>
                <a:cs typeface="+mn-cs"/>
              </a:rPr>
              <a:t>Professor of Economics </a:t>
            </a:r>
            <a:r>
              <a:rPr lang="ja-JP" altLang="en-US" dirty="0">
                <a:solidFill>
                  <a:srgbClr val="000000"/>
                </a:solidFill>
                <a:latin typeface="+mn-lt"/>
                <a:ea typeface="ＤＦ平成ゴシック体W5" pitchFamily="1" charset="-128"/>
                <a:cs typeface="+mn-cs"/>
              </a:rPr>
              <a:t>　経済学教授</a:t>
            </a:r>
          </a:p>
          <a:p>
            <a:pPr>
              <a:lnSpc>
                <a:spcPct val="80000"/>
              </a:lnSpc>
              <a:buFont typeface="Wingdings" pitchFamily="2" charset="2"/>
              <a:buNone/>
              <a:defRPr/>
            </a:pPr>
            <a:r>
              <a:rPr lang="en-US" altLang="ja-JP" dirty="0">
                <a:solidFill>
                  <a:srgbClr val="000000"/>
                </a:solidFill>
                <a:latin typeface="+mn-lt"/>
                <a:ea typeface="ＤＦ平成ゴシック体W5" pitchFamily="1" charset="-128"/>
                <a:cs typeface="+mn-cs"/>
              </a:rPr>
              <a:t>Faculty of Business Administration </a:t>
            </a:r>
            <a:r>
              <a:rPr lang="ja-JP" altLang="en-US" dirty="0">
                <a:solidFill>
                  <a:srgbClr val="000000"/>
                </a:solidFill>
                <a:latin typeface="+mn-lt"/>
                <a:ea typeface="ＤＦ平成ゴシック体W5" pitchFamily="1" charset="-128"/>
                <a:cs typeface="+mn-cs"/>
              </a:rPr>
              <a:t>　経営学部</a:t>
            </a:r>
          </a:p>
          <a:p>
            <a:pPr>
              <a:lnSpc>
                <a:spcPct val="80000"/>
              </a:lnSpc>
              <a:buFont typeface="Wingdings" pitchFamily="2" charset="2"/>
              <a:buNone/>
              <a:defRPr/>
            </a:pPr>
            <a:r>
              <a:rPr lang="en-US" altLang="ja-JP" dirty="0" err="1">
                <a:solidFill>
                  <a:srgbClr val="000000"/>
                </a:solidFill>
                <a:latin typeface="+mn-lt"/>
                <a:ea typeface="ＤＦ平成ゴシック体W5" pitchFamily="1" charset="-128"/>
                <a:cs typeface="+mn-cs"/>
              </a:rPr>
              <a:t>Hosei</a:t>
            </a:r>
            <a:r>
              <a:rPr lang="en-US" altLang="ja-JP" dirty="0">
                <a:solidFill>
                  <a:srgbClr val="000000"/>
                </a:solidFill>
                <a:latin typeface="+mn-lt"/>
                <a:ea typeface="ＤＦ平成ゴシック体W5" pitchFamily="1" charset="-128"/>
                <a:cs typeface="+mn-cs"/>
              </a:rPr>
              <a:t> University </a:t>
            </a:r>
            <a:r>
              <a:rPr lang="ja-JP" altLang="en-US" dirty="0">
                <a:solidFill>
                  <a:srgbClr val="000000"/>
                </a:solidFill>
                <a:latin typeface="+mn-lt"/>
                <a:ea typeface="ＤＦ平成ゴシック体W5" pitchFamily="1" charset="-128"/>
                <a:cs typeface="+mn-cs"/>
              </a:rPr>
              <a:t>　法政大学</a:t>
            </a:r>
            <a:endParaRPr kumimoji="0" lang="ja-JP" altLang="en-US" b="1" dirty="0">
              <a:solidFill>
                <a:srgbClr val="000000"/>
              </a:solidFill>
              <a:latin typeface="+mn-lt"/>
              <a:ea typeface="ＭＳ ゴシック" pitchFamily="49" charset="-128"/>
              <a:cs typeface="+mn-cs"/>
            </a:endParaRPr>
          </a:p>
        </p:txBody>
      </p:sp>
      <p:sp>
        <p:nvSpPr>
          <p:cNvPr id="3075" name="Rectangle 6"/>
          <p:cNvSpPr>
            <a:spLocks noGrp="1" noChangeArrowheads="1"/>
          </p:cNvSpPr>
          <p:nvPr>
            <p:ph type="ctrTitle"/>
          </p:nvPr>
        </p:nvSpPr>
        <p:spPr>
          <a:xfrm>
            <a:off x="142875" y="500042"/>
            <a:ext cx="8786813" cy="1714521"/>
          </a:xfrm>
        </p:spPr>
        <p:txBody>
          <a:bodyPr/>
          <a:lstStyle/>
          <a:p>
            <a:pPr fontAlgn="auto">
              <a:spcAft>
                <a:spcPts val="0"/>
              </a:spcAft>
              <a:defRPr/>
            </a:pPr>
            <a:r>
              <a:rPr lang="ja-JP" altLang="en-US" sz="2400" dirty="0" smtClean="0">
                <a:solidFill>
                  <a:schemeClr val="tx1"/>
                </a:solidFill>
                <a:latin typeface="+mn-lt"/>
              </a:rPr>
              <a:t>Part </a:t>
            </a:r>
            <a:r>
              <a:rPr lang="en-US" altLang="ja-JP" sz="2400" dirty="0" smtClean="0">
                <a:solidFill>
                  <a:schemeClr val="tx1"/>
                </a:solidFill>
                <a:latin typeface="+mn-lt"/>
              </a:rPr>
              <a:t>3</a:t>
            </a:r>
            <a:r>
              <a:rPr lang="ja-JP" altLang="en-US" sz="2400" dirty="0" smtClean="0">
                <a:solidFill>
                  <a:schemeClr val="tx1"/>
                </a:solidFill>
                <a:latin typeface="+mn-lt"/>
              </a:rPr>
              <a:t> M</a:t>
            </a:r>
            <a:r>
              <a:rPr lang="en-US" altLang="ja-JP" sz="2400" dirty="0" smtClean="0">
                <a:solidFill>
                  <a:schemeClr val="tx1"/>
                </a:solidFill>
                <a:latin typeface="+mn-lt"/>
              </a:rPr>
              <a:t>a</a:t>
            </a:r>
            <a:r>
              <a:rPr lang="ja-JP" altLang="en-US" sz="2400" dirty="0" smtClean="0">
                <a:solidFill>
                  <a:schemeClr val="tx1"/>
                </a:solidFill>
                <a:latin typeface="+mn-lt"/>
              </a:rPr>
              <a:t>croeconomic Analysis of </a:t>
            </a:r>
            <a:r>
              <a:rPr lang="en-US" altLang="ja-JP" sz="2400" dirty="0" smtClean="0">
                <a:solidFill>
                  <a:schemeClr val="tx1"/>
                </a:solidFill>
                <a:latin typeface="+mn-lt"/>
              </a:rPr>
              <a:t>Finance</a:t>
            </a:r>
            <a:br>
              <a:rPr lang="en-US" altLang="ja-JP" sz="2400" dirty="0" smtClean="0">
                <a:solidFill>
                  <a:schemeClr val="tx1"/>
                </a:solidFill>
                <a:latin typeface="+mn-lt"/>
              </a:rPr>
            </a:br>
            <a:r>
              <a:rPr lang="ja-JP" altLang="en-US" sz="2400" dirty="0" smtClean="0">
                <a:solidFill>
                  <a:schemeClr val="tx1"/>
                </a:solidFill>
                <a:latin typeface="+mn-lt"/>
              </a:rPr>
              <a:t>　金融のマクロ分析</a:t>
            </a:r>
            <a:r>
              <a:rPr lang="en-US" altLang="ja-JP" sz="2400" dirty="0" smtClean="0">
                <a:solidFill>
                  <a:schemeClr val="tx1"/>
                </a:solidFill>
                <a:latin typeface="+mn-lt"/>
              </a:rPr>
              <a:t/>
            </a:r>
            <a:br>
              <a:rPr lang="en-US" altLang="ja-JP" sz="2400" dirty="0" smtClean="0">
                <a:solidFill>
                  <a:schemeClr val="tx1"/>
                </a:solidFill>
                <a:latin typeface="+mn-lt"/>
              </a:rPr>
            </a:br>
            <a:r>
              <a:rPr lang="en-US" altLang="ja-JP" sz="2400" dirty="0" smtClean="0">
                <a:solidFill>
                  <a:schemeClr val="tx1"/>
                </a:solidFill>
                <a:latin typeface="+mn-lt"/>
              </a:rPr>
              <a:t>Chapter 8  Inflation, Deflation and Unemployment</a:t>
            </a:r>
            <a:br>
              <a:rPr lang="en-US" altLang="ja-JP" sz="2400" dirty="0" smtClean="0">
                <a:solidFill>
                  <a:schemeClr val="tx1"/>
                </a:solidFill>
                <a:latin typeface="+mn-lt"/>
              </a:rPr>
            </a:br>
            <a:r>
              <a:rPr lang="ja-JP" altLang="en-US" sz="2400" dirty="0" smtClean="0">
                <a:solidFill>
                  <a:schemeClr val="tx1"/>
                </a:solidFill>
                <a:latin typeface="+mn-lt"/>
              </a:rPr>
              <a:t>インフレーション、デフレーション、失業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5.Inflation Gap and Deflation Gap</a:t>
            </a:r>
            <a:br>
              <a:rPr lang="en-US" altLang="ja-JP" sz="2000" dirty="0" smtClean="0"/>
            </a:br>
            <a:r>
              <a:rPr lang="ja-JP" altLang="en-US" sz="2000" dirty="0" smtClean="0">
                <a:solidFill>
                  <a:srgbClr val="000000"/>
                </a:solidFill>
              </a:rPr>
              <a:t>インフレ・ギャップとデフレ・ギャップ</a:t>
            </a:r>
            <a:endParaRPr lang="en-US" altLang="ja-JP" sz="2000" dirty="0" smtClean="0">
              <a:solidFill>
                <a:srgbClr val="000000"/>
              </a:solidFill>
            </a:endParaRPr>
          </a:p>
        </p:txBody>
      </p:sp>
      <p:sp>
        <p:nvSpPr>
          <p:cNvPr id="9219" name="Rectangle 3"/>
          <p:cNvSpPr>
            <a:spLocks noChangeArrowheads="1"/>
          </p:cNvSpPr>
          <p:nvPr/>
        </p:nvSpPr>
        <p:spPr bwMode="auto">
          <a:xfrm>
            <a:off x="142875" y="785813"/>
            <a:ext cx="8750300" cy="5522912"/>
          </a:xfrm>
          <a:prstGeom prst="rect">
            <a:avLst/>
          </a:prstGeom>
          <a:noFill/>
          <a:ln w="9525">
            <a:noFill/>
            <a:miter lim="800000"/>
            <a:headEnd/>
            <a:tailEnd/>
          </a:ln>
        </p:spPr>
        <p:txBody>
          <a:bodyPr/>
          <a:lstStyle/>
          <a:p>
            <a:pPr marL="342900" indent="-342900">
              <a:spcBef>
                <a:spcPct val="20000"/>
              </a:spcBef>
              <a:buClr>
                <a:schemeClr val="folHlink"/>
              </a:buClr>
              <a:buSzPct val="75000"/>
              <a:buFont typeface="Wingdings" pitchFamily="2" charset="2"/>
              <a:buNone/>
              <a:defRPr/>
            </a:pPr>
            <a:r>
              <a:rPr kumimoji="0" lang="en-US" altLang="ja-JP" sz="2000" b="1" dirty="0">
                <a:solidFill>
                  <a:schemeClr val="hlink"/>
                </a:solidFill>
                <a:latin typeface="+mn-lt"/>
                <a:ea typeface="ＭＳ Ｐゴシック" charset="-128"/>
                <a:cs typeface="+mn-cs"/>
              </a:rPr>
              <a:t>Inflationary Gap </a:t>
            </a:r>
            <a:r>
              <a:rPr kumimoji="0" lang="ja-JP" altLang="en-US" sz="2000" dirty="0">
                <a:solidFill>
                  <a:srgbClr val="000000"/>
                </a:solidFill>
                <a:latin typeface="+mn-lt"/>
                <a:ea typeface="ＭＳ Ｐゴシック" charset="-128"/>
                <a:cs typeface="+mn-cs"/>
              </a:rPr>
              <a:t>＝</a:t>
            </a:r>
            <a:r>
              <a:rPr kumimoji="0" lang="en-US" altLang="ja-JP" sz="2000" dirty="0">
                <a:solidFill>
                  <a:srgbClr val="000000"/>
                </a:solidFill>
                <a:latin typeface="+mn-lt"/>
                <a:ea typeface="ＭＳ Ｐゴシック" charset="-128"/>
                <a:cs typeface="+mn-cs"/>
              </a:rPr>
              <a:t>nominal aggregate demand which exceeds </a:t>
            </a:r>
            <a:r>
              <a:rPr kumimoji="0" lang="en-US" altLang="ja-JP" sz="2000" dirty="0">
                <a:solidFill>
                  <a:srgbClr val="C00000"/>
                </a:solidFill>
                <a:latin typeface="+mn-lt"/>
                <a:ea typeface="ＭＳ Ｐゴシック" charset="-128"/>
                <a:cs typeface="+mn-cs"/>
              </a:rPr>
              <a:t>full employment national income </a:t>
            </a:r>
            <a:r>
              <a:rPr kumimoji="0" lang="en-US" altLang="ja-JP" sz="2000" dirty="0">
                <a:solidFill>
                  <a:srgbClr val="000000"/>
                </a:solidFill>
                <a:latin typeface="+mn-lt"/>
                <a:ea typeface="ＭＳ Ｐゴシック" charset="-128"/>
                <a:cs typeface="+mn-cs"/>
              </a:rPr>
              <a:t>Y</a:t>
            </a:r>
            <a:r>
              <a:rPr kumimoji="0" lang="ja-JP" altLang="en-US" sz="2000" baseline="-30000" dirty="0">
                <a:solidFill>
                  <a:srgbClr val="000000"/>
                </a:solidFill>
                <a:latin typeface="+mn-lt"/>
                <a:ea typeface="ＭＳ Ｐゴシック" charset="-128"/>
                <a:cs typeface="+mn-cs"/>
              </a:rPr>
              <a:t>Ｆ</a:t>
            </a: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r>
              <a:rPr kumimoji="0" lang="en-US" altLang="ja-JP" sz="2000" b="1" dirty="0">
                <a:solidFill>
                  <a:schemeClr val="hlink"/>
                </a:solidFill>
                <a:latin typeface="+mn-lt"/>
                <a:ea typeface="ＭＳ Ｐゴシック" charset="-128"/>
                <a:cs typeface="+mn-cs"/>
              </a:rPr>
              <a:t> </a:t>
            </a:r>
            <a:r>
              <a:rPr kumimoji="0" lang="en-US" altLang="ja-JP" sz="2000" dirty="0">
                <a:solidFill>
                  <a:srgbClr val="000000"/>
                </a:solidFill>
                <a:latin typeface="+mn-lt"/>
                <a:ea typeface="ＭＳ Ｐゴシック" charset="-128"/>
                <a:cs typeface="+mn-cs"/>
              </a:rPr>
              <a:t>⇒ to cause inflationary pressure on prices</a:t>
            </a: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r>
              <a:rPr kumimoji="0" lang="en-US" altLang="ja-JP" sz="2000" b="1" dirty="0">
                <a:solidFill>
                  <a:schemeClr val="hlink"/>
                </a:solidFill>
                <a:latin typeface="+mn-lt"/>
                <a:ea typeface="ＭＳ Ｐゴシック" charset="-128"/>
                <a:cs typeface="+mn-cs"/>
              </a:rPr>
              <a:t>Deflationary Gap </a:t>
            </a:r>
            <a:r>
              <a:rPr kumimoji="0" lang="ja-JP" altLang="en-US" sz="2000" dirty="0">
                <a:solidFill>
                  <a:srgbClr val="000000"/>
                </a:solidFill>
                <a:latin typeface="+mn-lt"/>
                <a:ea typeface="ＭＳ Ｐゴシック" charset="-128"/>
                <a:cs typeface="+mn-cs"/>
              </a:rPr>
              <a:t>＝</a:t>
            </a:r>
            <a:r>
              <a:rPr kumimoji="0" lang="en-US" altLang="ja-JP" sz="2000" dirty="0">
                <a:solidFill>
                  <a:srgbClr val="000000"/>
                </a:solidFill>
                <a:latin typeface="+mn-lt"/>
                <a:ea typeface="ＭＳ Ｐゴシック" charset="-128"/>
                <a:cs typeface="+mn-cs"/>
              </a:rPr>
              <a:t>nominal aggregate demand which is short of </a:t>
            </a:r>
            <a:r>
              <a:rPr kumimoji="0" lang="en-US" altLang="ja-JP" sz="2000" dirty="0">
                <a:solidFill>
                  <a:srgbClr val="C00000"/>
                </a:solidFill>
                <a:latin typeface="+mn-lt"/>
                <a:ea typeface="ＭＳ Ｐゴシック" charset="-128"/>
                <a:cs typeface="+mn-cs"/>
              </a:rPr>
              <a:t>full employment national income </a:t>
            </a:r>
            <a:r>
              <a:rPr kumimoji="0" lang="en-US" altLang="ja-JP" sz="2000" dirty="0">
                <a:solidFill>
                  <a:srgbClr val="000000"/>
                </a:solidFill>
                <a:latin typeface="+mn-lt"/>
                <a:ea typeface="ＭＳ Ｐゴシック" charset="-128"/>
                <a:cs typeface="+mn-cs"/>
              </a:rPr>
              <a:t>Y</a:t>
            </a:r>
            <a:r>
              <a:rPr kumimoji="0" lang="ja-JP" altLang="en-US" sz="2000" baseline="-30000" dirty="0">
                <a:solidFill>
                  <a:srgbClr val="000000"/>
                </a:solidFill>
                <a:latin typeface="+mn-lt"/>
                <a:ea typeface="ＭＳ Ｐゴシック" charset="-128"/>
                <a:cs typeface="+mn-cs"/>
              </a:rPr>
              <a:t>Ｆ</a:t>
            </a: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r>
              <a:rPr kumimoji="0" lang="en-US" altLang="ja-JP" sz="2000" b="1" dirty="0">
                <a:solidFill>
                  <a:schemeClr val="hlink"/>
                </a:solidFill>
                <a:latin typeface="+mn-lt"/>
                <a:ea typeface="ＭＳ Ｐゴシック" charset="-128"/>
                <a:cs typeface="+mn-cs"/>
              </a:rPr>
              <a:t> </a:t>
            </a:r>
            <a:r>
              <a:rPr kumimoji="0" lang="en-US" altLang="ja-JP" sz="2000" dirty="0">
                <a:solidFill>
                  <a:srgbClr val="000000"/>
                </a:solidFill>
                <a:latin typeface="+mn-lt"/>
                <a:ea typeface="ＭＳ Ｐゴシック" charset="-128"/>
                <a:cs typeface="+mn-cs"/>
              </a:rPr>
              <a:t>⇒ to cause deflationary pressure on prices</a:t>
            </a: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endParaRPr kumimoji="0" lang="en-US" altLang="ja-JP" sz="2000" b="1" dirty="0">
              <a:solidFill>
                <a:schemeClr val="hlink"/>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r>
              <a:rPr kumimoji="0" lang="ja-JP" altLang="en-US" sz="2000" b="1" dirty="0">
                <a:solidFill>
                  <a:schemeClr val="hlink"/>
                </a:solidFill>
                <a:latin typeface="+mn-lt"/>
                <a:ea typeface="ＭＳ Ｐゴシック" charset="-128"/>
                <a:cs typeface="+mn-cs"/>
              </a:rPr>
              <a:t>完全雇用国民所得</a:t>
            </a:r>
            <a:r>
              <a:rPr kumimoji="0" lang="en-US" altLang="ja-JP" sz="2000" dirty="0">
                <a:solidFill>
                  <a:srgbClr val="000000"/>
                </a:solidFill>
                <a:latin typeface="+mn-lt"/>
                <a:ea typeface="ＭＳ Ｐゴシック" charset="-128"/>
                <a:cs typeface="+mn-cs"/>
              </a:rPr>
              <a:t>Y</a:t>
            </a:r>
            <a:r>
              <a:rPr kumimoji="0" lang="ja-JP" altLang="en-US" sz="2000" baseline="-30000" dirty="0">
                <a:solidFill>
                  <a:srgbClr val="000000"/>
                </a:solidFill>
                <a:latin typeface="+mn-lt"/>
                <a:ea typeface="ＭＳ Ｐゴシック" charset="-128"/>
                <a:cs typeface="+mn-cs"/>
              </a:rPr>
              <a:t>Ｆ</a:t>
            </a:r>
            <a:r>
              <a:rPr kumimoji="0" lang="ja-JP" altLang="en-US" sz="2000" dirty="0">
                <a:solidFill>
                  <a:srgbClr val="000000"/>
                </a:solidFill>
                <a:latin typeface="+mn-lt"/>
                <a:ea typeface="ＭＳ Ｐゴシック" charset="-128"/>
                <a:cs typeface="+mn-cs"/>
              </a:rPr>
              <a:t>と比べてそれを超過する</a:t>
            </a:r>
            <a:endParaRPr kumimoji="0" lang="en-US" altLang="ja-JP" sz="2000" dirty="0">
              <a:solidFill>
                <a:srgbClr val="000000"/>
              </a:solidFill>
              <a:latin typeface="+mn-lt"/>
              <a:ea typeface="ＭＳ Ｐゴシック" charset="-128"/>
              <a:cs typeface="+mn-cs"/>
            </a:endParaRPr>
          </a:p>
          <a:p>
            <a:pPr marL="342900" indent="-342900">
              <a:spcBef>
                <a:spcPct val="20000"/>
              </a:spcBef>
              <a:buClr>
                <a:schemeClr val="folHlink"/>
              </a:buClr>
              <a:buSzPct val="75000"/>
              <a:buFont typeface="Wingdings" pitchFamily="2" charset="2"/>
              <a:buNone/>
              <a:defRPr/>
            </a:pPr>
            <a:r>
              <a:rPr kumimoji="0" lang="en-US" altLang="ja-JP" sz="2000" dirty="0">
                <a:solidFill>
                  <a:srgbClr val="000000"/>
                </a:solidFill>
                <a:latin typeface="+mn-lt"/>
                <a:ea typeface="ＭＳ Ｐゴシック" charset="-128"/>
                <a:cs typeface="+mn-cs"/>
              </a:rPr>
              <a:t>  </a:t>
            </a:r>
            <a:r>
              <a:rPr kumimoji="0" lang="ja-JP" altLang="en-US" sz="2000" dirty="0">
                <a:solidFill>
                  <a:srgbClr val="000000"/>
                </a:solidFill>
                <a:latin typeface="+mn-lt"/>
                <a:ea typeface="ＭＳ Ｐゴシック" charset="-128"/>
                <a:cs typeface="+mn-cs"/>
              </a:rPr>
              <a:t>名目総需要を</a:t>
            </a:r>
          </a:p>
          <a:p>
            <a:pPr marL="742950" lvl="1" indent="-285750">
              <a:spcBef>
                <a:spcPct val="20000"/>
              </a:spcBef>
              <a:buClr>
                <a:schemeClr val="folHlink"/>
              </a:buClr>
              <a:buSzPct val="75000"/>
              <a:buFont typeface="Wingdings" pitchFamily="2" charset="2"/>
              <a:buNone/>
              <a:defRPr/>
            </a:pPr>
            <a:r>
              <a:rPr kumimoji="0" lang="ja-JP" altLang="en-US" sz="2000" dirty="0">
                <a:solidFill>
                  <a:srgbClr val="000000"/>
                </a:solidFill>
                <a:latin typeface="+mn-lt"/>
                <a:ea typeface="ＭＳ Ｐゴシック" charset="-128"/>
                <a:cs typeface="+mn-cs"/>
              </a:rPr>
              <a:t>⇒</a:t>
            </a:r>
            <a:r>
              <a:rPr kumimoji="0" lang="ja-JP" altLang="en-US" sz="2000" b="1" dirty="0">
                <a:solidFill>
                  <a:schemeClr val="hlink"/>
                </a:solidFill>
                <a:latin typeface="+mn-lt"/>
                <a:ea typeface="ＭＳ Ｐゴシック" charset="-128"/>
                <a:cs typeface="+mn-cs"/>
              </a:rPr>
              <a:t>インフレ・ギャップ</a:t>
            </a:r>
            <a:r>
              <a:rPr kumimoji="0" lang="ja-JP" altLang="en-US" sz="2000" dirty="0">
                <a:solidFill>
                  <a:srgbClr val="000000"/>
                </a:solidFill>
                <a:latin typeface="+mn-lt"/>
                <a:ea typeface="ＭＳ Ｐゴシック" charset="-128"/>
                <a:cs typeface="+mn-cs"/>
              </a:rPr>
              <a:t>（</a:t>
            </a:r>
            <a:r>
              <a:rPr kumimoji="0" lang="en-US" altLang="ja-JP" sz="2000" dirty="0">
                <a:solidFill>
                  <a:srgbClr val="000000"/>
                </a:solidFill>
                <a:latin typeface="+mn-lt"/>
                <a:ea typeface="ＭＳ Ｐゴシック" charset="-128"/>
                <a:cs typeface="+mn-cs"/>
              </a:rPr>
              <a:t>inflationary gap）</a:t>
            </a:r>
            <a:endParaRPr kumimoji="0" lang="en-US" altLang="ja-JP" sz="20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en-US" altLang="ja-JP" sz="2000" dirty="0">
                <a:solidFill>
                  <a:srgbClr val="000000"/>
                </a:solidFill>
                <a:latin typeface="+mn-lt"/>
                <a:ea typeface="ＭＳ Ｐゴシック" charset="-128"/>
                <a:cs typeface="+mn-cs"/>
              </a:rPr>
              <a:t>⇒</a:t>
            </a:r>
            <a:r>
              <a:rPr kumimoji="0" lang="ja-JP" altLang="en-US" sz="2000" dirty="0">
                <a:solidFill>
                  <a:srgbClr val="000000"/>
                </a:solidFill>
                <a:latin typeface="+mn-lt"/>
                <a:ea typeface="ＭＳ Ｐゴシック" charset="-128"/>
                <a:cs typeface="+mn-cs"/>
              </a:rPr>
              <a:t>インフレ圧力が掛かる</a:t>
            </a:r>
          </a:p>
          <a:p>
            <a:pPr marL="342900" indent="-342900">
              <a:spcBef>
                <a:spcPct val="20000"/>
              </a:spcBef>
              <a:buClr>
                <a:schemeClr val="folHlink"/>
              </a:buClr>
              <a:buSzPct val="75000"/>
              <a:buFont typeface="Wingdings" pitchFamily="2" charset="2"/>
              <a:buNone/>
              <a:defRPr/>
            </a:pPr>
            <a:r>
              <a:rPr kumimoji="0" lang="ja-JP" altLang="en-US" sz="2000" dirty="0">
                <a:solidFill>
                  <a:srgbClr val="000000"/>
                </a:solidFill>
                <a:latin typeface="+mn-lt"/>
                <a:ea typeface="ＭＳ Ｐゴシック" charset="-128"/>
                <a:cs typeface="+mn-cs"/>
              </a:rPr>
              <a:t>それを下回る名目総需要を</a:t>
            </a:r>
          </a:p>
          <a:p>
            <a:pPr marL="742950" lvl="1" indent="-285750">
              <a:spcBef>
                <a:spcPct val="20000"/>
              </a:spcBef>
              <a:buClr>
                <a:schemeClr val="folHlink"/>
              </a:buClr>
              <a:buSzPct val="75000"/>
              <a:buFont typeface="Wingdings" pitchFamily="2" charset="2"/>
              <a:buNone/>
              <a:defRPr/>
            </a:pPr>
            <a:r>
              <a:rPr kumimoji="0" lang="ja-JP" altLang="en-US" sz="2000" dirty="0">
                <a:solidFill>
                  <a:srgbClr val="000000"/>
                </a:solidFill>
                <a:latin typeface="+mn-lt"/>
                <a:ea typeface="ＭＳ Ｐゴシック" charset="-128"/>
                <a:cs typeface="+mn-cs"/>
              </a:rPr>
              <a:t>⇒</a:t>
            </a:r>
            <a:r>
              <a:rPr kumimoji="0" lang="ja-JP" altLang="en-US" sz="2000" b="1" dirty="0">
                <a:solidFill>
                  <a:schemeClr val="hlink"/>
                </a:solidFill>
                <a:latin typeface="+mn-lt"/>
                <a:ea typeface="ＭＳ Ｐゴシック" charset="-128"/>
                <a:cs typeface="+mn-cs"/>
              </a:rPr>
              <a:t>デフレ・ギャップ</a:t>
            </a:r>
            <a:r>
              <a:rPr kumimoji="0" lang="ja-JP" altLang="en-US" sz="2000" dirty="0">
                <a:solidFill>
                  <a:srgbClr val="000000"/>
                </a:solidFill>
                <a:latin typeface="+mn-lt"/>
                <a:ea typeface="ＭＳ Ｐゴシック" charset="-128"/>
                <a:cs typeface="+mn-cs"/>
              </a:rPr>
              <a:t>（</a:t>
            </a:r>
            <a:r>
              <a:rPr kumimoji="0" lang="en-US" altLang="ja-JP" sz="2000" dirty="0">
                <a:solidFill>
                  <a:srgbClr val="000000"/>
                </a:solidFill>
                <a:latin typeface="+mn-lt"/>
                <a:ea typeface="ＭＳ Ｐゴシック" charset="-128"/>
                <a:cs typeface="+mn-cs"/>
              </a:rPr>
              <a:t>deflationary gap）</a:t>
            </a:r>
            <a:endParaRPr kumimoji="0" lang="en-US" altLang="ja-JP" sz="20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en-US" altLang="ja-JP" sz="2000" dirty="0">
                <a:solidFill>
                  <a:srgbClr val="000000"/>
                </a:solidFill>
                <a:latin typeface="+mn-lt"/>
                <a:ea typeface="ＭＳ Ｐゴシック" charset="-128"/>
                <a:cs typeface="+mn-cs"/>
              </a:rPr>
              <a:t>⇒</a:t>
            </a:r>
            <a:r>
              <a:rPr kumimoji="0" lang="ja-JP" altLang="en-US" sz="2000" dirty="0">
                <a:solidFill>
                  <a:srgbClr val="000000"/>
                </a:solidFill>
                <a:latin typeface="+mn-lt"/>
                <a:ea typeface="ＭＳ Ｐゴシック" charset="-128"/>
                <a:cs typeface="+mn-cs"/>
              </a:rPr>
              <a:t>デフレ圧力が掛かる</a:t>
            </a:r>
            <a:r>
              <a:rPr kumimoji="0" lang="ja-JP" altLang="en-US" sz="2000" dirty="0">
                <a:latin typeface="+mn-lt"/>
                <a:ea typeface="ＭＳ Ｐゴシック" charset="-128"/>
                <a:cs typeface="+mn-cs"/>
              </a:rPr>
              <a:t> </a:t>
            </a:r>
          </a:p>
        </p:txBody>
      </p:sp>
      <p:pic>
        <p:nvPicPr>
          <p:cNvPr id="22534" name="Picture 4"/>
          <p:cNvPicPr>
            <a:picLocks noChangeAspect="1" noChangeArrowheads="1"/>
          </p:cNvPicPr>
          <p:nvPr/>
        </p:nvPicPr>
        <p:blipFill>
          <a:blip r:embed="rId2"/>
          <a:srcRect/>
          <a:stretch>
            <a:fillRect/>
          </a:stretch>
        </p:blipFill>
        <p:spPr bwMode="auto">
          <a:xfrm>
            <a:off x="5351463" y="3616325"/>
            <a:ext cx="3792537" cy="3241675"/>
          </a:xfrm>
          <a:prstGeom prst="rect">
            <a:avLst/>
          </a:prstGeom>
          <a:noFill/>
          <a:ln w="9525">
            <a:solidFill>
              <a:schemeClr val="tx1"/>
            </a:solidFill>
            <a:miter lim="800000"/>
            <a:headEnd/>
            <a:tailEnd/>
          </a:ln>
        </p:spPr>
      </p:pic>
      <p:sp>
        <p:nvSpPr>
          <p:cNvPr id="22535" name="Text Box 5"/>
          <p:cNvSpPr txBox="1">
            <a:spLocks noChangeArrowheads="1"/>
          </p:cNvSpPr>
          <p:nvPr/>
        </p:nvSpPr>
        <p:spPr bwMode="auto">
          <a:xfrm>
            <a:off x="5715000" y="3286125"/>
            <a:ext cx="3032125" cy="276225"/>
          </a:xfrm>
          <a:prstGeom prst="rect">
            <a:avLst/>
          </a:prstGeom>
          <a:solidFill>
            <a:schemeClr val="accent1"/>
          </a:solidFill>
          <a:ln w="9525">
            <a:solidFill>
              <a:schemeClr val="tx1"/>
            </a:solidFill>
            <a:miter lim="800000"/>
            <a:headEnd/>
            <a:tailEnd/>
          </a:ln>
        </p:spPr>
        <p:txBody>
          <a:bodyPr>
            <a:spAutoFit/>
          </a:bodyPr>
          <a:lstStyle/>
          <a:p>
            <a:pPr algn="ctr"/>
            <a:r>
              <a:rPr kumimoji="0" lang="en-US" altLang="ja-JP" sz="1200">
                <a:solidFill>
                  <a:srgbClr val="000000"/>
                </a:solidFill>
                <a:latin typeface="ＭＳ ゴシック" pitchFamily="49" charset="-128"/>
                <a:ea typeface="ＭＳ ゴシック" pitchFamily="49" charset="-128"/>
              </a:rPr>
              <a:t>Inflation Gap &amp; Deflation Gap</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28596" y="0"/>
            <a:ext cx="8229600" cy="642918"/>
          </a:xfrm>
        </p:spPr>
        <p:txBody>
          <a:bodyPr>
            <a:normAutofit fontScale="90000"/>
          </a:bodyPr>
          <a:lstStyle/>
          <a:p>
            <a:pPr fontAlgn="auto">
              <a:spcAft>
                <a:spcPts val="0"/>
              </a:spcAft>
              <a:defRPr/>
            </a:pPr>
            <a:r>
              <a:rPr lang="en-US" altLang="ja-JP" sz="2000" dirty="0" smtClean="0"/>
              <a:t>6. Voluntary Unemployment and Involuntary </a:t>
            </a:r>
            <a:r>
              <a:rPr lang="en-US" altLang="ja-JP" sz="2000" dirty="0" err="1" smtClean="0"/>
              <a:t>Unemploymant</a:t>
            </a:r>
            <a:r>
              <a:rPr lang="en-US" altLang="ja-JP" sz="2000" dirty="0" smtClean="0"/>
              <a:t/>
            </a:r>
            <a:br>
              <a:rPr lang="en-US" altLang="ja-JP" sz="2000" dirty="0" smtClean="0"/>
            </a:br>
            <a:r>
              <a:rPr lang="ja-JP" altLang="en-US" sz="2000" dirty="0" smtClean="0">
                <a:solidFill>
                  <a:srgbClr val="000000"/>
                </a:solidFill>
              </a:rPr>
              <a:t>自発的失業と非自発的失業(1)</a:t>
            </a:r>
            <a:endParaRPr lang="en-US" altLang="ja-JP" sz="2000" dirty="0" smtClean="0">
              <a:solidFill>
                <a:srgbClr val="000000"/>
              </a:solidFill>
            </a:endParaRPr>
          </a:p>
        </p:txBody>
      </p:sp>
      <p:sp>
        <p:nvSpPr>
          <p:cNvPr id="10243" name="Rectangle 3"/>
          <p:cNvSpPr>
            <a:spLocks noGrp="1" noChangeArrowheads="1"/>
          </p:cNvSpPr>
          <p:nvPr>
            <p:ph idx="1"/>
          </p:nvPr>
        </p:nvSpPr>
        <p:spPr>
          <a:xfrm>
            <a:off x="142875" y="642938"/>
            <a:ext cx="8515350" cy="6215062"/>
          </a:xfrm>
        </p:spPr>
        <p:txBody>
          <a:bodyPr rtlCol="0">
            <a:normAutofit fontScale="92500" lnSpcReduction="20000"/>
          </a:bodyPr>
          <a:lstStyle/>
          <a:p>
            <a:pPr fontAlgn="auto">
              <a:spcAft>
                <a:spcPts val="0"/>
              </a:spcAft>
              <a:buFont typeface="Wingdings" pitchFamily="2" charset="2"/>
              <a:buNone/>
              <a:defRPr/>
            </a:pPr>
            <a:r>
              <a:rPr lang="ja-JP" altLang="en-US" sz="1900" dirty="0" smtClean="0">
                <a:solidFill>
                  <a:srgbClr val="000000"/>
                </a:solidFill>
              </a:rPr>
              <a:t>① </a:t>
            </a:r>
            <a:r>
              <a:rPr lang="en-US" altLang="ja-JP" sz="1900" dirty="0" smtClean="0">
                <a:solidFill>
                  <a:srgbClr val="000000"/>
                </a:solidFill>
              </a:rPr>
              <a:t>Classical Equilibrium</a:t>
            </a:r>
          </a:p>
          <a:p>
            <a:pPr fontAlgn="auto">
              <a:spcAft>
                <a:spcPts val="0"/>
              </a:spcAft>
              <a:buFont typeface="Wingdings" pitchFamily="2" charset="2"/>
              <a:buNone/>
              <a:defRPr/>
            </a:pPr>
            <a:r>
              <a:rPr lang="en-US" altLang="ja-JP" sz="1900" dirty="0" smtClean="0">
                <a:solidFill>
                  <a:srgbClr val="000000"/>
                </a:solidFill>
              </a:rPr>
              <a:t>    Firms demand labor in order for the marginal productivity of labor to be equal to real wages </a:t>
            </a:r>
            <a:r>
              <a:rPr lang="ja-JP" altLang="en-US" sz="1900" dirty="0" smtClean="0">
                <a:solidFill>
                  <a:srgbClr val="000000"/>
                </a:solidFill>
              </a:rPr>
              <a:t>⇔</a:t>
            </a:r>
            <a:r>
              <a:rPr lang="en-US" altLang="ja-JP" sz="1900" dirty="0" smtClean="0">
                <a:solidFill>
                  <a:schemeClr val="hlink"/>
                </a:solidFill>
              </a:rPr>
              <a:t>the first postulate of the classical school</a:t>
            </a:r>
            <a:endParaRPr lang="en-US" altLang="ja-JP" sz="1900" dirty="0" smtClean="0">
              <a:solidFill>
                <a:srgbClr val="000000"/>
              </a:solidFill>
            </a:endParaRPr>
          </a:p>
          <a:p>
            <a:pPr fontAlgn="auto">
              <a:spcAft>
                <a:spcPts val="0"/>
              </a:spcAft>
              <a:buFont typeface="Wingdings" pitchFamily="2" charset="2"/>
              <a:buNone/>
              <a:defRPr/>
            </a:pPr>
            <a:r>
              <a:rPr lang="en-US" altLang="ja-JP" sz="1900" dirty="0" smtClean="0">
                <a:solidFill>
                  <a:srgbClr val="000000"/>
                </a:solidFill>
              </a:rPr>
              <a:t>   Workers supply labor in order for the marginal disutility of labor to be equal to real wages </a:t>
            </a:r>
            <a:r>
              <a:rPr lang="ja-JP" altLang="en-US" sz="1900" dirty="0" smtClean="0">
                <a:solidFill>
                  <a:srgbClr val="000000"/>
                </a:solidFill>
              </a:rPr>
              <a:t>⇔</a:t>
            </a:r>
            <a:r>
              <a:rPr lang="en-US" altLang="ja-JP" sz="1900" dirty="0" smtClean="0">
                <a:solidFill>
                  <a:schemeClr val="hlink"/>
                </a:solidFill>
              </a:rPr>
              <a:t>the second postulate of the classical school</a:t>
            </a:r>
            <a:endParaRPr lang="en-US" altLang="ja-JP" sz="1900" dirty="0" smtClean="0">
              <a:solidFill>
                <a:srgbClr val="000000"/>
              </a:solidFill>
            </a:endParaRPr>
          </a:p>
          <a:p>
            <a:pPr fontAlgn="auto">
              <a:spcAft>
                <a:spcPts val="0"/>
              </a:spcAft>
              <a:buFont typeface="Wingdings" pitchFamily="2" charset="2"/>
              <a:buNone/>
              <a:defRPr/>
            </a:pPr>
            <a:r>
              <a:rPr lang="en-US" altLang="ja-JP" sz="1900" dirty="0" smtClean="0">
                <a:solidFill>
                  <a:srgbClr val="000000"/>
                </a:solidFill>
              </a:rPr>
              <a:t> At the intersection of the curves of labor demand and supply, E</a:t>
            </a:r>
          </a:p>
          <a:p>
            <a:pPr fontAlgn="auto">
              <a:spcAft>
                <a:spcPts val="0"/>
              </a:spcAft>
              <a:buFont typeface="Wingdings" pitchFamily="2" charset="2"/>
              <a:buNone/>
              <a:defRPr/>
            </a:pPr>
            <a:r>
              <a:rPr lang="en-US" altLang="ja-JP" sz="1900" dirty="0" smtClean="0">
                <a:solidFill>
                  <a:srgbClr val="000000"/>
                </a:solidFill>
              </a:rPr>
              <a:t> </a:t>
            </a:r>
            <a:r>
              <a:rPr lang="ja-JP" altLang="en-US" sz="1900" dirty="0" smtClean="0">
                <a:solidFill>
                  <a:srgbClr val="000000"/>
                </a:solidFill>
              </a:rPr>
              <a:t>　</a:t>
            </a:r>
            <a:r>
              <a:rPr lang="ja-JP" altLang="en-US" sz="1900" b="1" dirty="0" smtClean="0">
                <a:solidFill>
                  <a:schemeClr val="tx1"/>
                </a:solidFill>
              </a:rPr>
              <a:t>⇒ </a:t>
            </a:r>
            <a:r>
              <a:rPr lang="en-US" altLang="ja-JP" sz="1900" dirty="0" smtClean="0">
                <a:solidFill>
                  <a:schemeClr val="tx1"/>
                </a:solidFill>
              </a:rPr>
              <a:t>to determine equilibrium employment N* and  equilibrium real wages (w/p)*</a:t>
            </a:r>
          </a:p>
          <a:p>
            <a:pPr marL="342900" lvl="1" indent="-342900" fontAlgn="auto">
              <a:spcAft>
                <a:spcPts val="0"/>
              </a:spcAft>
              <a:buSzPct val="80000"/>
              <a:buFont typeface="Wingdings"/>
              <a:buNone/>
              <a:defRPr/>
            </a:pPr>
            <a:r>
              <a:rPr lang="ja-JP" altLang="en-US" sz="1900" dirty="0" smtClean="0">
                <a:solidFill>
                  <a:srgbClr val="000000"/>
                </a:solidFill>
              </a:rPr>
              <a:t>　⇔</a:t>
            </a:r>
            <a:r>
              <a:rPr lang="en-US" altLang="ja-JP" sz="1900" dirty="0" smtClean="0">
                <a:solidFill>
                  <a:schemeClr val="hlink"/>
                </a:solidFill>
              </a:rPr>
              <a:t>Classical equilibrium</a:t>
            </a:r>
            <a:r>
              <a:rPr lang="en-US" altLang="ja-JP" sz="1900" dirty="0" smtClean="0">
                <a:solidFill>
                  <a:srgbClr val="000000"/>
                </a:solidFill>
              </a:rPr>
              <a:t>＝</a:t>
            </a:r>
            <a:r>
              <a:rPr lang="ja-JP" altLang="en-US" sz="1900" dirty="0" smtClean="0">
                <a:solidFill>
                  <a:schemeClr val="hlink"/>
                </a:solidFill>
              </a:rPr>
              <a:t>完全雇用均衡</a:t>
            </a:r>
          </a:p>
          <a:p>
            <a:pPr fontAlgn="auto">
              <a:spcAft>
                <a:spcPts val="0"/>
              </a:spcAft>
              <a:buFont typeface="Wingdings" pitchFamily="2" charset="2"/>
              <a:buNone/>
              <a:defRPr/>
            </a:pPr>
            <a:r>
              <a:rPr lang="en-US" altLang="ja-JP" sz="1900" dirty="0" smtClean="0">
                <a:solidFill>
                  <a:srgbClr val="000000"/>
                </a:solidFill>
              </a:rPr>
              <a:t>When real wages are too high, excess supply of labor occurs</a:t>
            </a:r>
          </a:p>
          <a:p>
            <a:pPr marL="342900" lvl="1" indent="-342900" fontAlgn="auto">
              <a:spcAft>
                <a:spcPts val="0"/>
              </a:spcAft>
              <a:buSzPct val="80000"/>
              <a:buFont typeface="Wingdings"/>
              <a:buNone/>
              <a:defRPr/>
            </a:pPr>
            <a:r>
              <a:rPr lang="ja-JP" altLang="en-US" sz="1900" dirty="0" smtClean="0">
                <a:solidFill>
                  <a:srgbClr val="000000"/>
                </a:solidFill>
              </a:rPr>
              <a:t>　⇔</a:t>
            </a:r>
            <a:r>
              <a:rPr lang="en-US" altLang="ja-JP" sz="1900" dirty="0" smtClean="0">
                <a:solidFill>
                  <a:schemeClr val="hlink"/>
                </a:solidFill>
              </a:rPr>
              <a:t>Voluntary Unemployment </a:t>
            </a:r>
            <a:r>
              <a:rPr lang="ja-JP" altLang="en-US" sz="1900" dirty="0" smtClean="0">
                <a:solidFill>
                  <a:schemeClr val="tx1"/>
                </a:solidFill>
              </a:rPr>
              <a:t>⇒ </a:t>
            </a:r>
            <a:r>
              <a:rPr lang="en-US" altLang="ja-JP" sz="1900" dirty="0" smtClean="0">
                <a:solidFill>
                  <a:schemeClr val="tx1"/>
                </a:solidFill>
              </a:rPr>
              <a:t>a fall in w/p restores equilibrium E</a:t>
            </a:r>
            <a:endParaRPr lang="ja-JP" altLang="en-US" sz="1900" dirty="0" smtClean="0">
              <a:solidFill>
                <a:schemeClr val="tx1"/>
              </a:solidFill>
            </a:endParaRPr>
          </a:p>
          <a:p>
            <a:pPr fontAlgn="auto">
              <a:spcAft>
                <a:spcPts val="0"/>
              </a:spcAft>
              <a:buFont typeface="Wingdings" pitchFamily="2" charset="2"/>
              <a:buNone/>
              <a:defRPr/>
            </a:pPr>
            <a:endParaRPr lang="en-US" altLang="ja-JP" sz="1900" dirty="0" smtClean="0">
              <a:solidFill>
                <a:srgbClr val="000000"/>
              </a:solidFill>
            </a:endParaRPr>
          </a:p>
          <a:p>
            <a:pPr fontAlgn="auto">
              <a:spcAft>
                <a:spcPts val="0"/>
              </a:spcAft>
              <a:buFont typeface="Wingdings" pitchFamily="2" charset="2"/>
              <a:buNone/>
              <a:defRPr/>
            </a:pPr>
            <a:r>
              <a:rPr lang="ja-JP" altLang="en-US" sz="1900" dirty="0" smtClean="0">
                <a:solidFill>
                  <a:srgbClr val="000000"/>
                </a:solidFill>
              </a:rPr>
              <a:t>①古典派均衡</a:t>
            </a:r>
            <a:endParaRPr lang="en-US" altLang="ja-JP" sz="1900" dirty="0" smtClean="0">
              <a:solidFill>
                <a:srgbClr val="000000"/>
              </a:solidFill>
            </a:endParaRPr>
          </a:p>
          <a:p>
            <a:pPr fontAlgn="auto">
              <a:spcAft>
                <a:spcPts val="0"/>
              </a:spcAft>
              <a:buFont typeface="Wingdings" pitchFamily="2" charset="2"/>
              <a:buNone/>
              <a:defRPr/>
            </a:pPr>
            <a:r>
              <a:rPr lang="en-US" altLang="ja-JP" sz="1900" dirty="0" smtClean="0">
                <a:solidFill>
                  <a:srgbClr val="000000"/>
                </a:solidFill>
              </a:rPr>
              <a:t>     </a:t>
            </a:r>
            <a:r>
              <a:rPr lang="ja-JP" altLang="en-US" sz="1900" dirty="0" smtClean="0">
                <a:solidFill>
                  <a:srgbClr val="000000"/>
                </a:solidFill>
              </a:rPr>
              <a:t>企業は労働の限界生産力が実質賃金に等しくなるように労働需要</a:t>
            </a:r>
            <a:endParaRPr lang="en-US" altLang="ja-JP" sz="1900" dirty="0" smtClean="0">
              <a:solidFill>
                <a:srgbClr val="000000"/>
              </a:solidFill>
            </a:endParaRPr>
          </a:p>
          <a:p>
            <a:pPr fontAlgn="auto">
              <a:spcAft>
                <a:spcPts val="0"/>
              </a:spcAft>
              <a:buFont typeface="Wingdings" pitchFamily="2" charset="2"/>
              <a:buNone/>
              <a:defRPr/>
            </a:pPr>
            <a:r>
              <a:rPr lang="en-US" altLang="ja-JP" sz="1900" dirty="0" smtClean="0">
                <a:solidFill>
                  <a:srgbClr val="000000"/>
                </a:solidFill>
              </a:rPr>
              <a:t>    </a:t>
            </a:r>
            <a:r>
              <a:rPr lang="ja-JP" altLang="en-US" sz="1900" dirty="0" smtClean="0">
                <a:solidFill>
                  <a:srgbClr val="000000"/>
                </a:solidFill>
              </a:rPr>
              <a:t>⇔</a:t>
            </a:r>
            <a:r>
              <a:rPr lang="ja-JP" altLang="en-US" sz="1900" dirty="0" smtClean="0">
                <a:solidFill>
                  <a:schemeClr val="hlink"/>
                </a:solidFill>
              </a:rPr>
              <a:t>第１公準</a:t>
            </a:r>
            <a:endParaRPr lang="en-US" altLang="ja-JP" sz="1900" dirty="0" smtClean="0">
              <a:solidFill>
                <a:schemeClr val="hlink"/>
              </a:solidFill>
            </a:endParaRPr>
          </a:p>
          <a:p>
            <a:pPr fontAlgn="auto">
              <a:spcAft>
                <a:spcPts val="0"/>
              </a:spcAft>
              <a:buFont typeface="Wingdings" pitchFamily="2" charset="2"/>
              <a:buNone/>
              <a:defRPr/>
            </a:pPr>
            <a:r>
              <a:rPr lang="en-US" altLang="ja-JP" sz="1900" dirty="0" smtClean="0">
                <a:solidFill>
                  <a:schemeClr val="hlink"/>
                </a:solidFill>
              </a:rPr>
              <a:t>    </a:t>
            </a:r>
            <a:r>
              <a:rPr lang="ja-JP" altLang="en-US" sz="1900" dirty="0" smtClean="0">
                <a:solidFill>
                  <a:srgbClr val="000000"/>
                </a:solidFill>
              </a:rPr>
              <a:t>労働者・家計は労働の限界不効用が実質賃金に等しくなるように労働供給</a:t>
            </a:r>
            <a:endParaRPr lang="en-US" altLang="ja-JP" sz="1900" dirty="0" smtClean="0">
              <a:solidFill>
                <a:srgbClr val="000000"/>
              </a:solidFill>
            </a:endParaRPr>
          </a:p>
          <a:p>
            <a:pPr fontAlgn="auto">
              <a:spcAft>
                <a:spcPts val="0"/>
              </a:spcAft>
              <a:buFont typeface="Wingdings" pitchFamily="2" charset="2"/>
              <a:buNone/>
              <a:defRPr/>
            </a:pPr>
            <a:r>
              <a:rPr lang="en-US" altLang="ja-JP" sz="1900" dirty="0" smtClean="0">
                <a:solidFill>
                  <a:srgbClr val="000000"/>
                </a:solidFill>
              </a:rPr>
              <a:t>    </a:t>
            </a:r>
            <a:r>
              <a:rPr lang="ja-JP" altLang="en-US" sz="1900" dirty="0" smtClean="0">
                <a:solidFill>
                  <a:srgbClr val="000000"/>
                </a:solidFill>
              </a:rPr>
              <a:t>⇔</a:t>
            </a:r>
            <a:r>
              <a:rPr lang="ja-JP" altLang="en-US" sz="1900" dirty="0" smtClean="0">
                <a:solidFill>
                  <a:schemeClr val="hlink"/>
                </a:solidFill>
              </a:rPr>
              <a:t>第２公準</a:t>
            </a:r>
          </a:p>
          <a:p>
            <a:pPr lvl="1" fontAlgn="auto">
              <a:spcAft>
                <a:spcPts val="0"/>
              </a:spcAft>
              <a:buFont typeface="Wingdings" pitchFamily="2" charset="2"/>
              <a:buNone/>
              <a:defRPr/>
            </a:pPr>
            <a:r>
              <a:rPr lang="ja-JP" altLang="en-US" sz="1900" dirty="0" smtClean="0">
                <a:solidFill>
                  <a:srgbClr val="000000"/>
                </a:solidFill>
              </a:rPr>
              <a:t>労働需要曲線と労働供給曲線の交点</a:t>
            </a:r>
            <a:r>
              <a:rPr lang="en-US" altLang="ja-JP" sz="1900" dirty="0" smtClean="0">
                <a:solidFill>
                  <a:srgbClr val="000000"/>
                </a:solidFill>
              </a:rPr>
              <a:t>E</a:t>
            </a:r>
          </a:p>
          <a:p>
            <a:pPr lvl="1" fontAlgn="auto">
              <a:spcAft>
                <a:spcPts val="0"/>
              </a:spcAft>
              <a:buFont typeface="Wingdings" pitchFamily="2" charset="2"/>
              <a:buNone/>
              <a:defRPr/>
            </a:pPr>
            <a:r>
              <a:rPr lang="ja-JP" altLang="en-US" sz="1900" dirty="0" smtClean="0">
                <a:solidFill>
                  <a:srgbClr val="000000"/>
                </a:solidFill>
              </a:rPr>
              <a:t>　⇒均衡雇用量</a:t>
            </a:r>
            <a:r>
              <a:rPr lang="en-US" altLang="ja-JP" sz="1900" dirty="0" smtClean="0">
                <a:solidFill>
                  <a:srgbClr val="000000"/>
                </a:solidFill>
              </a:rPr>
              <a:t>N＊</a:t>
            </a:r>
            <a:r>
              <a:rPr lang="ja-JP" altLang="en-US" sz="1900" dirty="0" smtClean="0">
                <a:solidFill>
                  <a:srgbClr val="000000"/>
                </a:solidFill>
              </a:rPr>
              <a:t>と均衡実質賃金率(</a:t>
            </a:r>
            <a:r>
              <a:rPr lang="en-US" altLang="ja-JP" sz="1900" dirty="0" smtClean="0">
                <a:solidFill>
                  <a:srgbClr val="000000"/>
                </a:solidFill>
              </a:rPr>
              <a:t>w/p)＊</a:t>
            </a:r>
            <a:r>
              <a:rPr lang="ja-JP" altLang="en-US" sz="1900" dirty="0" smtClean="0">
                <a:solidFill>
                  <a:srgbClr val="000000"/>
                </a:solidFill>
              </a:rPr>
              <a:t>が決定</a:t>
            </a:r>
          </a:p>
          <a:p>
            <a:pPr lvl="1" fontAlgn="auto">
              <a:spcAft>
                <a:spcPts val="0"/>
              </a:spcAft>
              <a:buFont typeface="Wingdings" pitchFamily="2" charset="2"/>
              <a:buNone/>
              <a:defRPr/>
            </a:pPr>
            <a:r>
              <a:rPr lang="ja-JP" altLang="en-US" sz="1900" dirty="0" smtClean="0">
                <a:solidFill>
                  <a:srgbClr val="000000"/>
                </a:solidFill>
              </a:rPr>
              <a:t>　⇔</a:t>
            </a:r>
            <a:r>
              <a:rPr lang="ja-JP" altLang="en-US" sz="1900" dirty="0" smtClean="0">
                <a:solidFill>
                  <a:schemeClr val="hlink"/>
                </a:solidFill>
              </a:rPr>
              <a:t>古典派均衡</a:t>
            </a:r>
            <a:r>
              <a:rPr lang="ja-JP" altLang="en-US" sz="1900" dirty="0" smtClean="0">
                <a:solidFill>
                  <a:srgbClr val="000000"/>
                </a:solidFill>
              </a:rPr>
              <a:t>（</a:t>
            </a:r>
            <a:r>
              <a:rPr lang="en-US" altLang="ja-JP" sz="1900" dirty="0" smtClean="0">
                <a:solidFill>
                  <a:srgbClr val="000000"/>
                </a:solidFill>
              </a:rPr>
              <a:t>Classical equilibrium）＝</a:t>
            </a:r>
            <a:r>
              <a:rPr lang="ja-JP" altLang="en-US" sz="1900" dirty="0" smtClean="0">
                <a:solidFill>
                  <a:schemeClr val="hlink"/>
                </a:solidFill>
              </a:rPr>
              <a:t>完全雇用均衡</a:t>
            </a:r>
          </a:p>
          <a:p>
            <a:pPr lvl="1" fontAlgn="auto">
              <a:spcAft>
                <a:spcPts val="0"/>
              </a:spcAft>
              <a:buFont typeface="Wingdings" pitchFamily="2" charset="2"/>
              <a:buNone/>
              <a:defRPr/>
            </a:pPr>
            <a:r>
              <a:rPr lang="ja-JP" altLang="en-US" sz="1900" dirty="0" smtClean="0">
                <a:solidFill>
                  <a:srgbClr val="000000"/>
                </a:solidFill>
              </a:rPr>
              <a:t>実質賃金率が高すぎると労働の超過供給</a:t>
            </a:r>
          </a:p>
          <a:p>
            <a:pPr lvl="1" fontAlgn="auto">
              <a:spcAft>
                <a:spcPts val="0"/>
              </a:spcAft>
              <a:buFont typeface="Wingdings" pitchFamily="2" charset="2"/>
              <a:buNone/>
              <a:defRPr/>
            </a:pPr>
            <a:r>
              <a:rPr lang="ja-JP" altLang="en-US" sz="1900" dirty="0" smtClean="0">
                <a:solidFill>
                  <a:srgbClr val="000000"/>
                </a:solidFill>
              </a:rPr>
              <a:t>　⇔</a:t>
            </a:r>
            <a:r>
              <a:rPr lang="ja-JP" altLang="en-US" sz="1900" dirty="0" smtClean="0">
                <a:solidFill>
                  <a:schemeClr val="hlink"/>
                </a:solidFill>
              </a:rPr>
              <a:t>自発的失業</a:t>
            </a:r>
            <a:r>
              <a:rPr lang="ja-JP" altLang="en-US" sz="1900" dirty="0" smtClean="0">
                <a:solidFill>
                  <a:srgbClr val="000000"/>
                </a:solidFill>
              </a:rPr>
              <a:t>（</a:t>
            </a:r>
            <a:r>
              <a:rPr lang="en-US" altLang="ja-JP" sz="1900" dirty="0" smtClean="0">
                <a:solidFill>
                  <a:srgbClr val="000000"/>
                </a:solidFill>
              </a:rPr>
              <a:t>voluntary unemployment）</a:t>
            </a:r>
            <a:endParaRPr lang="en-US" altLang="ja-JP" sz="1900" dirty="0" smtClean="0"/>
          </a:p>
          <a:p>
            <a:pPr lvl="1" fontAlgn="auto">
              <a:spcAft>
                <a:spcPts val="0"/>
              </a:spcAft>
              <a:buFont typeface="Wingdings" pitchFamily="2" charset="2"/>
              <a:buNone/>
              <a:defRPr/>
            </a:pPr>
            <a:r>
              <a:rPr lang="en-US" altLang="ja-JP" sz="1900" dirty="0" smtClean="0">
                <a:solidFill>
                  <a:srgbClr val="000000"/>
                </a:solidFill>
              </a:rPr>
              <a:t>⇒w/p</a:t>
            </a:r>
            <a:r>
              <a:rPr lang="ja-JP" altLang="en-US" sz="1900" dirty="0" err="1" smtClean="0">
                <a:solidFill>
                  <a:srgbClr val="000000"/>
                </a:solidFill>
              </a:rPr>
              <a:t>が低</a:t>
            </a:r>
            <a:r>
              <a:rPr lang="ja-JP" altLang="en-US" sz="1900" dirty="0" smtClean="0">
                <a:solidFill>
                  <a:srgbClr val="000000"/>
                </a:solidFill>
              </a:rPr>
              <a:t>下して均衡に戻る</a:t>
            </a:r>
          </a:p>
          <a:p>
            <a:pPr fontAlgn="auto">
              <a:spcAft>
                <a:spcPts val="0"/>
              </a:spcAft>
              <a:buFont typeface="Wingdings" pitchFamily="2" charset="2"/>
              <a:buNone/>
              <a:defRPr/>
            </a:pPr>
            <a:endParaRPr lang="ja-JP" alt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6. Voluntary Unemployment and Involuntary Unemployment</a:t>
            </a:r>
            <a:br>
              <a:rPr lang="en-US" altLang="ja-JP" sz="2000" dirty="0" smtClean="0"/>
            </a:br>
            <a:r>
              <a:rPr lang="ja-JP" altLang="en-US" sz="2000" dirty="0" smtClean="0">
                <a:solidFill>
                  <a:srgbClr val="000000"/>
                </a:solidFill>
              </a:rPr>
              <a:t>自発的失業と非自発的失業(2)</a:t>
            </a:r>
            <a:endParaRPr lang="en-US" altLang="ja-JP" sz="2000" dirty="0" smtClean="0">
              <a:solidFill>
                <a:srgbClr val="000000"/>
              </a:solidFill>
            </a:endParaRPr>
          </a:p>
        </p:txBody>
      </p:sp>
      <p:sp>
        <p:nvSpPr>
          <p:cNvPr id="24581" name="Rectangle 3"/>
          <p:cNvSpPr>
            <a:spLocks noGrp="1" noChangeArrowheads="1"/>
          </p:cNvSpPr>
          <p:nvPr>
            <p:ph idx="1"/>
          </p:nvPr>
        </p:nvSpPr>
        <p:spPr>
          <a:xfrm>
            <a:off x="142875" y="785813"/>
            <a:ext cx="8515350" cy="5929312"/>
          </a:xfrm>
        </p:spPr>
        <p:txBody>
          <a:bodyPr/>
          <a:lstStyle/>
          <a:p>
            <a:pPr>
              <a:buFont typeface="Wingdings" pitchFamily="2" charset="2"/>
              <a:buNone/>
            </a:pPr>
            <a:r>
              <a:rPr lang="ja-JP" altLang="en-US" sz="1600" smtClean="0">
                <a:solidFill>
                  <a:srgbClr val="000000"/>
                </a:solidFill>
              </a:rPr>
              <a:t>② </a:t>
            </a:r>
            <a:r>
              <a:rPr lang="en-US" altLang="ja-JP" sz="1600" smtClean="0">
                <a:solidFill>
                  <a:srgbClr val="000000"/>
                </a:solidFill>
              </a:rPr>
              <a:t>Keynesian Equilibrium</a:t>
            </a:r>
          </a:p>
          <a:p>
            <a:pPr>
              <a:buFont typeface="Wingdings" pitchFamily="2" charset="2"/>
              <a:buNone/>
            </a:pPr>
            <a:r>
              <a:rPr lang="en-US" altLang="ja-JP" sz="1600" smtClean="0">
                <a:solidFill>
                  <a:srgbClr val="000000"/>
                </a:solidFill>
              </a:rPr>
              <a:t> Periodical wage negotiation</a:t>
            </a:r>
            <a:r>
              <a:rPr lang="ja-JP" altLang="en-US" sz="1600" smtClean="0">
                <a:solidFill>
                  <a:srgbClr val="000000"/>
                </a:solidFill>
              </a:rPr>
              <a:t> ⇒ </a:t>
            </a:r>
            <a:r>
              <a:rPr lang="en-US" altLang="ja-JP" sz="1600" smtClean="0">
                <a:solidFill>
                  <a:srgbClr val="000000"/>
                </a:solidFill>
              </a:rPr>
              <a:t>nominal wages have </a:t>
            </a:r>
            <a:r>
              <a:rPr lang="en-US" altLang="ja-JP" sz="1600" smtClean="0">
                <a:solidFill>
                  <a:srgbClr val="C00000"/>
                </a:solidFill>
              </a:rPr>
              <a:t>downward rigidity</a:t>
            </a:r>
          </a:p>
          <a:p>
            <a:pPr>
              <a:buFont typeface="Wingdings" pitchFamily="2" charset="2"/>
              <a:buNone/>
            </a:pPr>
            <a:r>
              <a:rPr lang="en-US" altLang="ja-JP" sz="1600" smtClean="0">
                <a:solidFill>
                  <a:srgbClr val="000000"/>
                </a:solidFill>
              </a:rPr>
              <a:t>= labor supply curve is horizontal  from w to E = to deny the second postulate</a:t>
            </a:r>
          </a:p>
          <a:p>
            <a:pPr>
              <a:buFont typeface="Wingdings" pitchFamily="2" charset="2"/>
              <a:buNone/>
            </a:pPr>
            <a:r>
              <a:rPr lang="en-US" altLang="ja-JP" sz="1600" smtClean="0">
                <a:solidFill>
                  <a:srgbClr val="000000"/>
                </a:solidFill>
              </a:rPr>
              <a:t>= equilibrium K = </a:t>
            </a:r>
            <a:r>
              <a:rPr lang="en-US" altLang="ja-JP" sz="1600" smtClean="0">
                <a:solidFill>
                  <a:srgbClr val="C00000"/>
                </a:solidFill>
              </a:rPr>
              <a:t>Underemployment Equilibrium </a:t>
            </a:r>
            <a:r>
              <a:rPr lang="en-US" altLang="ja-JP" sz="1600" smtClean="0">
                <a:solidFill>
                  <a:srgbClr val="000000"/>
                </a:solidFill>
              </a:rPr>
              <a:t>= </a:t>
            </a:r>
            <a:r>
              <a:rPr lang="en-US" altLang="ja-JP" sz="1600" smtClean="0">
                <a:solidFill>
                  <a:srgbClr val="C00000"/>
                </a:solidFill>
              </a:rPr>
              <a:t>Keynesian Equilibrium</a:t>
            </a:r>
          </a:p>
          <a:p>
            <a:pPr>
              <a:buFont typeface="Wingdings" pitchFamily="2" charset="2"/>
              <a:buNone/>
            </a:pPr>
            <a:r>
              <a:rPr lang="en-US" altLang="ja-JP" sz="1600" smtClean="0">
                <a:solidFill>
                  <a:srgbClr val="000000"/>
                </a:solidFill>
              </a:rPr>
              <a:t>⇒ Involuntary unemployment from K to E</a:t>
            </a:r>
          </a:p>
          <a:p>
            <a:pPr>
              <a:buFont typeface="Wingdings" pitchFamily="2" charset="2"/>
              <a:buNone/>
            </a:pPr>
            <a:r>
              <a:rPr lang="en-US" altLang="ja-JP" sz="1600" smtClean="0">
                <a:solidFill>
                  <a:srgbClr val="000000"/>
                </a:solidFill>
              </a:rPr>
              <a:t>= Unemployment though he has working intension and ability  and looked for a job</a:t>
            </a:r>
          </a:p>
          <a:p>
            <a:pPr>
              <a:buFont typeface="Wingdings" pitchFamily="2" charset="2"/>
              <a:buNone/>
            </a:pPr>
            <a:r>
              <a:rPr lang="ja-JP" altLang="en-US" sz="1600" smtClean="0">
                <a:solidFill>
                  <a:srgbClr val="000000"/>
                </a:solidFill>
              </a:rPr>
              <a:t>⇒ </a:t>
            </a:r>
            <a:r>
              <a:rPr lang="en-US" altLang="ja-JP" sz="1600" smtClean="0">
                <a:solidFill>
                  <a:srgbClr val="000000"/>
                </a:solidFill>
              </a:rPr>
              <a:t>Expansion of fiscal expenditure, aggregate demand, labor demand to ND’</a:t>
            </a:r>
          </a:p>
          <a:p>
            <a:pPr>
              <a:buFont typeface="Wingdings" pitchFamily="2" charset="2"/>
              <a:buNone/>
            </a:pPr>
            <a:r>
              <a:rPr lang="ja-JP" altLang="en-US" sz="1600" smtClean="0">
                <a:solidFill>
                  <a:srgbClr val="000000"/>
                </a:solidFill>
              </a:rPr>
              <a:t>⇒ </a:t>
            </a:r>
            <a:r>
              <a:rPr lang="en-US" altLang="ja-JP" sz="1600" smtClean="0">
                <a:solidFill>
                  <a:srgbClr val="000000"/>
                </a:solidFill>
              </a:rPr>
              <a:t>Restore full employment equilibrium …Effective demand policy</a:t>
            </a:r>
          </a:p>
          <a:p>
            <a:pPr>
              <a:buFont typeface="Wingdings" pitchFamily="2" charset="2"/>
              <a:buNone/>
            </a:pPr>
            <a:r>
              <a:rPr lang="ja-JP" altLang="en-US" sz="1600" smtClean="0">
                <a:solidFill>
                  <a:srgbClr val="000000"/>
                </a:solidFill>
              </a:rPr>
              <a:t>②ケインズ均衡</a:t>
            </a:r>
          </a:p>
          <a:p>
            <a:pPr>
              <a:buFont typeface="Wingdings" pitchFamily="2" charset="2"/>
              <a:buNone/>
            </a:pPr>
            <a:r>
              <a:rPr lang="ja-JP" altLang="en-US" sz="1600" smtClean="0">
                <a:solidFill>
                  <a:srgbClr val="000000"/>
                </a:solidFill>
              </a:rPr>
              <a:t>　定期的賃金交渉制度の下では貨幣賃金率</a:t>
            </a:r>
            <a:r>
              <a:rPr lang="en-US" altLang="ja-JP" sz="1600" smtClean="0">
                <a:solidFill>
                  <a:srgbClr val="000000"/>
                </a:solidFill>
              </a:rPr>
              <a:t>w</a:t>
            </a:r>
            <a:r>
              <a:rPr lang="ja-JP" altLang="en-US" sz="1600" smtClean="0">
                <a:solidFill>
                  <a:srgbClr val="000000"/>
                </a:solidFill>
              </a:rPr>
              <a:t>は</a:t>
            </a:r>
            <a:r>
              <a:rPr lang="ja-JP" altLang="en-US" sz="1600" b="1" smtClean="0">
                <a:solidFill>
                  <a:schemeClr val="hlink"/>
                </a:solidFill>
              </a:rPr>
              <a:t>下方硬直性</a:t>
            </a:r>
            <a:r>
              <a:rPr lang="ja-JP" altLang="en-US" sz="1600" smtClean="0">
                <a:solidFill>
                  <a:srgbClr val="000000"/>
                </a:solidFill>
              </a:rPr>
              <a:t>（</a:t>
            </a:r>
            <a:r>
              <a:rPr lang="en-US" altLang="ja-JP" sz="1600" smtClean="0">
                <a:solidFill>
                  <a:srgbClr val="000000"/>
                </a:solidFill>
              </a:rPr>
              <a:t>downward rigidity）</a:t>
            </a:r>
          </a:p>
          <a:p>
            <a:pPr>
              <a:buFont typeface="Wingdings" pitchFamily="2" charset="2"/>
              <a:buNone/>
            </a:pPr>
            <a:r>
              <a:rPr lang="ja-JP" altLang="en-US" sz="1600" smtClean="0">
                <a:solidFill>
                  <a:srgbClr val="000000"/>
                </a:solidFill>
              </a:rPr>
              <a:t>　労働供給曲線は</a:t>
            </a:r>
            <a:r>
              <a:rPr lang="en-US" altLang="ja-JP" sz="1600" smtClean="0">
                <a:solidFill>
                  <a:srgbClr val="000000"/>
                </a:solidFill>
              </a:rPr>
              <a:t>w</a:t>
            </a:r>
            <a:r>
              <a:rPr lang="ja-JP" altLang="en-US" sz="1600" smtClean="0">
                <a:solidFill>
                  <a:srgbClr val="000000"/>
                </a:solidFill>
              </a:rPr>
              <a:t>から</a:t>
            </a:r>
            <a:r>
              <a:rPr lang="en-US" altLang="ja-JP" sz="1600" smtClean="0">
                <a:solidFill>
                  <a:srgbClr val="000000"/>
                </a:solidFill>
              </a:rPr>
              <a:t>E</a:t>
            </a:r>
            <a:r>
              <a:rPr lang="ja-JP" altLang="en-US" sz="1600" smtClean="0">
                <a:solidFill>
                  <a:srgbClr val="000000"/>
                </a:solidFill>
              </a:rPr>
              <a:t>まで水平…古典派第２公準の否定</a:t>
            </a:r>
            <a:endParaRPr lang="en-US" altLang="ja-JP" sz="1600" smtClean="0"/>
          </a:p>
          <a:p>
            <a:pPr>
              <a:buFont typeface="Wingdings" pitchFamily="2" charset="2"/>
              <a:buNone/>
            </a:pPr>
            <a:r>
              <a:rPr lang="en-US" altLang="ja-JP" sz="1600" smtClean="0">
                <a:solidFill>
                  <a:srgbClr val="000000"/>
                </a:solidFill>
              </a:rPr>
              <a:t>     </a:t>
            </a:r>
            <a:r>
              <a:rPr lang="ja-JP" altLang="en-US" sz="1600" smtClean="0">
                <a:solidFill>
                  <a:srgbClr val="000000"/>
                </a:solidFill>
              </a:rPr>
              <a:t>⇒</a:t>
            </a:r>
            <a:r>
              <a:rPr lang="en-US" altLang="ja-JP" sz="1600" smtClean="0">
                <a:solidFill>
                  <a:srgbClr val="000000"/>
                </a:solidFill>
              </a:rPr>
              <a:t>K</a:t>
            </a:r>
            <a:r>
              <a:rPr lang="ja-JP" altLang="en-US" sz="1600" smtClean="0">
                <a:solidFill>
                  <a:srgbClr val="000000"/>
                </a:solidFill>
              </a:rPr>
              <a:t>点で均衡＝</a:t>
            </a:r>
            <a:r>
              <a:rPr lang="ja-JP" altLang="en-US" sz="1600" b="1" smtClean="0">
                <a:solidFill>
                  <a:schemeClr val="hlink"/>
                </a:solidFill>
              </a:rPr>
              <a:t>不完全雇用均衡</a:t>
            </a:r>
            <a:endParaRPr lang="en-US" altLang="ja-JP" sz="1600" b="1" smtClean="0">
              <a:solidFill>
                <a:schemeClr val="hlink"/>
              </a:solidFill>
            </a:endParaRPr>
          </a:p>
          <a:p>
            <a:pPr>
              <a:buFont typeface="Wingdings" pitchFamily="2" charset="2"/>
              <a:buNone/>
            </a:pPr>
            <a:r>
              <a:rPr lang="en-US" altLang="ja-JP" sz="1600" b="1" smtClean="0">
                <a:solidFill>
                  <a:schemeClr val="hlink"/>
                </a:solidFill>
              </a:rPr>
              <a:t>    </a:t>
            </a:r>
            <a:r>
              <a:rPr lang="ja-JP" altLang="en-US" sz="1600" smtClean="0">
                <a:solidFill>
                  <a:srgbClr val="000000"/>
                </a:solidFill>
              </a:rPr>
              <a:t>＝</a:t>
            </a:r>
            <a:r>
              <a:rPr lang="ja-JP" altLang="en-US" sz="1600" b="1" smtClean="0">
                <a:solidFill>
                  <a:schemeClr val="hlink"/>
                </a:solidFill>
              </a:rPr>
              <a:t>ケインズ均衡</a:t>
            </a:r>
            <a:r>
              <a:rPr lang="ja-JP" altLang="en-US" sz="1600" smtClean="0">
                <a:solidFill>
                  <a:srgbClr val="000000"/>
                </a:solidFill>
              </a:rPr>
              <a:t>（</a:t>
            </a:r>
            <a:r>
              <a:rPr lang="en-US" altLang="ja-JP" sz="1600" smtClean="0">
                <a:solidFill>
                  <a:srgbClr val="000000"/>
                </a:solidFill>
              </a:rPr>
              <a:t>Keynesian equilibrium）</a:t>
            </a:r>
          </a:p>
          <a:p>
            <a:pPr>
              <a:buFont typeface="Wingdings" pitchFamily="2" charset="2"/>
              <a:buNone/>
            </a:pPr>
            <a:r>
              <a:rPr lang="en-US" altLang="ja-JP" sz="1600" smtClean="0">
                <a:solidFill>
                  <a:srgbClr val="000000"/>
                </a:solidFill>
              </a:rPr>
              <a:t>    ⇒KE</a:t>
            </a:r>
            <a:r>
              <a:rPr lang="ja-JP" altLang="en-US" sz="1600" smtClean="0">
                <a:solidFill>
                  <a:srgbClr val="000000"/>
                </a:solidFill>
              </a:rPr>
              <a:t>の</a:t>
            </a:r>
            <a:r>
              <a:rPr lang="ja-JP" altLang="en-US" sz="1600" b="1" smtClean="0">
                <a:solidFill>
                  <a:schemeClr val="hlink"/>
                </a:solidFill>
              </a:rPr>
              <a:t>非自発的失業</a:t>
            </a:r>
            <a:r>
              <a:rPr lang="ja-JP" altLang="en-US" sz="1600" smtClean="0">
                <a:solidFill>
                  <a:srgbClr val="000000"/>
                </a:solidFill>
              </a:rPr>
              <a:t>（</a:t>
            </a:r>
            <a:r>
              <a:rPr lang="en-US" altLang="ja-JP" sz="1600" smtClean="0">
                <a:solidFill>
                  <a:srgbClr val="000000"/>
                </a:solidFill>
              </a:rPr>
              <a:t>involuntary unemployment）</a:t>
            </a:r>
          </a:p>
          <a:p>
            <a:pPr>
              <a:buFont typeface="Wingdings" pitchFamily="2" charset="2"/>
              <a:buNone/>
            </a:pPr>
            <a:r>
              <a:rPr lang="en-US" altLang="ja-JP" sz="1600" smtClean="0">
                <a:solidFill>
                  <a:srgbClr val="000000"/>
                </a:solidFill>
              </a:rPr>
              <a:t>   ＝</a:t>
            </a:r>
            <a:r>
              <a:rPr lang="ja-JP" altLang="en-US" sz="1600" smtClean="0">
                <a:solidFill>
                  <a:srgbClr val="000000"/>
                </a:solidFill>
              </a:rPr>
              <a:t>現行貨幣賃金率</a:t>
            </a:r>
            <a:r>
              <a:rPr lang="en-US" altLang="ja-JP" sz="1600" smtClean="0">
                <a:solidFill>
                  <a:srgbClr val="000000"/>
                </a:solidFill>
              </a:rPr>
              <a:t>w</a:t>
            </a:r>
            <a:r>
              <a:rPr lang="ja-JP" altLang="en-US" sz="1600" smtClean="0">
                <a:solidFill>
                  <a:srgbClr val="000000"/>
                </a:solidFill>
              </a:rPr>
              <a:t>の下で働く意思と能力を持ち</a:t>
            </a:r>
            <a:endParaRPr lang="en-US" altLang="ja-JP" sz="1600" smtClean="0">
              <a:solidFill>
                <a:srgbClr val="000000"/>
              </a:solidFill>
            </a:endParaRPr>
          </a:p>
          <a:p>
            <a:pPr>
              <a:buFont typeface="Wingdings" pitchFamily="2" charset="2"/>
              <a:buNone/>
            </a:pPr>
            <a:r>
              <a:rPr lang="en-US" altLang="ja-JP" sz="1600" smtClean="0">
                <a:solidFill>
                  <a:srgbClr val="000000"/>
                </a:solidFill>
              </a:rPr>
              <a:t>       </a:t>
            </a:r>
            <a:r>
              <a:rPr lang="ja-JP" altLang="en-US" sz="1600" smtClean="0">
                <a:solidFill>
                  <a:srgbClr val="000000"/>
                </a:solidFill>
              </a:rPr>
              <a:t>求職活動をしてもなお失業</a:t>
            </a:r>
            <a:endParaRPr lang="en-US" altLang="ja-JP" sz="1600" smtClean="0"/>
          </a:p>
          <a:p>
            <a:pPr>
              <a:buFont typeface="Wingdings" pitchFamily="2" charset="2"/>
              <a:buNone/>
            </a:pPr>
            <a:r>
              <a:rPr lang="en-US" altLang="ja-JP" sz="1600" smtClean="0">
                <a:solidFill>
                  <a:srgbClr val="000000"/>
                </a:solidFill>
              </a:rPr>
              <a:t>   </a:t>
            </a:r>
            <a:r>
              <a:rPr lang="ja-JP" altLang="en-US" sz="1600" smtClean="0">
                <a:solidFill>
                  <a:srgbClr val="000000"/>
                </a:solidFill>
              </a:rPr>
              <a:t>⇒不況時に財政支出拡大、総需要拡大、</a:t>
            </a:r>
            <a:endParaRPr lang="en-US" altLang="ja-JP" sz="1600" smtClean="0">
              <a:solidFill>
                <a:srgbClr val="000000"/>
              </a:solidFill>
            </a:endParaRPr>
          </a:p>
          <a:p>
            <a:pPr>
              <a:buFont typeface="Wingdings" pitchFamily="2" charset="2"/>
              <a:buNone/>
            </a:pPr>
            <a:r>
              <a:rPr lang="en-US" altLang="ja-JP" sz="1600" smtClean="0">
                <a:solidFill>
                  <a:srgbClr val="000000"/>
                </a:solidFill>
              </a:rPr>
              <a:t>      </a:t>
            </a:r>
            <a:r>
              <a:rPr lang="ja-JP" altLang="en-US" sz="1600" smtClean="0">
                <a:solidFill>
                  <a:srgbClr val="000000"/>
                </a:solidFill>
              </a:rPr>
              <a:t>労働需要拡大で労働需要曲線を</a:t>
            </a:r>
            <a:r>
              <a:rPr lang="en-US" altLang="ja-JP" sz="1600" smtClean="0">
                <a:solidFill>
                  <a:srgbClr val="000000"/>
                </a:solidFill>
              </a:rPr>
              <a:t>N</a:t>
            </a:r>
            <a:r>
              <a:rPr lang="ja-JP" altLang="en-US" sz="1600" smtClean="0">
                <a:solidFill>
                  <a:srgbClr val="000000"/>
                </a:solidFill>
              </a:rPr>
              <a:t>Ｄ'へシフト</a:t>
            </a:r>
            <a:endParaRPr lang="en-US" altLang="ja-JP" sz="1600" smtClean="0"/>
          </a:p>
          <a:p>
            <a:pPr>
              <a:buFont typeface="Wingdings" pitchFamily="2" charset="2"/>
              <a:buNone/>
            </a:pPr>
            <a:r>
              <a:rPr lang="en-US" altLang="ja-JP" sz="1600" smtClean="0">
                <a:solidFill>
                  <a:srgbClr val="000000"/>
                </a:solidFill>
              </a:rPr>
              <a:t>   </a:t>
            </a:r>
            <a:r>
              <a:rPr lang="ja-JP" altLang="en-US" sz="1600" smtClean="0">
                <a:solidFill>
                  <a:srgbClr val="000000"/>
                </a:solidFill>
              </a:rPr>
              <a:t>⇒完全雇用均衡</a:t>
            </a:r>
            <a:r>
              <a:rPr lang="en-US" altLang="ja-JP" sz="1600" smtClean="0">
                <a:solidFill>
                  <a:srgbClr val="000000"/>
                </a:solidFill>
              </a:rPr>
              <a:t>E</a:t>
            </a:r>
            <a:r>
              <a:rPr lang="ja-JP" altLang="en-US" sz="1600" smtClean="0">
                <a:solidFill>
                  <a:srgbClr val="000000"/>
                </a:solidFill>
              </a:rPr>
              <a:t>の回復…</a:t>
            </a:r>
            <a:r>
              <a:rPr lang="ja-JP" altLang="en-US" sz="1600" b="1" smtClean="0">
                <a:solidFill>
                  <a:schemeClr val="hlink"/>
                </a:solidFill>
              </a:rPr>
              <a:t>有効需要政策</a:t>
            </a:r>
            <a:r>
              <a:rPr lang="ja-JP" altLang="en-US" sz="1600" smtClean="0">
                <a:solidFill>
                  <a:srgbClr val="000000"/>
                </a:solidFill>
              </a:rPr>
              <a:t>の有効性</a:t>
            </a:r>
          </a:p>
        </p:txBody>
      </p:sp>
      <p:pic>
        <p:nvPicPr>
          <p:cNvPr id="24582" name="Picture 4"/>
          <p:cNvPicPr>
            <a:picLocks noChangeAspect="1" noChangeArrowheads="1"/>
          </p:cNvPicPr>
          <p:nvPr/>
        </p:nvPicPr>
        <p:blipFill>
          <a:blip r:embed="rId2"/>
          <a:srcRect/>
          <a:stretch>
            <a:fillRect/>
          </a:stretch>
        </p:blipFill>
        <p:spPr bwMode="auto">
          <a:xfrm>
            <a:off x="6000750" y="4068763"/>
            <a:ext cx="3143250" cy="2789237"/>
          </a:xfrm>
          <a:prstGeom prst="rect">
            <a:avLst/>
          </a:prstGeom>
          <a:noFill/>
          <a:ln w="9525">
            <a:solidFill>
              <a:schemeClr val="tx1"/>
            </a:solidFill>
            <a:miter lim="800000"/>
            <a:headEnd/>
            <a:tailEnd/>
          </a:ln>
        </p:spPr>
      </p:pic>
      <p:sp>
        <p:nvSpPr>
          <p:cNvPr id="24583" name="Text Box 5"/>
          <p:cNvSpPr txBox="1">
            <a:spLocks noChangeArrowheads="1"/>
          </p:cNvSpPr>
          <p:nvPr/>
        </p:nvSpPr>
        <p:spPr bwMode="auto">
          <a:xfrm>
            <a:off x="6858000" y="3786188"/>
            <a:ext cx="1800225" cy="276225"/>
          </a:xfrm>
          <a:prstGeom prst="rect">
            <a:avLst/>
          </a:prstGeom>
          <a:solidFill>
            <a:schemeClr val="accent1"/>
          </a:solidFill>
          <a:ln w="9525">
            <a:solidFill>
              <a:schemeClr val="tx1"/>
            </a:solidFill>
            <a:miter lim="800000"/>
            <a:headEnd/>
            <a:tailEnd/>
          </a:ln>
        </p:spPr>
        <p:txBody>
          <a:bodyPr wrap="none">
            <a:spAutoFit/>
          </a:bodyPr>
          <a:lstStyle/>
          <a:p>
            <a:pPr algn="ctr"/>
            <a:r>
              <a:rPr kumimoji="0" lang="en-US" altLang="ja-JP" sz="1200">
                <a:solidFill>
                  <a:srgbClr val="000000"/>
                </a:solidFill>
                <a:latin typeface="ＭＳ ゴシック" pitchFamily="49" charset="-128"/>
                <a:ea typeface="ＭＳ ゴシック" pitchFamily="49" charset="-128"/>
              </a:rPr>
              <a:t>Keynesian Equilibrium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7. Inflation and Unemployment</a:t>
            </a:r>
            <a:br>
              <a:rPr lang="en-US" altLang="ja-JP" sz="2000" dirty="0" smtClean="0"/>
            </a:br>
            <a:r>
              <a:rPr lang="ja-JP" altLang="en-US" sz="2000" dirty="0" smtClean="0">
                <a:solidFill>
                  <a:srgbClr val="000000"/>
                </a:solidFill>
              </a:rPr>
              <a:t>インフレと失業：フィリップス曲線</a:t>
            </a:r>
            <a:endParaRPr lang="en-US" altLang="ja-JP" sz="2000" dirty="0" smtClean="0">
              <a:solidFill>
                <a:srgbClr val="000000"/>
              </a:solidFill>
            </a:endParaRPr>
          </a:p>
        </p:txBody>
      </p:sp>
      <p:sp>
        <p:nvSpPr>
          <p:cNvPr id="25605" name="Rectangle 3"/>
          <p:cNvSpPr>
            <a:spLocks noGrp="1" noChangeArrowheads="1"/>
          </p:cNvSpPr>
          <p:nvPr>
            <p:ph idx="1"/>
          </p:nvPr>
        </p:nvSpPr>
        <p:spPr>
          <a:xfrm>
            <a:off x="142875" y="714375"/>
            <a:ext cx="8750300" cy="6000750"/>
          </a:xfrm>
        </p:spPr>
        <p:txBody>
          <a:bodyPr/>
          <a:lstStyle/>
          <a:p>
            <a:pPr>
              <a:lnSpc>
                <a:spcPct val="9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① </a:t>
            </a:r>
            <a:r>
              <a:rPr lang="en-US" altLang="ja-JP" sz="1800" smtClean="0">
                <a:solidFill>
                  <a:srgbClr val="C00000"/>
                </a:solidFill>
                <a:latin typeface="ＭＳ Ｐゴシック" pitchFamily="50" charset="-128"/>
                <a:ea typeface="ＭＳ Ｐゴシック" pitchFamily="50" charset="-128"/>
              </a:rPr>
              <a:t>Phillips curve</a:t>
            </a:r>
          </a:p>
          <a:p>
            <a:pPr>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   When unemployment rate u rises, the rate of increase in money wages Δw／w falls.   </a:t>
            </a:r>
            <a:r>
              <a:rPr lang="ja-JP" altLang="en-US" sz="1800" smtClean="0">
                <a:solidFill>
                  <a:srgbClr val="000000"/>
                </a:solidFill>
                <a:latin typeface="ＭＳ Ｐゴシック" pitchFamily="50" charset="-128"/>
                <a:ea typeface="ＭＳ Ｐゴシック" pitchFamily="50" charset="-128"/>
              </a:rPr>
              <a:t>⇒</a:t>
            </a:r>
            <a:r>
              <a:rPr lang="en-US" altLang="ja-JP" sz="1800" smtClean="0">
                <a:solidFill>
                  <a:srgbClr val="000000"/>
                </a:solidFill>
                <a:latin typeface="ＭＳ Ｐゴシック" pitchFamily="50" charset="-128"/>
                <a:ea typeface="ＭＳ Ｐゴシック" pitchFamily="50" charset="-128"/>
              </a:rPr>
              <a:t>Δw／w＝f(u)＝－a(u－u＊)、f'(u)＜0</a:t>
            </a:r>
            <a:endParaRPr lang="en-US" altLang="ja-JP" sz="1800" smtClean="0">
              <a:latin typeface="ＭＳ Ｐゴシック" pitchFamily="50" charset="-128"/>
              <a:ea typeface="ＭＳ Ｐゴシック" pitchFamily="50" charset="-128"/>
            </a:endParaRPr>
          </a:p>
          <a:p>
            <a:pPr>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     When u＝u*, Δw／w＝0</a:t>
            </a:r>
          </a:p>
          <a:p>
            <a:pPr lvl="1">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…frictional unemployment</a:t>
            </a:r>
          </a:p>
          <a:p>
            <a:pPr lvl="1">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Phillips insisted that the relation ship had been stable for 100 years.</a:t>
            </a:r>
          </a:p>
          <a:p>
            <a:pPr>
              <a:lnSpc>
                <a:spcPct val="90000"/>
              </a:lnSpc>
              <a:buFont typeface="Wingdings" pitchFamily="2" charset="2"/>
              <a:buNone/>
            </a:pPr>
            <a:endParaRPr lang="en-US" altLang="ja-JP" sz="1800" smtClean="0">
              <a:solidFill>
                <a:srgbClr val="000000"/>
              </a:solidFill>
              <a:latin typeface="ＭＳ Ｐゴシック" pitchFamily="50" charset="-128"/>
              <a:ea typeface="ＭＳ Ｐゴシック" pitchFamily="50" charset="-128"/>
            </a:endParaRPr>
          </a:p>
          <a:p>
            <a:pPr>
              <a:lnSpc>
                <a:spcPct val="9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①</a:t>
            </a:r>
            <a:r>
              <a:rPr lang="ja-JP" altLang="en-US" sz="1800" b="1" smtClean="0">
                <a:solidFill>
                  <a:schemeClr val="hlink"/>
                </a:solidFill>
                <a:latin typeface="ＭＳ Ｐゴシック" pitchFamily="50" charset="-128"/>
                <a:ea typeface="ＭＳ Ｐゴシック" pitchFamily="50" charset="-128"/>
              </a:rPr>
              <a:t>フィリップス曲線</a:t>
            </a:r>
            <a:endParaRPr lang="ja-JP" altLang="en-US" sz="1800" smtClean="0">
              <a:solidFill>
                <a:schemeClr val="hlink"/>
              </a:solidFill>
              <a:latin typeface="ＭＳ Ｐゴシック" pitchFamily="50" charset="-128"/>
              <a:ea typeface="ＭＳ Ｐゴシック" pitchFamily="50" charset="-128"/>
            </a:endParaRPr>
          </a:p>
          <a:p>
            <a:pPr>
              <a:lnSpc>
                <a:spcPct val="9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　失業率</a:t>
            </a:r>
            <a:r>
              <a:rPr lang="en-US" altLang="ja-JP" sz="1800" smtClean="0">
                <a:solidFill>
                  <a:srgbClr val="000000"/>
                </a:solidFill>
                <a:latin typeface="ＭＳ Ｐゴシック" pitchFamily="50" charset="-128"/>
                <a:ea typeface="ＭＳ Ｐゴシック" pitchFamily="50" charset="-128"/>
              </a:rPr>
              <a:t>u</a:t>
            </a:r>
            <a:r>
              <a:rPr lang="ja-JP" altLang="en-US" sz="1800" smtClean="0">
                <a:solidFill>
                  <a:srgbClr val="000000"/>
                </a:solidFill>
                <a:latin typeface="ＭＳ Ｐゴシック" pitchFamily="50" charset="-128"/>
                <a:ea typeface="ＭＳ Ｐゴシック" pitchFamily="50" charset="-128"/>
              </a:rPr>
              <a:t>が上がると貨幣賃金上昇率</a:t>
            </a:r>
            <a:r>
              <a:rPr lang="en-US" altLang="ja-JP" sz="1800" smtClean="0">
                <a:solidFill>
                  <a:srgbClr val="000000"/>
                </a:solidFill>
                <a:latin typeface="ＭＳ Ｐゴシック" pitchFamily="50" charset="-128"/>
                <a:ea typeface="ＭＳ Ｐゴシック" pitchFamily="50" charset="-128"/>
              </a:rPr>
              <a:t>Δw／w</a:t>
            </a:r>
            <a:r>
              <a:rPr lang="ja-JP" altLang="en-US" sz="1800" smtClean="0">
                <a:solidFill>
                  <a:srgbClr val="000000"/>
                </a:solidFill>
                <a:latin typeface="ＭＳ Ｐゴシック" pitchFamily="50" charset="-128"/>
                <a:ea typeface="ＭＳ Ｐゴシック" pitchFamily="50" charset="-128"/>
              </a:rPr>
              <a:t>は下がる</a:t>
            </a:r>
          </a:p>
          <a:p>
            <a:pPr lvl="1">
              <a:lnSpc>
                <a:spcPct val="9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a:t>
            </a:r>
            <a:r>
              <a:rPr lang="en-US" altLang="ja-JP" sz="1800" smtClean="0">
                <a:solidFill>
                  <a:srgbClr val="000000"/>
                </a:solidFill>
                <a:latin typeface="ＭＳ Ｐゴシック" pitchFamily="50" charset="-128"/>
                <a:ea typeface="ＭＳ Ｐゴシック" pitchFamily="50" charset="-128"/>
              </a:rPr>
              <a:t>Δw／w＝f(u)＝－a(u－u＊)、f'(u)＜0</a:t>
            </a:r>
            <a:endParaRPr lang="en-US" altLang="ja-JP" sz="1800" smtClean="0">
              <a:latin typeface="ＭＳ Ｐゴシック" pitchFamily="50" charset="-128"/>
              <a:ea typeface="ＭＳ Ｐゴシック" pitchFamily="50" charset="-128"/>
            </a:endParaRPr>
          </a:p>
          <a:p>
            <a:pPr lvl="1">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u＝u＊</a:t>
            </a:r>
            <a:r>
              <a:rPr lang="ja-JP" altLang="en-US" sz="1800" smtClean="0">
                <a:solidFill>
                  <a:srgbClr val="000000"/>
                </a:solidFill>
                <a:latin typeface="ＭＳ Ｐゴシック" pitchFamily="50" charset="-128"/>
                <a:ea typeface="ＭＳ Ｐゴシック" pitchFamily="50" charset="-128"/>
              </a:rPr>
              <a:t>のとき</a:t>
            </a:r>
            <a:r>
              <a:rPr lang="en-US" altLang="ja-JP" sz="1800" smtClean="0">
                <a:solidFill>
                  <a:srgbClr val="000000"/>
                </a:solidFill>
                <a:latin typeface="ＭＳ Ｐゴシック" pitchFamily="50" charset="-128"/>
                <a:ea typeface="ＭＳ Ｐゴシック" pitchFamily="50" charset="-128"/>
              </a:rPr>
              <a:t>Δw／w＝0</a:t>
            </a:r>
          </a:p>
          <a:p>
            <a:pPr lvl="1">
              <a:lnSpc>
                <a:spcPct val="9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smtClean="0">
                <a:solidFill>
                  <a:srgbClr val="000000"/>
                </a:solidFill>
                <a:latin typeface="ＭＳ Ｐゴシック" pitchFamily="50" charset="-128"/>
                <a:ea typeface="ＭＳ Ｐゴシック" pitchFamily="50" charset="-128"/>
              </a:rPr>
              <a:t>摩擦的失業（</a:t>
            </a:r>
            <a:r>
              <a:rPr lang="en-US" altLang="ja-JP" sz="1800" smtClean="0">
                <a:solidFill>
                  <a:srgbClr val="000000"/>
                </a:solidFill>
                <a:latin typeface="ＭＳ Ｐゴシック" pitchFamily="50" charset="-128"/>
                <a:ea typeface="ＭＳ Ｐゴシック" pitchFamily="50" charset="-128"/>
              </a:rPr>
              <a:t>frictional unemploymant）</a:t>
            </a:r>
            <a:endParaRPr lang="en-US" altLang="ja-JP" sz="1800" smtClean="0">
              <a:latin typeface="ＭＳ Ｐゴシック" pitchFamily="50" charset="-128"/>
              <a:ea typeface="ＭＳ Ｐゴシック" pitchFamily="50" charset="-128"/>
            </a:endParaRPr>
          </a:p>
          <a:p>
            <a:pPr>
              <a:lnSpc>
                <a:spcPct val="9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　フィリップスは100年に及ぶ安定的関係と主張</a:t>
            </a:r>
          </a:p>
        </p:txBody>
      </p:sp>
      <p:pic>
        <p:nvPicPr>
          <p:cNvPr id="25606" name="Picture 4"/>
          <p:cNvPicPr>
            <a:picLocks noChangeAspect="1" noChangeArrowheads="1"/>
          </p:cNvPicPr>
          <p:nvPr/>
        </p:nvPicPr>
        <p:blipFill>
          <a:blip r:embed="rId2"/>
          <a:srcRect/>
          <a:stretch>
            <a:fillRect/>
          </a:stretch>
        </p:blipFill>
        <p:spPr bwMode="auto">
          <a:xfrm>
            <a:off x="5943600" y="3875088"/>
            <a:ext cx="3124200" cy="2906712"/>
          </a:xfrm>
          <a:prstGeom prst="rect">
            <a:avLst/>
          </a:prstGeom>
          <a:noFill/>
          <a:ln w="9525">
            <a:solidFill>
              <a:schemeClr val="tx1"/>
            </a:solidFill>
            <a:miter lim="800000"/>
            <a:headEnd/>
            <a:tailEnd/>
          </a:ln>
        </p:spPr>
      </p:pic>
      <p:sp>
        <p:nvSpPr>
          <p:cNvPr id="25607" name="Text Box 5"/>
          <p:cNvSpPr txBox="1">
            <a:spLocks noChangeArrowheads="1"/>
          </p:cNvSpPr>
          <p:nvPr/>
        </p:nvSpPr>
        <p:spPr bwMode="auto">
          <a:xfrm>
            <a:off x="6786563" y="3500438"/>
            <a:ext cx="1457325" cy="276225"/>
          </a:xfrm>
          <a:prstGeom prst="rect">
            <a:avLst/>
          </a:prstGeom>
          <a:solidFill>
            <a:schemeClr val="accent1"/>
          </a:solidFill>
          <a:ln w="9525">
            <a:solidFill>
              <a:schemeClr val="tx1"/>
            </a:solidFill>
            <a:miter lim="800000"/>
            <a:headEnd/>
            <a:tailEnd/>
          </a:ln>
        </p:spPr>
        <p:txBody>
          <a:bodyPr>
            <a:spAutoFit/>
          </a:bodyPr>
          <a:lstStyle/>
          <a:p>
            <a:pPr algn="ctr"/>
            <a:r>
              <a:rPr kumimoji="0" lang="en-US" altLang="ja-JP" sz="1200">
                <a:solidFill>
                  <a:srgbClr val="000000"/>
                </a:solidFill>
                <a:latin typeface="ＭＳ ゴシック" pitchFamily="49" charset="-128"/>
                <a:ea typeface="ＭＳ ゴシック" pitchFamily="49" charset="-128"/>
              </a:rPr>
              <a:t>Phillips curve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7B. Inflation and Unemployment</a:t>
            </a:r>
            <a:br>
              <a:rPr lang="en-US" altLang="ja-JP" sz="2000" dirty="0" smtClean="0"/>
            </a:br>
            <a:r>
              <a:rPr lang="ja-JP" altLang="en-US" sz="2000" dirty="0" smtClean="0">
                <a:solidFill>
                  <a:srgbClr val="000000"/>
                </a:solidFill>
              </a:rPr>
              <a:t>インフレと失業：フィリップス曲線</a:t>
            </a:r>
            <a:endParaRPr lang="en-US" altLang="ja-JP" sz="2000" dirty="0" smtClean="0">
              <a:solidFill>
                <a:srgbClr val="000000"/>
              </a:solidFill>
            </a:endParaRPr>
          </a:p>
        </p:txBody>
      </p:sp>
      <p:sp>
        <p:nvSpPr>
          <p:cNvPr id="12291" name="Rectangle 3"/>
          <p:cNvSpPr>
            <a:spLocks noGrp="1" noChangeArrowheads="1"/>
          </p:cNvSpPr>
          <p:nvPr>
            <p:ph idx="1"/>
          </p:nvPr>
        </p:nvSpPr>
        <p:spPr>
          <a:xfrm>
            <a:off x="142875" y="714375"/>
            <a:ext cx="8750300" cy="6000750"/>
          </a:xfrm>
        </p:spPr>
        <p:txBody>
          <a:bodyPr rtlCol="0">
            <a:noAutofit/>
          </a:bodyPr>
          <a:lstStyle/>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② </a:t>
            </a:r>
            <a:r>
              <a:rPr lang="en-US" altLang="ja-JP" sz="1700" dirty="0" smtClean="0">
                <a:solidFill>
                  <a:srgbClr val="000000"/>
                </a:solidFill>
                <a:ea typeface="ＭＳ Ｐゴシック" charset="-128"/>
              </a:rPr>
              <a:t>Quasi-Phillips curve</a:t>
            </a:r>
          </a:p>
          <a:p>
            <a:pPr fontAlgn="auto">
              <a:lnSpc>
                <a:spcPct val="90000"/>
              </a:lnSpc>
              <a:spcAft>
                <a:spcPts val="0"/>
              </a:spcAft>
              <a:buFont typeface="Wingdings" pitchFamily="2" charset="2"/>
              <a:buNone/>
              <a:defRPr/>
            </a:pPr>
            <a:r>
              <a:rPr lang="en-US" altLang="ja-JP" sz="1700" dirty="0" smtClean="0">
                <a:solidFill>
                  <a:srgbClr val="000000"/>
                </a:solidFill>
                <a:ea typeface="ＭＳ Ｐゴシック" charset="-128"/>
              </a:rPr>
              <a:t>    Nominal income PY ×rate of distribution of labor Ω ＝ Wage income W </a:t>
            </a: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a:t>
            </a:r>
            <a:r>
              <a:rPr lang="en-US" altLang="ja-JP" sz="1700" dirty="0" smtClean="0">
                <a:solidFill>
                  <a:srgbClr val="000000"/>
                </a:solidFill>
                <a:ea typeface="ＭＳ Ｐゴシック" charset="-128"/>
              </a:rPr>
              <a:t>PY／N）×Ω＝W／N </a:t>
            </a:r>
            <a:r>
              <a:rPr lang="ja-JP" altLang="en-US" sz="1700" dirty="0" smtClean="0">
                <a:solidFill>
                  <a:srgbClr val="000000"/>
                </a:solidFill>
              </a:rPr>
              <a:t>⇔ </a:t>
            </a:r>
            <a:r>
              <a:rPr lang="en-US" altLang="ja-JP" sz="1700" dirty="0" err="1" smtClean="0">
                <a:solidFill>
                  <a:srgbClr val="000000"/>
                </a:solidFill>
                <a:ea typeface="ＭＳ Ｐゴシック" charset="-128"/>
              </a:rPr>
              <a:t>PyΩ</a:t>
            </a:r>
            <a:r>
              <a:rPr lang="en-US" altLang="ja-JP" sz="1700" dirty="0" smtClean="0">
                <a:solidFill>
                  <a:srgbClr val="000000"/>
                </a:solidFill>
                <a:ea typeface="ＭＳ Ｐゴシック" charset="-128"/>
              </a:rPr>
              <a:t>＝ w, where y = Y/N, w = W/N </a:t>
            </a: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a:t>
            </a:r>
            <a:r>
              <a:rPr lang="en-US" altLang="ja-JP" sz="1700" dirty="0" smtClean="0">
                <a:solidFill>
                  <a:srgbClr val="000000"/>
                </a:solidFill>
                <a:ea typeface="ＭＳ Ｐゴシック" charset="-128"/>
              </a:rPr>
              <a:t>rate of increase in P + rate of increase in y + rate of increase in Ω = rate of increase in w</a:t>
            </a:r>
          </a:p>
          <a:p>
            <a:pPr fontAlgn="auto">
              <a:lnSpc>
                <a:spcPct val="90000"/>
              </a:lnSpc>
              <a:spcAft>
                <a:spcPts val="0"/>
              </a:spcAft>
              <a:buFont typeface="Wingdings" pitchFamily="2" charset="2"/>
              <a:buNone/>
              <a:defRPr/>
            </a:pPr>
            <a:r>
              <a:rPr lang="en-US" altLang="ja-JP" sz="1700" dirty="0" smtClean="0">
                <a:solidFill>
                  <a:srgbClr val="000000"/>
                </a:solidFill>
                <a:ea typeface="ＭＳ Ｐゴシック" charset="-128"/>
              </a:rPr>
              <a:t>    If </a:t>
            </a:r>
            <a:r>
              <a:rPr lang="en-US" altLang="ja-JP" sz="1700" dirty="0" err="1" smtClean="0">
                <a:solidFill>
                  <a:srgbClr val="000000"/>
                </a:solidFill>
                <a:ea typeface="ＭＳ Ｐゴシック" charset="-128"/>
              </a:rPr>
              <a:t>Δy</a:t>
            </a:r>
            <a:r>
              <a:rPr lang="en-US" altLang="ja-JP" sz="1700" dirty="0" smtClean="0">
                <a:solidFill>
                  <a:srgbClr val="000000"/>
                </a:solidFill>
                <a:ea typeface="ＭＳ Ｐゴシック" charset="-128"/>
              </a:rPr>
              <a:t>/y = Δ Ω / Ω , </a:t>
            </a:r>
            <a:r>
              <a:rPr lang="en-US" altLang="ja-JP" sz="1700" dirty="0" err="1" smtClean="0">
                <a:solidFill>
                  <a:srgbClr val="000000"/>
                </a:solidFill>
                <a:ea typeface="ＭＳ Ｐゴシック" charset="-128"/>
              </a:rPr>
              <a:t>Δw</a:t>
            </a:r>
            <a:r>
              <a:rPr lang="en-US" altLang="ja-JP" sz="1700" dirty="0" smtClean="0">
                <a:solidFill>
                  <a:srgbClr val="000000"/>
                </a:solidFill>
                <a:ea typeface="ＭＳ Ｐゴシック" charset="-128"/>
              </a:rPr>
              <a:t>/</a:t>
            </a:r>
            <a:r>
              <a:rPr lang="en-US" altLang="ja-JP" sz="1700" dirty="0" err="1" smtClean="0">
                <a:solidFill>
                  <a:srgbClr val="000000"/>
                </a:solidFill>
                <a:ea typeface="ＭＳ Ｐゴシック" charset="-128"/>
              </a:rPr>
              <a:t>w＝Δp</a:t>
            </a:r>
            <a:r>
              <a:rPr lang="en-US" altLang="ja-JP" sz="1700" dirty="0" smtClean="0">
                <a:solidFill>
                  <a:srgbClr val="000000"/>
                </a:solidFill>
                <a:ea typeface="ＭＳ Ｐゴシック" charset="-128"/>
              </a:rPr>
              <a:t>/p = 0.</a:t>
            </a:r>
          </a:p>
          <a:p>
            <a:pPr marL="342900" lvl="1" indent="-342900" fontAlgn="auto">
              <a:lnSpc>
                <a:spcPct val="90000"/>
              </a:lnSpc>
              <a:spcAft>
                <a:spcPts val="0"/>
              </a:spcAft>
              <a:buSzPct val="80000"/>
              <a:buFont typeface="Wingdings"/>
              <a:buNone/>
              <a:defRPr/>
            </a:pPr>
            <a:r>
              <a:rPr lang="ja-JP" altLang="en-US" sz="1700" dirty="0" smtClean="0">
                <a:solidFill>
                  <a:srgbClr val="000000"/>
                </a:solidFill>
                <a:ea typeface="ＭＳ Ｐゴシック" charset="-128"/>
              </a:rPr>
              <a:t>∴</a:t>
            </a:r>
            <a:r>
              <a:rPr lang="en-US" altLang="ja-JP" sz="1700" dirty="0" err="1" smtClean="0">
                <a:solidFill>
                  <a:srgbClr val="000000"/>
                </a:solidFill>
                <a:ea typeface="ＭＳ Ｐゴシック" charset="-128"/>
              </a:rPr>
              <a:t>Δp</a:t>
            </a:r>
            <a:r>
              <a:rPr lang="en-US" altLang="ja-JP" sz="1700" dirty="0" smtClean="0">
                <a:solidFill>
                  <a:srgbClr val="000000"/>
                </a:solidFill>
                <a:ea typeface="ＭＳ Ｐゴシック" charset="-128"/>
              </a:rPr>
              <a:t>/p＝－a(</a:t>
            </a:r>
            <a:r>
              <a:rPr lang="en-US" altLang="ja-JP" sz="1700" dirty="0" err="1" smtClean="0">
                <a:solidFill>
                  <a:srgbClr val="000000"/>
                </a:solidFill>
                <a:ea typeface="ＭＳ Ｐゴシック" charset="-128"/>
              </a:rPr>
              <a:t>u－u</a:t>
            </a:r>
            <a:r>
              <a:rPr lang="en-US" altLang="ja-JP" sz="1700" dirty="0" smtClean="0">
                <a:solidFill>
                  <a:srgbClr val="000000"/>
                </a:solidFill>
                <a:ea typeface="ＭＳ Ｐゴシック" charset="-128"/>
              </a:rPr>
              <a:t>*)、f'(u)＜0 … Price version of Phillips curve = Quasi-Phillips curve</a:t>
            </a:r>
          </a:p>
          <a:p>
            <a:pPr fontAlgn="auto">
              <a:lnSpc>
                <a:spcPct val="90000"/>
              </a:lnSpc>
              <a:spcAft>
                <a:spcPts val="0"/>
              </a:spcAft>
              <a:buFont typeface="Wingdings" pitchFamily="2" charset="2"/>
              <a:buNone/>
              <a:defRPr/>
            </a:pPr>
            <a:r>
              <a:rPr lang="en-US" altLang="ja-JP" sz="1700" dirty="0" smtClean="0">
                <a:solidFill>
                  <a:srgbClr val="000000"/>
                </a:solidFill>
                <a:ea typeface="ＭＳ Ｐゴシック" charset="-128"/>
              </a:rPr>
              <a:t> </a:t>
            </a:r>
            <a:r>
              <a:rPr lang="ja-JP" altLang="en-US" sz="1700" dirty="0" smtClean="0">
                <a:solidFill>
                  <a:srgbClr val="000000"/>
                </a:solidFill>
                <a:ea typeface="ＭＳ Ｐゴシック" charset="-128"/>
              </a:rPr>
              <a:t>⇔ </a:t>
            </a:r>
            <a:r>
              <a:rPr lang="en-US" altLang="ja-JP" sz="1700" dirty="0" smtClean="0">
                <a:solidFill>
                  <a:srgbClr val="000000"/>
                </a:solidFill>
                <a:ea typeface="ＭＳ Ｐゴシック" charset="-128"/>
              </a:rPr>
              <a:t>it shows the trade-off between inflation and unemployment</a:t>
            </a:r>
          </a:p>
          <a:p>
            <a:pPr fontAlgn="auto">
              <a:lnSpc>
                <a:spcPct val="90000"/>
              </a:lnSpc>
              <a:spcAft>
                <a:spcPts val="0"/>
              </a:spcAft>
              <a:buFont typeface="Wingdings" pitchFamily="2" charset="2"/>
              <a:buNone/>
              <a:defRPr/>
            </a:pPr>
            <a:r>
              <a:rPr lang="en-US" altLang="ja-JP" sz="1700" dirty="0" smtClean="0">
                <a:solidFill>
                  <a:srgbClr val="000000"/>
                </a:solidFill>
                <a:ea typeface="ＭＳ Ｐゴシック" charset="-128"/>
              </a:rPr>
              <a:t> </a:t>
            </a:r>
            <a:r>
              <a:rPr lang="ja-JP" altLang="en-US" sz="1700" dirty="0" smtClean="0">
                <a:solidFill>
                  <a:srgbClr val="000000"/>
                </a:solidFill>
                <a:ea typeface="ＭＳ Ｐゴシック" charset="-128"/>
              </a:rPr>
              <a:t>⇒ </a:t>
            </a:r>
            <a:r>
              <a:rPr lang="en-US" altLang="ja-JP" sz="1700" dirty="0" smtClean="0">
                <a:solidFill>
                  <a:srgbClr val="000000"/>
                </a:solidFill>
                <a:ea typeface="ＭＳ Ｐゴシック" charset="-128"/>
              </a:rPr>
              <a:t>If monetary policy suppresses inflation, unemployment increases.  If monetary policy accelerates inflation,  unemployment increases.</a:t>
            </a:r>
          </a:p>
          <a:p>
            <a:pPr fontAlgn="auto">
              <a:lnSpc>
                <a:spcPct val="90000"/>
              </a:lnSpc>
              <a:spcAft>
                <a:spcPts val="0"/>
              </a:spcAft>
              <a:buFont typeface="Wingdings" pitchFamily="2" charset="2"/>
              <a:buNone/>
              <a:defRPr/>
            </a:pPr>
            <a:endParaRPr lang="en-US" altLang="ja-JP" sz="1700" dirty="0" smtClean="0">
              <a:solidFill>
                <a:srgbClr val="000000"/>
              </a:solidFill>
              <a:ea typeface="ＭＳ Ｐゴシック" charset="-128"/>
            </a:endParaRPr>
          </a:p>
          <a:p>
            <a:pPr fontAlgn="auto">
              <a:lnSpc>
                <a:spcPct val="90000"/>
              </a:lnSpc>
              <a:spcAft>
                <a:spcPts val="0"/>
              </a:spcAft>
              <a:buFont typeface="Wingdings" pitchFamily="2" charset="2"/>
              <a:buNone/>
              <a:defRPr/>
            </a:pPr>
            <a:r>
              <a:rPr lang="ja-JP" altLang="en-US" sz="1700" dirty="0" smtClean="0">
                <a:solidFill>
                  <a:srgbClr val="000000"/>
                </a:solidFill>
                <a:latin typeface="ＭＳ Ｐゴシック" charset="-128"/>
                <a:ea typeface="ＭＳ Ｐゴシック" charset="-128"/>
              </a:rPr>
              <a:t>②</a:t>
            </a:r>
            <a:r>
              <a:rPr lang="ja-JP" altLang="en-US" sz="1700" b="1" dirty="0" smtClean="0">
                <a:solidFill>
                  <a:schemeClr val="hlink"/>
                </a:solidFill>
                <a:latin typeface="ＭＳ Ｐゴシック" charset="-128"/>
                <a:ea typeface="ＭＳ Ｐゴシック" charset="-128"/>
              </a:rPr>
              <a:t>準フィリップス曲線</a:t>
            </a:r>
            <a:endParaRPr lang="en-US" altLang="ja-JP" sz="1700" dirty="0" smtClean="0">
              <a:solidFill>
                <a:schemeClr val="hlink"/>
              </a:solidFill>
              <a:latin typeface="ＭＳ Ｐゴシック" charset="-128"/>
              <a:ea typeface="ＭＳ Ｐゴシック" charset="-128"/>
            </a:endParaRPr>
          </a:p>
          <a:p>
            <a:pPr fontAlgn="auto">
              <a:lnSpc>
                <a:spcPct val="90000"/>
              </a:lnSpc>
              <a:spcAft>
                <a:spcPts val="0"/>
              </a:spcAft>
              <a:buFont typeface="Wingdings" pitchFamily="2" charset="2"/>
              <a:buNone/>
              <a:defRPr/>
            </a:pPr>
            <a:r>
              <a:rPr lang="en-US" altLang="ja-JP" sz="1700" dirty="0" smtClean="0">
                <a:solidFill>
                  <a:schemeClr val="hlink"/>
                </a:solidFill>
                <a:ea typeface="ＭＳ Ｐゴシック" charset="-128"/>
              </a:rPr>
              <a:t>  </a:t>
            </a:r>
            <a:r>
              <a:rPr lang="ja-JP" altLang="en-US" sz="1700" dirty="0" smtClean="0">
                <a:solidFill>
                  <a:srgbClr val="000000"/>
                </a:solidFill>
                <a:ea typeface="ＭＳ Ｐゴシック" charset="-128"/>
              </a:rPr>
              <a:t>名目国民所得</a:t>
            </a:r>
            <a:r>
              <a:rPr lang="en-US" altLang="ja-JP" sz="1700" dirty="0" smtClean="0">
                <a:solidFill>
                  <a:srgbClr val="000000"/>
                </a:solidFill>
                <a:ea typeface="ＭＳ Ｐゴシック" charset="-128"/>
              </a:rPr>
              <a:t>PY×</a:t>
            </a:r>
            <a:r>
              <a:rPr lang="ja-JP" altLang="en-US" sz="1700" dirty="0" smtClean="0">
                <a:solidFill>
                  <a:srgbClr val="000000"/>
                </a:solidFill>
                <a:ea typeface="ＭＳ Ｐゴシック" charset="-128"/>
              </a:rPr>
              <a:t>労働分配率</a:t>
            </a:r>
            <a:r>
              <a:rPr lang="en-US" altLang="ja-JP" sz="1700" dirty="0" smtClean="0">
                <a:solidFill>
                  <a:srgbClr val="000000"/>
                </a:solidFill>
                <a:ea typeface="ＭＳ Ｐゴシック" charset="-128"/>
              </a:rPr>
              <a:t>Ω＝</a:t>
            </a:r>
            <a:r>
              <a:rPr lang="ja-JP" altLang="en-US" sz="1700" dirty="0" smtClean="0">
                <a:solidFill>
                  <a:srgbClr val="000000"/>
                </a:solidFill>
                <a:ea typeface="ＭＳ Ｐゴシック" charset="-128"/>
              </a:rPr>
              <a:t>賃金分配分</a:t>
            </a:r>
            <a:r>
              <a:rPr lang="en-US" altLang="ja-JP" sz="1700" dirty="0" smtClean="0">
                <a:solidFill>
                  <a:srgbClr val="000000"/>
                </a:solidFill>
                <a:ea typeface="ＭＳ Ｐゴシック" charset="-128"/>
              </a:rPr>
              <a:t>W ＝</a:t>
            </a:r>
            <a:r>
              <a:rPr lang="ja-JP" altLang="en-US" sz="1700" dirty="0" smtClean="0">
                <a:solidFill>
                  <a:srgbClr val="000000"/>
                </a:solidFill>
                <a:ea typeface="ＭＳ Ｐゴシック" charset="-128"/>
              </a:rPr>
              <a:t>雇用者所得 ∴（</a:t>
            </a:r>
            <a:r>
              <a:rPr lang="en-US" altLang="ja-JP" sz="1700" dirty="0" smtClean="0">
                <a:solidFill>
                  <a:srgbClr val="000000"/>
                </a:solidFill>
                <a:ea typeface="ＭＳ Ｐゴシック" charset="-128"/>
              </a:rPr>
              <a:t>PY／N）×Ω＝W／N</a:t>
            </a: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a:t>
            </a:r>
            <a:r>
              <a:rPr lang="en-US" altLang="ja-JP" sz="1700" dirty="0" err="1" smtClean="0">
                <a:solidFill>
                  <a:srgbClr val="000000"/>
                </a:solidFill>
                <a:ea typeface="ＭＳ Ｐゴシック" charset="-128"/>
              </a:rPr>
              <a:t>PyΩ＝w</a:t>
            </a:r>
            <a:r>
              <a:rPr lang="en-US" altLang="ja-JP" sz="1700" dirty="0" smtClean="0">
                <a:solidFill>
                  <a:srgbClr val="000000"/>
                </a:solidFill>
                <a:ea typeface="ＭＳ Ｐゴシック" charset="-128"/>
              </a:rPr>
              <a:t>　（</a:t>
            </a:r>
            <a:r>
              <a:rPr lang="ja-JP" altLang="en-US" sz="1700" dirty="0" smtClean="0">
                <a:solidFill>
                  <a:srgbClr val="000000"/>
                </a:solidFill>
                <a:ea typeface="ＭＳ Ｐゴシック" charset="-128"/>
              </a:rPr>
              <a:t>物価×労働生産性×労働分配率＝賃金率）</a:t>
            </a:r>
            <a:endParaRPr lang="en-US" altLang="ja-JP" sz="1700" dirty="0" smtClean="0">
              <a:solidFill>
                <a:srgbClr val="000000"/>
              </a:solidFill>
              <a:ea typeface="ＭＳ Ｐゴシック" charset="-128"/>
            </a:endParaRP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∴物価上昇率＋労働生産性上昇率＋労働分配率上昇率＝賃金上昇率</a:t>
            </a:r>
            <a:endParaRPr lang="en-US" altLang="ja-JP" sz="1700" dirty="0" smtClean="0">
              <a:solidFill>
                <a:srgbClr val="000000"/>
              </a:solidFill>
              <a:ea typeface="ＭＳ Ｐゴシック" charset="-128"/>
            </a:endParaRP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労働生産性上昇率と労働分配率が不変であれば、</a:t>
            </a:r>
            <a:endParaRPr lang="en-US" altLang="ja-JP" sz="1700" dirty="0" smtClean="0">
              <a:solidFill>
                <a:srgbClr val="000000"/>
              </a:solidFill>
              <a:ea typeface="ＭＳ Ｐゴシック" charset="-128"/>
            </a:endParaRP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a:t>
            </a:r>
            <a:r>
              <a:rPr lang="en-US" altLang="ja-JP" sz="1700" dirty="0" err="1" smtClean="0">
                <a:solidFill>
                  <a:srgbClr val="000000"/>
                </a:solidFill>
                <a:ea typeface="ＭＳ Ｐゴシック" charset="-128"/>
              </a:rPr>
              <a:t>Δw／w＝Δp／p</a:t>
            </a:r>
            <a:r>
              <a:rPr lang="ja-JP" altLang="en-US" sz="1700" dirty="0" err="1" smtClean="0">
                <a:solidFill>
                  <a:srgbClr val="000000"/>
                </a:solidFill>
                <a:ea typeface="ＭＳ Ｐゴシック" charset="-128"/>
              </a:rPr>
              <a:t>、</a:t>
            </a:r>
            <a:r>
              <a:rPr lang="en-US" altLang="ja-JP" sz="1700" dirty="0" err="1" smtClean="0">
                <a:solidFill>
                  <a:srgbClr val="000000"/>
                </a:solidFill>
                <a:ea typeface="ＭＳ Ｐゴシック" charset="-128"/>
              </a:rPr>
              <a:t>Δp／p</a:t>
            </a:r>
            <a:r>
              <a:rPr lang="en-US" altLang="ja-JP" sz="1700" dirty="0" smtClean="0">
                <a:solidFill>
                  <a:srgbClr val="000000"/>
                </a:solidFill>
                <a:ea typeface="ＭＳ Ｐゴシック" charset="-128"/>
              </a:rPr>
              <a:t>＝－a(</a:t>
            </a:r>
            <a:r>
              <a:rPr lang="en-US" altLang="ja-JP" sz="1700" dirty="0" err="1" smtClean="0">
                <a:solidFill>
                  <a:srgbClr val="000000"/>
                </a:solidFill>
                <a:ea typeface="ＭＳ Ｐゴシック" charset="-128"/>
              </a:rPr>
              <a:t>u－u</a:t>
            </a:r>
            <a:r>
              <a:rPr lang="en-US" altLang="ja-JP" sz="1700" dirty="0" smtClean="0">
                <a:solidFill>
                  <a:srgbClr val="000000"/>
                </a:solidFill>
                <a:ea typeface="ＭＳ Ｐゴシック" charset="-128"/>
              </a:rPr>
              <a:t>＊)、f'(u)＜0</a:t>
            </a:r>
          </a:p>
          <a:p>
            <a:pPr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a:t>
            </a:r>
            <a:r>
              <a:rPr lang="en-US" altLang="ja-JP" sz="1700" dirty="0" smtClean="0">
                <a:solidFill>
                  <a:srgbClr val="000000"/>
                </a:solidFill>
                <a:ea typeface="ＭＳ Ｐゴシック" charset="-128"/>
              </a:rPr>
              <a:t>…</a:t>
            </a:r>
            <a:r>
              <a:rPr lang="ja-JP" altLang="en-US" sz="1700" b="1" dirty="0" smtClean="0">
                <a:solidFill>
                  <a:schemeClr val="hlink"/>
                </a:solidFill>
                <a:ea typeface="ＭＳ Ｐゴシック" charset="-128"/>
              </a:rPr>
              <a:t>物価版フィリップス曲線</a:t>
            </a:r>
            <a:r>
              <a:rPr lang="ja-JP" altLang="en-US" sz="1700" dirty="0" smtClean="0">
                <a:solidFill>
                  <a:srgbClr val="000000"/>
                </a:solidFill>
                <a:ea typeface="ＭＳ Ｐゴシック" charset="-128"/>
              </a:rPr>
              <a:t>＝準フィリップス曲線</a:t>
            </a:r>
          </a:p>
          <a:p>
            <a:pPr lvl="1"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a:t>
            </a:r>
            <a:r>
              <a:rPr lang="ja-JP" altLang="en-US" sz="1700" b="1" dirty="0" smtClean="0">
                <a:solidFill>
                  <a:schemeClr val="hlink"/>
                </a:solidFill>
                <a:ea typeface="ＭＳ Ｐゴシック" charset="-128"/>
              </a:rPr>
              <a:t>インフレと失業のトレードオフ</a:t>
            </a:r>
          </a:p>
          <a:p>
            <a:pPr lvl="1"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⇒金融政策でインフレを抑えれば失業が</a:t>
            </a:r>
          </a:p>
          <a:p>
            <a:pPr lvl="1" fontAlgn="auto">
              <a:lnSpc>
                <a:spcPct val="90000"/>
              </a:lnSpc>
              <a:spcAft>
                <a:spcPts val="0"/>
              </a:spcAft>
              <a:buFont typeface="Wingdings" pitchFamily="2" charset="2"/>
              <a:buNone/>
              <a:defRPr/>
            </a:pPr>
            <a:r>
              <a:rPr lang="ja-JP" altLang="en-US" sz="1700" dirty="0" smtClean="0">
                <a:solidFill>
                  <a:srgbClr val="000000"/>
                </a:solidFill>
                <a:ea typeface="ＭＳ Ｐゴシック" charset="-128"/>
              </a:rPr>
              <a:t>　増大、インフレを加速すれば失業を抑制</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8. Natural Rate of Unemployment and Rational Expectations</a:t>
            </a:r>
            <a:br>
              <a:rPr lang="en-US" altLang="ja-JP" sz="2000" dirty="0" smtClean="0"/>
            </a:br>
            <a:r>
              <a:rPr lang="ja-JP" altLang="en-US" sz="2000" dirty="0" smtClean="0">
                <a:solidFill>
                  <a:srgbClr val="000000"/>
                </a:solidFill>
              </a:rPr>
              <a:t>自然失業率と合理的期待</a:t>
            </a:r>
            <a:endParaRPr lang="en-US" altLang="ja-JP" sz="2000" dirty="0" smtClean="0">
              <a:solidFill>
                <a:srgbClr val="000000"/>
              </a:solidFill>
            </a:endParaRPr>
          </a:p>
        </p:txBody>
      </p:sp>
      <p:sp>
        <p:nvSpPr>
          <p:cNvPr id="27653" name="Rectangle 3"/>
          <p:cNvSpPr>
            <a:spLocks noGrp="1" noChangeArrowheads="1"/>
          </p:cNvSpPr>
          <p:nvPr>
            <p:ph idx="1"/>
          </p:nvPr>
        </p:nvSpPr>
        <p:spPr>
          <a:xfrm>
            <a:off x="142875" y="785813"/>
            <a:ext cx="8750300" cy="6072187"/>
          </a:xfrm>
        </p:spPr>
        <p:txBody>
          <a:bodyPr/>
          <a:lstStyle/>
          <a:p>
            <a:pPr>
              <a:lnSpc>
                <a:spcPct val="90000"/>
              </a:lnSpc>
              <a:buFont typeface="Wingdings" pitchFamily="2" charset="2"/>
              <a:buNone/>
            </a:pPr>
            <a:r>
              <a:rPr lang="ja-JP" altLang="en-US" sz="1800" smtClean="0">
                <a:solidFill>
                  <a:srgbClr val="000000"/>
                </a:solidFill>
                <a:ea typeface="ＭＳ Ｐゴシック" pitchFamily="50" charset="-128"/>
              </a:rPr>
              <a:t>① </a:t>
            </a:r>
            <a:r>
              <a:rPr lang="en-US" altLang="ja-JP" sz="1800" smtClean="0">
                <a:solidFill>
                  <a:srgbClr val="C00000"/>
                </a:solidFill>
                <a:ea typeface="ＭＳ Ｐゴシック" pitchFamily="50" charset="-128"/>
              </a:rPr>
              <a:t>Expectations-Augmented Quasi-Phillips Curve</a:t>
            </a:r>
          </a:p>
          <a:p>
            <a:pPr>
              <a:lnSpc>
                <a:spcPct val="90000"/>
              </a:lnSpc>
              <a:buFont typeface="Wingdings" pitchFamily="2" charset="2"/>
              <a:buNone/>
            </a:pPr>
            <a:r>
              <a:rPr lang="en-US" altLang="ja-JP" sz="1800" smtClean="0">
                <a:solidFill>
                  <a:srgbClr val="000000"/>
                </a:solidFill>
                <a:ea typeface="ＭＳ Ｐゴシック" pitchFamily="50" charset="-128"/>
              </a:rPr>
              <a:t> When </a:t>
            </a:r>
            <a:r>
              <a:rPr lang="en-US" altLang="ja-JP" sz="1800" smtClean="0">
                <a:solidFill>
                  <a:schemeClr val="tx1"/>
                </a:solidFill>
              </a:rPr>
              <a:t>expected inflation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 </a:t>
            </a:r>
            <a:r>
              <a:rPr lang="en-US" altLang="ja-JP" sz="1800" smtClean="0">
                <a:solidFill>
                  <a:schemeClr val="tx1"/>
                </a:solidFill>
              </a:rPr>
              <a:t>rises, actual inflation </a:t>
            </a:r>
            <a:r>
              <a:rPr lang="ja-JP" altLang="ja-JP" sz="1800" smtClean="0">
                <a:solidFill>
                  <a:schemeClr val="tx1"/>
                </a:solidFill>
              </a:rPr>
              <a:t>Δ</a:t>
            </a:r>
            <a:r>
              <a:rPr lang="en-US" altLang="ja-JP" sz="1800" smtClean="0">
                <a:solidFill>
                  <a:schemeClr val="tx1"/>
                </a:solidFill>
              </a:rPr>
              <a:t>p / p also rises, and the quasi-Phillips curve shifts upward</a:t>
            </a:r>
            <a:r>
              <a:rPr lang="en-US" altLang="ja-JP" sz="1800" smtClean="0"/>
              <a:t>. </a:t>
            </a:r>
            <a:r>
              <a:rPr lang="ja-JP" altLang="ja-JP" sz="1800" smtClean="0">
                <a:solidFill>
                  <a:schemeClr val="tx1"/>
                </a:solidFill>
              </a:rPr>
              <a:t>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a:t>
            </a:r>
            <a:r>
              <a:rPr lang="en-US" altLang="ja-JP" sz="1800" smtClean="0">
                <a:solidFill>
                  <a:schemeClr val="tx1"/>
                </a:solidFill>
              </a:rPr>
              <a:t>- a (u - u*), f '(u) &lt;0</a:t>
            </a:r>
            <a:endParaRPr lang="en-US" altLang="ja-JP" sz="1800" smtClean="0">
              <a:solidFill>
                <a:schemeClr val="tx1"/>
              </a:solidFill>
              <a:ea typeface="ＭＳ Ｐゴシック" pitchFamily="50" charset="-128"/>
            </a:endParaRPr>
          </a:p>
          <a:p>
            <a:pPr>
              <a:lnSpc>
                <a:spcPct val="90000"/>
              </a:lnSpc>
              <a:buFont typeface="Wingdings" pitchFamily="2" charset="2"/>
              <a:buNone/>
            </a:pPr>
            <a:r>
              <a:rPr lang="en-US" altLang="ja-JP" sz="1800" smtClean="0">
                <a:solidFill>
                  <a:srgbClr val="C00000"/>
                </a:solidFill>
                <a:ea typeface="ＭＳ Ｐゴシック" pitchFamily="50" charset="-128"/>
              </a:rPr>
              <a:t>Fisherian curve </a:t>
            </a:r>
            <a:r>
              <a:rPr lang="en-US" altLang="ja-JP" sz="1800" smtClean="0">
                <a:solidFill>
                  <a:srgbClr val="000000"/>
                </a:solidFill>
                <a:ea typeface="ＭＳ Ｐゴシック" pitchFamily="50" charset="-128"/>
              </a:rPr>
              <a:t>…reverse of causal relationship</a:t>
            </a:r>
          </a:p>
          <a:p>
            <a:pPr>
              <a:lnSpc>
                <a:spcPct val="90000"/>
              </a:lnSpc>
              <a:buFont typeface="Wingdings" pitchFamily="2" charset="2"/>
              <a:buNone/>
            </a:pPr>
            <a:r>
              <a:rPr lang="en-US" altLang="ja-JP" sz="1800" smtClean="0">
                <a:solidFill>
                  <a:schemeClr val="tx1"/>
                </a:solidFill>
              </a:rPr>
              <a:t>u = - (1 / a) (</a:t>
            </a:r>
            <a:r>
              <a:rPr lang="ja-JP" altLang="ja-JP" sz="1800" smtClean="0">
                <a:solidFill>
                  <a:schemeClr val="tx1"/>
                </a:solidFill>
              </a:rPr>
              <a:t>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a:t>
            </a:r>
            <a:r>
              <a:rPr lang="en-US" altLang="ja-JP" sz="1800" smtClean="0">
                <a:solidFill>
                  <a:schemeClr val="tx1"/>
                </a:solidFill>
              </a:rPr>
              <a:t>) + u*</a:t>
            </a:r>
            <a:endParaRPr lang="en-US" altLang="ja-JP" sz="1800" smtClean="0">
              <a:solidFill>
                <a:schemeClr val="tx1"/>
              </a:solidFill>
              <a:ea typeface="ＭＳ Ｐゴシック" pitchFamily="50" charset="-128"/>
            </a:endParaRPr>
          </a:p>
          <a:p>
            <a:pPr>
              <a:lnSpc>
                <a:spcPct val="90000"/>
              </a:lnSpc>
              <a:buFont typeface="Wingdings" pitchFamily="2" charset="2"/>
              <a:buNone/>
            </a:pPr>
            <a:r>
              <a:rPr lang="en-US" altLang="ja-JP" sz="1800" smtClean="0">
                <a:solidFill>
                  <a:schemeClr val="tx1"/>
                </a:solidFill>
              </a:rPr>
              <a:t>If </a:t>
            </a:r>
            <a:r>
              <a:rPr lang="ja-JP" altLang="ja-JP" sz="1800" smtClean="0">
                <a:solidFill>
                  <a:schemeClr val="tx1"/>
                </a:solidFill>
              </a:rPr>
              <a:t>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a:t>
            </a:r>
            <a:r>
              <a:rPr lang="en-US" altLang="ja-JP" sz="1800" smtClean="0">
                <a:solidFill>
                  <a:schemeClr val="tx1"/>
                </a:solidFill>
              </a:rPr>
              <a:t>, u = u*</a:t>
            </a:r>
          </a:p>
          <a:p>
            <a:pPr>
              <a:lnSpc>
                <a:spcPct val="90000"/>
              </a:lnSpc>
              <a:buFont typeface="Wingdings" pitchFamily="2" charset="2"/>
              <a:buNone/>
            </a:pPr>
            <a:r>
              <a:rPr lang="en-US" altLang="ja-JP" sz="1800" smtClean="0">
                <a:solidFill>
                  <a:schemeClr val="tx1"/>
                </a:solidFill>
                <a:ea typeface="ＭＳ Ｐゴシック" pitchFamily="50" charset="-128"/>
              </a:rPr>
              <a:t>When expected inflation = actual inflation,  u = </a:t>
            </a:r>
            <a:r>
              <a:rPr lang="en-US" altLang="ja-JP" sz="1800" smtClean="0">
                <a:solidFill>
                  <a:srgbClr val="C00000"/>
                </a:solidFill>
                <a:ea typeface="ＭＳ Ｐゴシック" pitchFamily="50" charset="-128"/>
              </a:rPr>
              <a:t>natural rate of unemployment </a:t>
            </a:r>
          </a:p>
          <a:p>
            <a:pPr>
              <a:lnSpc>
                <a:spcPct val="90000"/>
              </a:lnSpc>
              <a:buFont typeface="Wingdings" pitchFamily="2" charset="2"/>
              <a:buNone/>
            </a:pPr>
            <a:r>
              <a:rPr lang="en-US" altLang="ja-JP" sz="1800" smtClean="0">
                <a:solidFill>
                  <a:schemeClr val="tx1"/>
                </a:solidFill>
                <a:ea typeface="ＭＳ Ｐゴシック" pitchFamily="50" charset="-128"/>
              </a:rPr>
              <a:t>…Friedman, Lucas, Sargent, Barro,= New Monetarists </a:t>
            </a:r>
          </a:p>
          <a:p>
            <a:pPr>
              <a:lnSpc>
                <a:spcPct val="90000"/>
              </a:lnSpc>
              <a:buFont typeface="Wingdings" pitchFamily="2" charset="2"/>
              <a:buNone/>
            </a:pPr>
            <a:endParaRPr lang="en-US" altLang="ja-JP" sz="1800" smtClean="0">
              <a:solidFill>
                <a:schemeClr val="tx1"/>
              </a:solidFill>
              <a:ea typeface="ＭＳ Ｐゴシック" pitchFamily="50" charset="-128"/>
            </a:endParaRPr>
          </a:p>
          <a:p>
            <a:pPr>
              <a:lnSpc>
                <a:spcPct val="90000"/>
              </a:lnSpc>
              <a:buFont typeface="Wingdings" pitchFamily="2" charset="2"/>
              <a:buNone/>
            </a:pPr>
            <a:r>
              <a:rPr lang="ja-JP" altLang="en-US" sz="1800" smtClean="0">
                <a:solidFill>
                  <a:srgbClr val="000000"/>
                </a:solidFill>
                <a:ea typeface="ＭＳ Ｐゴシック" pitchFamily="50" charset="-128"/>
              </a:rPr>
              <a:t>①</a:t>
            </a:r>
            <a:r>
              <a:rPr lang="ja-JP" altLang="en-US" sz="1800" b="1" smtClean="0">
                <a:solidFill>
                  <a:schemeClr val="hlink"/>
                </a:solidFill>
                <a:ea typeface="ＭＳ Ｐゴシック" pitchFamily="50" charset="-128"/>
              </a:rPr>
              <a:t>予想を入れた準フィリップス曲線</a:t>
            </a:r>
            <a:endParaRPr lang="en-US" altLang="ja-JP" sz="1800" smtClean="0">
              <a:ea typeface="ＭＳ Ｐゴシック" pitchFamily="50" charset="-128"/>
            </a:endParaRPr>
          </a:p>
          <a:p>
            <a:pPr>
              <a:lnSpc>
                <a:spcPct val="9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予想物価上昇率</a:t>
            </a:r>
            <a:r>
              <a:rPr lang="en-US" altLang="ja-JP" sz="1800" smtClean="0">
                <a:solidFill>
                  <a:srgbClr val="000000"/>
                </a:solidFill>
                <a:ea typeface="ＭＳ Ｐゴシック" pitchFamily="50" charset="-128"/>
              </a:rPr>
              <a:t>Δπ/π</a:t>
            </a:r>
            <a:r>
              <a:rPr lang="ja-JP" altLang="en-US" sz="1800" smtClean="0">
                <a:solidFill>
                  <a:srgbClr val="000000"/>
                </a:solidFill>
                <a:ea typeface="ＭＳ Ｐゴシック" pitchFamily="50" charset="-128"/>
              </a:rPr>
              <a:t>が上がれば</a:t>
            </a:r>
            <a:endParaRPr lang="en-US" altLang="ja-JP" sz="1800" smtClean="0">
              <a:solidFill>
                <a:srgbClr val="000000"/>
              </a:solidFill>
              <a:ea typeface="ＭＳ Ｐゴシック" pitchFamily="50" charset="-128"/>
            </a:endParaRPr>
          </a:p>
          <a:p>
            <a:pPr>
              <a:lnSpc>
                <a:spcPct val="9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準フィリップス曲線は上方シフトする</a:t>
            </a:r>
          </a:p>
          <a:p>
            <a:pPr lvl="1">
              <a:lnSpc>
                <a:spcPct val="90000"/>
              </a:lnSpc>
              <a:buFont typeface="Wingdings" pitchFamily="2" charset="2"/>
              <a:buNone/>
            </a:pPr>
            <a:r>
              <a:rPr lang="ja-JP" altLang="ja-JP" sz="1800" smtClean="0">
                <a:solidFill>
                  <a:schemeClr val="tx1"/>
                </a:solidFill>
              </a:rPr>
              <a:t>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a:t>
            </a:r>
            <a:r>
              <a:rPr lang="en-US" altLang="ja-JP" sz="1800" smtClean="0">
                <a:solidFill>
                  <a:schemeClr val="tx1"/>
                </a:solidFill>
              </a:rPr>
              <a:t>- a (u - u*), f '(u) &lt;0 </a:t>
            </a:r>
            <a:endParaRPr lang="en-US" altLang="ja-JP" sz="1800" smtClean="0">
              <a:solidFill>
                <a:schemeClr val="tx1"/>
              </a:solidFill>
              <a:ea typeface="ＭＳ Ｐゴシック" pitchFamily="50" charset="-128"/>
            </a:endParaRPr>
          </a:p>
          <a:p>
            <a:pPr>
              <a:lnSpc>
                <a:spcPct val="90000"/>
              </a:lnSpc>
              <a:buFont typeface="Wingdings" pitchFamily="2" charset="2"/>
              <a:buNone/>
            </a:pPr>
            <a:r>
              <a:rPr lang="ja-JP" altLang="en-US" sz="1800" b="1" smtClean="0">
                <a:solidFill>
                  <a:schemeClr val="hlink"/>
                </a:solidFill>
                <a:ea typeface="ＭＳ Ｐゴシック" pitchFamily="50" charset="-128"/>
              </a:rPr>
              <a:t>　フィッシャー曲線</a:t>
            </a:r>
            <a:r>
              <a:rPr lang="en-US" altLang="ja-JP" sz="1800" smtClean="0">
                <a:solidFill>
                  <a:srgbClr val="000000"/>
                </a:solidFill>
                <a:ea typeface="ＭＳ Ｐゴシック" pitchFamily="50" charset="-128"/>
              </a:rPr>
              <a:t>…</a:t>
            </a:r>
            <a:r>
              <a:rPr lang="ja-JP" altLang="en-US" sz="1800" smtClean="0">
                <a:solidFill>
                  <a:srgbClr val="000000"/>
                </a:solidFill>
                <a:ea typeface="ＭＳ Ｐゴシック" pitchFamily="50" charset="-128"/>
              </a:rPr>
              <a:t>因果関係が逆</a:t>
            </a:r>
            <a:endParaRPr lang="en-US" altLang="ja-JP" sz="1800" smtClean="0">
              <a:solidFill>
                <a:srgbClr val="000000"/>
              </a:solidFill>
              <a:ea typeface="ＭＳ Ｐゴシック" pitchFamily="50" charset="-128"/>
            </a:endParaRPr>
          </a:p>
          <a:p>
            <a:pPr>
              <a:lnSpc>
                <a:spcPct val="90000"/>
              </a:lnSpc>
              <a:buFont typeface="Wingdings" pitchFamily="2" charset="2"/>
              <a:buNone/>
            </a:pPr>
            <a:r>
              <a:rPr lang="ja-JP" altLang="en-US" sz="1800" smtClean="0">
                <a:solidFill>
                  <a:srgbClr val="000000"/>
                </a:solidFill>
                <a:ea typeface="ＭＳ Ｐゴシック" pitchFamily="50" charset="-128"/>
              </a:rPr>
              <a:t>　　</a:t>
            </a:r>
            <a:r>
              <a:rPr lang="en-US" altLang="ja-JP" sz="1800" smtClean="0">
                <a:solidFill>
                  <a:schemeClr val="tx1"/>
                </a:solidFill>
              </a:rPr>
              <a:t>u = - (1 / a) (</a:t>
            </a:r>
            <a:r>
              <a:rPr lang="ja-JP" altLang="ja-JP" sz="1800" smtClean="0">
                <a:solidFill>
                  <a:schemeClr val="tx1"/>
                </a:solidFill>
              </a:rPr>
              <a:t>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a:t>
            </a:r>
            <a:r>
              <a:rPr lang="en-US" altLang="ja-JP" sz="1800" smtClean="0">
                <a:solidFill>
                  <a:schemeClr val="tx1"/>
                </a:solidFill>
              </a:rPr>
              <a:t>) + u* </a:t>
            </a:r>
            <a:endParaRPr lang="en-US" altLang="ja-JP" sz="1800" smtClean="0">
              <a:solidFill>
                <a:schemeClr val="tx1"/>
              </a:solidFill>
              <a:ea typeface="ＭＳ Ｐゴシック" pitchFamily="50" charset="-128"/>
            </a:endParaRPr>
          </a:p>
          <a:p>
            <a:pPr>
              <a:lnSpc>
                <a:spcPct val="90000"/>
              </a:lnSpc>
              <a:buFont typeface="Wingdings" pitchFamily="2" charset="2"/>
              <a:buNone/>
            </a:pPr>
            <a:r>
              <a:rPr lang="ja-JP" altLang="en-US" sz="1800" smtClean="0">
                <a:solidFill>
                  <a:schemeClr val="tx1"/>
                </a:solidFill>
                <a:ea typeface="ＭＳ Ｐゴシック" pitchFamily="50" charset="-128"/>
              </a:rPr>
              <a:t>　　</a:t>
            </a:r>
            <a:r>
              <a:rPr lang="en-US" altLang="ja-JP" sz="1800" smtClean="0">
                <a:solidFill>
                  <a:schemeClr val="tx1"/>
                </a:solidFill>
                <a:ea typeface="ＭＳ Ｐゴシック" pitchFamily="50" charset="-128"/>
              </a:rPr>
              <a:t>∴</a:t>
            </a:r>
            <a:r>
              <a:rPr lang="ja-JP" altLang="ja-JP" sz="1800" smtClean="0">
                <a:solidFill>
                  <a:schemeClr val="tx1"/>
                </a:solidFill>
              </a:rPr>
              <a:t> Δ</a:t>
            </a:r>
            <a:r>
              <a:rPr lang="en-US" altLang="ja-JP" sz="1800" smtClean="0">
                <a:solidFill>
                  <a:schemeClr val="tx1"/>
                </a:solidFill>
              </a:rPr>
              <a:t>p / p = </a:t>
            </a:r>
            <a:r>
              <a:rPr lang="ja-JP" altLang="ja-JP" sz="1800" smtClean="0">
                <a:solidFill>
                  <a:schemeClr val="tx1"/>
                </a:solidFill>
              </a:rPr>
              <a:t>Δπ</a:t>
            </a:r>
            <a:r>
              <a:rPr lang="en-US" altLang="ja-JP" sz="1800" smtClean="0">
                <a:solidFill>
                  <a:schemeClr val="tx1"/>
                </a:solidFill>
              </a:rPr>
              <a:t> / </a:t>
            </a:r>
            <a:r>
              <a:rPr lang="ja-JP" altLang="ja-JP" sz="1800" smtClean="0">
                <a:solidFill>
                  <a:schemeClr val="tx1"/>
                </a:solidFill>
              </a:rPr>
              <a:t>π </a:t>
            </a:r>
            <a:r>
              <a:rPr lang="ja-JP" altLang="en-US" sz="1800" smtClean="0">
                <a:solidFill>
                  <a:srgbClr val="000000"/>
                </a:solidFill>
                <a:ea typeface="ＭＳ Ｐゴシック" pitchFamily="50" charset="-128"/>
              </a:rPr>
              <a:t>ならば</a:t>
            </a:r>
            <a:r>
              <a:rPr lang="en-US" altLang="ja-JP" sz="1800" smtClean="0">
                <a:solidFill>
                  <a:srgbClr val="000000"/>
                </a:solidFill>
                <a:ea typeface="ＭＳ Ｐゴシック" pitchFamily="50" charset="-128"/>
              </a:rPr>
              <a:t>u＝u＊</a:t>
            </a:r>
          </a:p>
          <a:p>
            <a:pPr>
              <a:lnSpc>
                <a:spcPct val="90000"/>
              </a:lnSpc>
              <a:buFont typeface="Wingdings" pitchFamily="2" charset="2"/>
              <a:buNone/>
            </a:pPr>
            <a:r>
              <a:rPr lang="ja-JP" altLang="en-US" sz="1800" smtClean="0">
                <a:solidFill>
                  <a:srgbClr val="000000"/>
                </a:solidFill>
                <a:ea typeface="ＭＳ Ｐゴシック" pitchFamily="50" charset="-128"/>
              </a:rPr>
              <a:t>　　予想物価上昇率＝現実物価上昇率のとき実現する</a:t>
            </a:r>
            <a:r>
              <a:rPr lang="en-US" altLang="ja-JP" sz="1800" smtClean="0">
                <a:solidFill>
                  <a:srgbClr val="000000"/>
                </a:solidFill>
                <a:ea typeface="ＭＳ Ｐゴシック" pitchFamily="50" charset="-128"/>
              </a:rPr>
              <a:t>u</a:t>
            </a:r>
          </a:p>
          <a:p>
            <a:pPr lvl="1">
              <a:lnSpc>
                <a:spcPct val="90000"/>
              </a:lnSpc>
              <a:buFont typeface="Wingdings" pitchFamily="2" charset="2"/>
              <a:buNone/>
            </a:pPr>
            <a:r>
              <a:rPr lang="en-US" altLang="ja-JP" sz="1800" smtClean="0">
                <a:solidFill>
                  <a:srgbClr val="000000"/>
                </a:solidFill>
                <a:ea typeface="ＭＳ Ｐゴシック" pitchFamily="50" charset="-128"/>
              </a:rPr>
              <a:t>⇔</a:t>
            </a:r>
            <a:r>
              <a:rPr lang="ja-JP" altLang="en-US" sz="1800" b="1" smtClean="0">
                <a:solidFill>
                  <a:schemeClr val="hlink"/>
                </a:solidFill>
                <a:ea typeface="ＭＳ Ｐゴシック" pitchFamily="50" charset="-128"/>
              </a:rPr>
              <a:t>自然失業率</a:t>
            </a:r>
            <a:endParaRPr lang="en-US" altLang="ja-JP" sz="1800" smtClean="0">
              <a:solidFill>
                <a:srgbClr val="000000"/>
              </a:solidFill>
              <a:ea typeface="ＭＳ Ｐゴシック" pitchFamily="50" charset="-128"/>
            </a:endParaRPr>
          </a:p>
          <a:p>
            <a:pPr lvl="1">
              <a:lnSpc>
                <a:spcPct val="90000"/>
              </a:lnSpc>
              <a:buFont typeface="Wingdings" pitchFamily="2" charset="2"/>
              <a:buNone/>
            </a:pPr>
            <a:r>
              <a:rPr lang="en-US" altLang="ja-JP" sz="1800" smtClean="0">
                <a:solidFill>
                  <a:srgbClr val="000000"/>
                </a:solidFill>
                <a:ea typeface="ＭＳ Ｐゴシック" pitchFamily="50" charset="-128"/>
              </a:rPr>
              <a:t>…</a:t>
            </a:r>
            <a:r>
              <a:rPr lang="ja-JP" altLang="en-US" sz="1800" smtClean="0">
                <a:solidFill>
                  <a:srgbClr val="000000"/>
                </a:solidFill>
                <a:ea typeface="ＭＳ Ｐゴシック" pitchFamily="50" charset="-128"/>
              </a:rPr>
              <a:t>フリードマン、ルーカス、サージェント、</a:t>
            </a:r>
          </a:p>
          <a:p>
            <a:pPr lvl="1">
              <a:lnSpc>
                <a:spcPct val="90000"/>
              </a:lnSpc>
              <a:buFont typeface="Wingdings" pitchFamily="2" charset="2"/>
              <a:buNone/>
            </a:pPr>
            <a:r>
              <a:rPr lang="ja-JP" altLang="en-US" sz="1800" smtClean="0">
                <a:solidFill>
                  <a:srgbClr val="000000"/>
                </a:solidFill>
                <a:ea typeface="ＭＳ Ｐゴシック" pitchFamily="50" charset="-128"/>
              </a:rPr>
              <a:t>バロー＝ ニューマネタリスト</a:t>
            </a:r>
          </a:p>
        </p:txBody>
      </p:sp>
      <p:grpSp>
        <p:nvGrpSpPr>
          <p:cNvPr id="27654" name="Group 9"/>
          <p:cNvGrpSpPr>
            <a:grpSpLocks/>
          </p:cNvGrpSpPr>
          <p:nvPr/>
        </p:nvGrpSpPr>
        <p:grpSpPr bwMode="auto">
          <a:xfrm>
            <a:off x="5716588" y="3143250"/>
            <a:ext cx="3275012" cy="3571875"/>
            <a:chOff x="3601" y="2022"/>
            <a:chExt cx="2063" cy="2250"/>
          </a:xfrm>
        </p:grpSpPr>
        <p:pic>
          <p:nvPicPr>
            <p:cNvPr id="27655" name="Picture 4"/>
            <p:cNvPicPr>
              <a:picLocks noChangeAspect="1" noChangeArrowheads="1"/>
            </p:cNvPicPr>
            <p:nvPr/>
          </p:nvPicPr>
          <p:blipFill>
            <a:blip r:embed="rId2"/>
            <a:srcRect/>
            <a:stretch>
              <a:fillRect/>
            </a:stretch>
          </p:blipFill>
          <p:spPr bwMode="auto">
            <a:xfrm>
              <a:off x="3601" y="2304"/>
              <a:ext cx="2063" cy="1968"/>
            </a:xfrm>
            <a:prstGeom prst="rect">
              <a:avLst/>
            </a:prstGeom>
            <a:noFill/>
            <a:ln w="9525">
              <a:solidFill>
                <a:schemeClr val="tx1"/>
              </a:solidFill>
              <a:miter lim="800000"/>
              <a:headEnd/>
              <a:tailEnd/>
            </a:ln>
          </p:spPr>
        </p:pic>
        <p:sp>
          <p:nvSpPr>
            <p:cNvPr id="27656" name="Text Box 5"/>
            <p:cNvSpPr txBox="1">
              <a:spLocks noChangeArrowheads="1"/>
            </p:cNvSpPr>
            <p:nvPr/>
          </p:nvSpPr>
          <p:spPr bwMode="auto">
            <a:xfrm>
              <a:off x="3870" y="2022"/>
              <a:ext cx="1473" cy="174"/>
            </a:xfrm>
            <a:prstGeom prst="rect">
              <a:avLst/>
            </a:prstGeom>
            <a:solidFill>
              <a:schemeClr val="accent1"/>
            </a:solidFill>
            <a:ln w="9525">
              <a:solidFill>
                <a:schemeClr val="tx1"/>
              </a:solidFill>
              <a:miter lim="800000"/>
              <a:headEnd/>
              <a:tailEnd/>
            </a:ln>
          </p:spPr>
          <p:txBody>
            <a:bodyPr wrap="none">
              <a:spAutoFit/>
            </a:bodyPr>
            <a:lstStyle/>
            <a:p>
              <a:pPr algn="ctr"/>
              <a:r>
                <a:rPr kumimoji="0" lang="en-US" altLang="ja-JP" sz="1200">
                  <a:solidFill>
                    <a:srgbClr val="000000"/>
                  </a:solidFill>
                  <a:latin typeface="平成明朝"/>
                  <a:ea typeface="平成明朝"/>
                  <a:cs typeface="平成明朝"/>
                </a:rPr>
                <a:t>Natural Rate of Unemployment</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8B. Natural Rate of Unemployment and Rational Expectations</a:t>
            </a:r>
            <a:br>
              <a:rPr lang="en-US" altLang="ja-JP" sz="2000" dirty="0" smtClean="0"/>
            </a:br>
            <a:r>
              <a:rPr lang="ja-JP" altLang="en-US" sz="2000" dirty="0" smtClean="0">
                <a:solidFill>
                  <a:srgbClr val="000000"/>
                </a:solidFill>
              </a:rPr>
              <a:t>自然失業率と合理的期待</a:t>
            </a:r>
            <a:endParaRPr lang="en-US" altLang="ja-JP" sz="2000" dirty="0" smtClean="0">
              <a:solidFill>
                <a:srgbClr val="000000"/>
              </a:solidFill>
            </a:endParaRPr>
          </a:p>
        </p:txBody>
      </p:sp>
      <p:sp>
        <p:nvSpPr>
          <p:cNvPr id="13315" name="Rectangle 3"/>
          <p:cNvSpPr>
            <a:spLocks noGrp="1" noChangeArrowheads="1"/>
          </p:cNvSpPr>
          <p:nvPr>
            <p:ph idx="1"/>
          </p:nvPr>
        </p:nvSpPr>
        <p:spPr>
          <a:xfrm>
            <a:off x="142875" y="785813"/>
            <a:ext cx="8750300" cy="6072187"/>
          </a:xfrm>
        </p:spPr>
        <p:txBody>
          <a:bodyPr rtlCol="0">
            <a:normAutofit/>
          </a:bodyPr>
          <a:lstStyle/>
          <a:p>
            <a:pPr fontAlgn="auto">
              <a:lnSpc>
                <a:spcPct val="90000"/>
              </a:lnSpc>
              <a:spcAft>
                <a:spcPts val="0"/>
              </a:spcAft>
              <a:buFont typeface="Wingdings" pitchFamily="2" charset="2"/>
              <a:buNone/>
              <a:defRPr/>
            </a:pPr>
            <a:r>
              <a:rPr lang="ja-JP" altLang="en-US" sz="1800" dirty="0" smtClean="0">
                <a:solidFill>
                  <a:srgbClr val="000000"/>
                </a:solidFill>
                <a:ea typeface="ＭＳ Ｐゴシック" charset="-128"/>
              </a:rPr>
              <a:t>② </a:t>
            </a:r>
            <a:r>
              <a:rPr lang="en-US" altLang="ja-JP" sz="1800" dirty="0" smtClean="0">
                <a:solidFill>
                  <a:srgbClr val="000000"/>
                </a:solidFill>
                <a:ea typeface="ＭＳ Ｐゴシック" charset="-128"/>
              </a:rPr>
              <a:t>Rational Expectations</a:t>
            </a:r>
          </a:p>
          <a:p>
            <a:pPr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   = Expectations which is not systematically different from the average of actual observations</a:t>
            </a:r>
          </a:p>
          <a:p>
            <a:pPr marL="342900" lvl="1" indent="-342900" fontAlgn="auto">
              <a:lnSpc>
                <a:spcPct val="90000"/>
              </a:lnSpc>
              <a:spcAft>
                <a:spcPts val="0"/>
              </a:spcAft>
              <a:buSzPct val="80000"/>
              <a:buFont typeface="Wingdings"/>
              <a:buNone/>
              <a:defRPr/>
            </a:pPr>
            <a:r>
              <a:rPr lang="en-US" altLang="ja-JP" sz="1800" dirty="0" smtClean="0">
                <a:solidFill>
                  <a:srgbClr val="000000"/>
                </a:solidFill>
                <a:ea typeface="ＭＳ Ｐゴシック" charset="-128"/>
              </a:rPr>
              <a:t>  </a:t>
            </a:r>
            <a:r>
              <a:rPr lang="en-US" altLang="ja-JP" sz="1800" dirty="0" smtClean="0">
                <a:solidFill>
                  <a:schemeClr val="tx1"/>
                </a:solidFill>
                <a:ea typeface="ＭＳ Ｐゴシック" charset="-128"/>
              </a:rPr>
              <a:t>E(</a:t>
            </a:r>
            <a:r>
              <a:rPr lang="ja-JP" altLang="ja-JP" sz="1800" dirty="0" smtClean="0">
                <a:solidFill>
                  <a:schemeClr val="tx1"/>
                </a:solidFill>
              </a:rPr>
              <a:t>Δ</a:t>
            </a:r>
            <a:r>
              <a:rPr lang="en-US" altLang="ja-JP" sz="1800" dirty="0" smtClean="0">
                <a:solidFill>
                  <a:schemeClr val="tx1"/>
                </a:solidFill>
              </a:rPr>
              <a:t>p / p</a:t>
            </a:r>
            <a:r>
              <a:rPr lang="en-US" altLang="ja-JP" sz="1800" dirty="0" smtClean="0">
                <a:solidFill>
                  <a:schemeClr val="tx1"/>
                </a:solidFill>
                <a:ea typeface="ＭＳ Ｐゴシック" charset="-128"/>
              </a:rPr>
              <a:t>)＝</a:t>
            </a:r>
            <a:r>
              <a:rPr lang="en-US" altLang="ja-JP" sz="1800" dirty="0" smtClean="0">
                <a:solidFill>
                  <a:schemeClr val="tx1"/>
                </a:solidFill>
              </a:rPr>
              <a:t> </a:t>
            </a:r>
            <a:r>
              <a:rPr lang="ja-JP" altLang="ja-JP" sz="1800" dirty="0" smtClean="0">
                <a:solidFill>
                  <a:schemeClr val="tx1"/>
                </a:solidFill>
              </a:rPr>
              <a:t>Δπ</a:t>
            </a:r>
            <a:r>
              <a:rPr lang="en-US" altLang="ja-JP" sz="1800" dirty="0" smtClean="0">
                <a:solidFill>
                  <a:schemeClr val="tx1"/>
                </a:solidFill>
              </a:rPr>
              <a:t> / </a:t>
            </a:r>
            <a:r>
              <a:rPr lang="ja-JP" altLang="ja-JP" sz="1800" dirty="0" smtClean="0">
                <a:solidFill>
                  <a:schemeClr val="tx1"/>
                </a:solidFill>
              </a:rPr>
              <a:t>π</a:t>
            </a:r>
            <a:r>
              <a:rPr lang="ja-JP" altLang="en-US" sz="1800" dirty="0" smtClean="0">
                <a:solidFill>
                  <a:schemeClr val="tx1"/>
                </a:solidFill>
                <a:ea typeface="ＭＳ Ｐゴシック" charset="-128"/>
              </a:rPr>
              <a:t>、</a:t>
            </a:r>
            <a:r>
              <a:rPr lang="en-US" altLang="ja-JP" sz="1800" dirty="0" smtClean="0">
                <a:solidFill>
                  <a:schemeClr val="tx1"/>
                </a:solidFill>
                <a:ea typeface="ＭＳ Ｐゴシック" charset="-128"/>
              </a:rPr>
              <a:t>E(u)＝u＊</a:t>
            </a:r>
          </a:p>
          <a:p>
            <a:pPr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 ⇒ Phillips curve becomes vertical and the natural unemployment rate hypothesis holds.</a:t>
            </a:r>
          </a:p>
          <a:p>
            <a:pPr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 ⇒ Monetary policy can control inflation but cannot change unemployment rate in the long run.</a:t>
            </a:r>
          </a:p>
          <a:p>
            <a:pPr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    Monetary policy is effective only in the short run.</a:t>
            </a:r>
          </a:p>
          <a:p>
            <a:pPr fontAlgn="auto">
              <a:lnSpc>
                <a:spcPct val="90000"/>
              </a:lnSpc>
              <a:spcAft>
                <a:spcPts val="0"/>
              </a:spcAft>
              <a:buFont typeface="Wingdings" pitchFamily="2" charset="2"/>
              <a:buNone/>
              <a:defRPr/>
            </a:pPr>
            <a:endParaRPr lang="en-US" altLang="ja-JP" sz="1800" dirty="0" smtClean="0">
              <a:solidFill>
                <a:srgbClr val="000000"/>
              </a:solidFill>
              <a:ea typeface="ＭＳ Ｐゴシック" charset="-128"/>
            </a:endParaRPr>
          </a:p>
          <a:p>
            <a:pPr fontAlgn="auto">
              <a:lnSpc>
                <a:spcPct val="90000"/>
              </a:lnSpc>
              <a:spcAft>
                <a:spcPts val="0"/>
              </a:spcAft>
              <a:buFont typeface="Wingdings" pitchFamily="2" charset="2"/>
              <a:buNone/>
              <a:defRPr/>
            </a:pPr>
            <a:r>
              <a:rPr lang="ja-JP" altLang="en-US" sz="1800" dirty="0" smtClean="0">
                <a:solidFill>
                  <a:srgbClr val="000000"/>
                </a:solidFill>
                <a:ea typeface="ＭＳ Ｐゴシック" charset="-128"/>
              </a:rPr>
              <a:t>②</a:t>
            </a:r>
            <a:r>
              <a:rPr lang="ja-JP" altLang="en-US" sz="1800" dirty="0" smtClean="0">
                <a:solidFill>
                  <a:schemeClr val="hlink"/>
                </a:solidFill>
                <a:ea typeface="ＭＳ Ｐゴシック" charset="-128"/>
              </a:rPr>
              <a:t>合理的期待</a:t>
            </a:r>
            <a:r>
              <a:rPr lang="ja-JP" altLang="en-US" sz="1800" dirty="0" smtClean="0">
                <a:solidFill>
                  <a:srgbClr val="000000"/>
                </a:solidFill>
                <a:ea typeface="ＭＳ Ｐゴシック" charset="-128"/>
              </a:rPr>
              <a:t>（</a:t>
            </a:r>
            <a:r>
              <a:rPr lang="en-US" altLang="ja-JP" sz="1800" dirty="0" smtClean="0">
                <a:solidFill>
                  <a:srgbClr val="000000"/>
                </a:solidFill>
                <a:ea typeface="ＭＳ Ｐゴシック" charset="-128"/>
              </a:rPr>
              <a:t>rational expectations）</a:t>
            </a:r>
            <a:endParaRPr lang="en-US" altLang="ja-JP" sz="1800" dirty="0" smtClean="0">
              <a:solidFill>
                <a:schemeClr val="hlink"/>
              </a:solidFill>
              <a:ea typeface="ＭＳ Ｐゴシック" charset="-128"/>
            </a:endParaRPr>
          </a:p>
          <a:p>
            <a:pPr lvl="1"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a:t>
            </a:r>
            <a:r>
              <a:rPr lang="ja-JP" altLang="en-US" sz="1800" dirty="0" smtClean="0">
                <a:solidFill>
                  <a:srgbClr val="000000"/>
                </a:solidFill>
                <a:ea typeface="ＭＳ Ｐゴシック" charset="-128"/>
              </a:rPr>
              <a:t>平均して現実値とシステマティックに異</a:t>
            </a:r>
          </a:p>
          <a:p>
            <a:pPr lvl="1" fontAlgn="auto">
              <a:lnSpc>
                <a:spcPct val="90000"/>
              </a:lnSpc>
              <a:spcAft>
                <a:spcPts val="0"/>
              </a:spcAft>
              <a:buFont typeface="Wingdings" pitchFamily="2" charset="2"/>
              <a:buNone/>
              <a:defRPr/>
            </a:pPr>
            <a:r>
              <a:rPr lang="ja-JP" altLang="en-US" sz="1800" dirty="0" smtClean="0">
                <a:solidFill>
                  <a:schemeClr val="tx1"/>
                </a:solidFill>
                <a:ea typeface="ＭＳ Ｐゴシック" charset="-128"/>
              </a:rPr>
              <a:t>　　ならない期待（ミュース）</a:t>
            </a:r>
          </a:p>
          <a:p>
            <a:pPr lvl="1" fontAlgn="auto">
              <a:lnSpc>
                <a:spcPct val="90000"/>
              </a:lnSpc>
              <a:spcAft>
                <a:spcPts val="0"/>
              </a:spcAft>
              <a:buFont typeface="Wingdings" pitchFamily="2" charset="2"/>
              <a:buNone/>
              <a:defRPr/>
            </a:pPr>
            <a:r>
              <a:rPr lang="en-US" altLang="ja-JP" sz="1800" dirty="0" smtClean="0">
                <a:solidFill>
                  <a:schemeClr val="tx1"/>
                </a:solidFill>
                <a:ea typeface="ＭＳ Ｐゴシック" charset="-128"/>
              </a:rPr>
              <a:t>E(</a:t>
            </a:r>
            <a:r>
              <a:rPr lang="ja-JP" altLang="ja-JP" sz="1800" dirty="0" smtClean="0">
                <a:solidFill>
                  <a:schemeClr val="tx1"/>
                </a:solidFill>
              </a:rPr>
              <a:t>Δ</a:t>
            </a:r>
            <a:r>
              <a:rPr lang="en-US" altLang="ja-JP" sz="1800" dirty="0" smtClean="0">
                <a:solidFill>
                  <a:schemeClr val="tx1"/>
                </a:solidFill>
              </a:rPr>
              <a:t>p / p</a:t>
            </a:r>
            <a:r>
              <a:rPr lang="en-US" altLang="ja-JP" sz="1800" dirty="0" smtClean="0">
                <a:solidFill>
                  <a:schemeClr val="tx1"/>
                </a:solidFill>
                <a:ea typeface="ＭＳ Ｐゴシック" charset="-128"/>
              </a:rPr>
              <a:t>)＝</a:t>
            </a:r>
            <a:r>
              <a:rPr lang="en-US" altLang="ja-JP" sz="1800" dirty="0" smtClean="0">
                <a:solidFill>
                  <a:schemeClr val="tx1"/>
                </a:solidFill>
              </a:rPr>
              <a:t> </a:t>
            </a:r>
            <a:r>
              <a:rPr lang="ja-JP" altLang="ja-JP" sz="1800" dirty="0" smtClean="0">
                <a:solidFill>
                  <a:schemeClr val="tx1"/>
                </a:solidFill>
              </a:rPr>
              <a:t>Δπ</a:t>
            </a:r>
            <a:r>
              <a:rPr lang="en-US" altLang="ja-JP" sz="1800" dirty="0" smtClean="0">
                <a:solidFill>
                  <a:schemeClr val="tx1"/>
                </a:solidFill>
              </a:rPr>
              <a:t> / </a:t>
            </a:r>
            <a:r>
              <a:rPr lang="ja-JP" altLang="ja-JP" sz="1800" dirty="0" smtClean="0">
                <a:solidFill>
                  <a:schemeClr val="tx1"/>
                </a:solidFill>
              </a:rPr>
              <a:t>π</a:t>
            </a:r>
            <a:r>
              <a:rPr lang="ja-JP" altLang="en-US" sz="1800" dirty="0" smtClean="0">
                <a:solidFill>
                  <a:schemeClr val="tx1"/>
                </a:solidFill>
                <a:ea typeface="ＭＳ Ｐゴシック" charset="-128"/>
              </a:rPr>
              <a:t>、</a:t>
            </a:r>
            <a:r>
              <a:rPr lang="en-US" altLang="ja-JP" sz="1800" dirty="0" smtClean="0">
                <a:solidFill>
                  <a:schemeClr val="tx1"/>
                </a:solidFill>
                <a:ea typeface="ＭＳ Ｐゴシック" charset="-128"/>
              </a:rPr>
              <a:t>E(u)＝u＊</a:t>
            </a:r>
          </a:p>
          <a:p>
            <a:pPr fontAlgn="auto">
              <a:lnSpc>
                <a:spcPct val="90000"/>
              </a:lnSpc>
              <a:spcAft>
                <a:spcPts val="0"/>
              </a:spcAft>
              <a:buFont typeface="Wingdings" pitchFamily="2" charset="2"/>
              <a:buNone/>
              <a:defRPr/>
            </a:pPr>
            <a:r>
              <a:rPr lang="ja-JP" altLang="en-US" sz="1800" dirty="0" smtClean="0">
                <a:solidFill>
                  <a:srgbClr val="000000"/>
                </a:solidFill>
                <a:ea typeface="ＭＳ Ｐゴシック" charset="-128"/>
              </a:rPr>
              <a:t>　フィリップス曲線は垂直、自然失業率が成立</a:t>
            </a:r>
            <a:endParaRPr lang="ja-JP" altLang="en-US" sz="1800" dirty="0" smtClean="0">
              <a:solidFill>
                <a:schemeClr val="hlink"/>
              </a:solidFill>
              <a:ea typeface="ＭＳ Ｐゴシック" charset="-128"/>
            </a:endParaRPr>
          </a:p>
          <a:p>
            <a:pPr lvl="1" fontAlgn="auto">
              <a:lnSpc>
                <a:spcPct val="90000"/>
              </a:lnSpc>
              <a:spcAft>
                <a:spcPts val="0"/>
              </a:spcAft>
              <a:buFont typeface="Wingdings" pitchFamily="2" charset="2"/>
              <a:buNone/>
              <a:defRPr/>
            </a:pPr>
            <a:r>
              <a:rPr lang="en-US" altLang="ja-JP" sz="1800" dirty="0" smtClean="0">
                <a:solidFill>
                  <a:srgbClr val="000000"/>
                </a:solidFill>
                <a:ea typeface="ＭＳ Ｐゴシック" charset="-128"/>
              </a:rPr>
              <a:t>⇒</a:t>
            </a:r>
            <a:r>
              <a:rPr lang="ja-JP" altLang="en-US" sz="1800" dirty="0" smtClean="0">
                <a:solidFill>
                  <a:srgbClr val="000000"/>
                </a:solidFill>
                <a:ea typeface="ＭＳ Ｐゴシック" charset="-128"/>
              </a:rPr>
              <a:t>金融政策でインフレを制御しても失業率を</a:t>
            </a:r>
          </a:p>
          <a:p>
            <a:pPr lvl="1" fontAlgn="auto">
              <a:lnSpc>
                <a:spcPct val="90000"/>
              </a:lnSpc>
              <a:spcAft>
                <a:spcPts val="0"/>
              </a:spcAft>
              <a:buFont typeface="Wingdings" pitchFamily="2" charset="2"/>
              <a:buNone/>
              <a:defRPr/>
            </a:pPr>
            <a:r>
              <a:rPr lang="ja-JP" altLang="en-US" sz="1800" dirty="0" smtClean="0">
                <a:solidFill>
                  <a:srgbClr val="000000"/>
                </a:solidFill>
                <a:ea typeface="ＭＳ Ｐゴシック" charset="-128"/>
              </a:rPr>
              <a:t>　変えることはできない</a:t>
            </a:r>
            <a:endParaRPr lang="en-US" altLang="ja-JP" sz="1800" dirty="0" smtClean="0">
              <a:solidFill>
                <a:srgbClr val="000000"/>
              </a:solidFill>
              <a:ea typeface="ＭＳ Ｐゴシック" charset="-128"/>
            </a:endParaRPr>
          </a:p>
          <a:p>
            <a:pPr lvl="1" fontAlgn="auto">
              <a:lnSpc>
                <a:spcPct val="90000"/>
              </a:lnSpc>
              <a:spcAft>
                <a:spcPts val="0"/>
              </a:spcAft>
              <a:buFont typeface="Wingdings" pitchFamily="2" charset="2"/>
              <a:buNone/>
              <a:defRPr/>
            </a:pPr>
            <a:r>
              <a:rPr lang="ja-JP" altLang="en-US" sz="1800" dirty="0" smtClean="0">
                <a:solidFill>
                  <a:srgbClr val="000000"/>
                </a:solidFill>
                <a:ea typeface="ＭＳ Ｐゴシック" charset="-128"/>
              </a:rPr>
              <a:t>政策効果は短期のみ</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9. Lucas Supply Function</a:t>
            </a:r>
            <a:br>
              <a:rPr lang="en-US" altLang="ja-JP" sz="2000" dirty="0" smtClean="0"/>
            </a:br>
            <a:r>
              <a:rPr lang="ja-JP" altLang="en-US" sz="2000" dirty="0" smtClean="0">
                <a:solidFill>
                  <a:srgbClr val="000000"/>
                </a:solidFill>
              </a:rPr>
              <a:t>ルーカス供給関数</a:t>
            </a:r>
            <a:endParaRPr lang="en-US" altLang="ja-JP" sz="2000" dirty="0" smtClean="0">
              <a:solidFill>
                <a:srgbClr val="000000"/>
              </a:solidFill>
            </a:endParaRPr>
          </a:p>
        </p:txBody>
      </p:sp>
      <p:sp>
        <p:nvSpPr>
          <p:cNvPr id="14339" name="Rectangle 3"/>
          <p:cNvSpPr>
            <a:spLocks noChangeArrowheads="1"/>
          </p:cNvSpPr>
          <p:nvPr/>
        </p:nvSpPr>
        <p:spPr bwMode="auto">
          <a:xfrm>
            <a:off x="142875" y="714375"/>
            <a:ext cx="8750300" cy="6000750"/>
          </a:xfrm>
          <a:prstGeom prst="rect">
            <a:avLst/>
          </a:prstGeom>
          <a:noFill/>
          <a:ln w="9525">
            <a:noFill/>
            <a:miter lim="800000"/>
            <a:headEnd/>
            <a:tailEnd/>
          </a:ln>
        </p:spPr>
        <p:txBody>
          <a:bodyPr/>
          <a:lstStyle/>
          <a:p>
            <a:pPr marL="342900" lvl="1" indent="-342900">
              <a:lnSpc>
                <a:spcPct val="105000"/>
              </a:lnSpc>
              <a:spcBef>
                <a:spcPct val="20000"/>
              </a:spcBef>
              <a:buClr>
                <a:schemeClr val="folHlink"/>
              </a:buClr>
              <a:buSzPct val="75000"/>
              <a:defRPr/>
            </a:pPr>
            <a:r>
              <a:rPr kumimoji="0" lang="ja-JP" altLang="en-US" sz="1800" dirty="0">
                <a:solidFill>
                  <a:srgbClr val="000000"/>
                </a:solidFill>
                <a:latin typeface="+mn-lt"/>
                <a:ea typeface="ＭＳ ゴシック" pitchFamily="49" charset="-128"/>
                <a:cs typeface="+mn-cs"/>
              </a:rPr>
              <a:t>① </a:t>
            </a:r>
            <a:r>
              <a:rPr kumimoji="0" lang="en-US" altLang="ja-JP" sz="1800" dirty="0">
                <a:solidFill>
                  <a:srgbClr val="000000"/>
                </a:solidFill>
                <a:latin typeface="+mn-lt"/>
                <a:ea typeface="ＭＳ ゴシック" pitchFamily="49" charset="-128"/>
                <a:cs typeface="+mn-cs"/>
              </a:rPr>
              <a:t>Let denote labor force by LN, actual employment by N, natural employment N</a:t>
            </a:r>
            <a:r>
              <a:rPr kumimoji="0" lang="en-US" altLang="ja-JP" sz="1800" baseline="30000" dirty="0">
                <a:solidFill>
                  <a:srgbClr val="000000"/>
                </a:solidFill>
                <a:latin typeface="+mn-lt"/>
                <a:ea typeface="ＭＳ ゴシック" pitchFamily="49" charset="-128"/>
                <a:cs typeface="+mn-cs"/>
              </a:rPr>
              <a:t>＊ </a:t>
            </a:r>
            <a:r>
              <a:rPr kumimoji="0" lang="en-US" altLang="ja-JP" sz="1800" dirty="0">
                <a:solidFill>
                  <a:srgbClr val="000000"/>
                </a:solidFill>
                <a:latin typeface="+mn-lt"/>
                <a:ea typeface="ＭＳ ゴシック" pitchFamily="49" charset="-128"/>
                <a:cs typeface="+mn-cs"/>
              </a:rPr>
              <a:t>,then u＝(LN－N)／</a:t>
            </a:r>
            <a:r>
              <a:rPr kumimoji="0" lang="en-US" altLang="ja-JP" sz="1800" dirty="0" err="1">
                <a:solidFill>
                  <a:srgbClr val="000000"/>
                </a:solidFill>
                <a:latin typeface="+mn-lt"/>
                <a:ea typeface="ＭＳ ゴシック" pitchFamily="49" charset="-128"/>
                <a:cs typeface="+mn-cs"/>
              </a:rPr>
              <a:t>LN、u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＝(LN－N</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a:t>
            </a:r>
            <a:endParaRPr kumimoji="0" lang="en-US" altLang="ja-JP" sz="1800" dirty="0">
              <a:latin typeface="+mn-lt"/>
              <a:ea typeface="ＭＳ ゴシック" pitchFamily="49" charset="-128"/>
              <a:cs typeface="+mn-cs"/>
            </a:endParaRPr>
          </a:p>
          <a:p>
            <a:pPr marL="342900" lvl="1" indent="-342900">
              <a:lnSpc>
                <a:spcPct val="105000"/>
              </a:lnSpc>
              <a:spcBef>
                <a:spcPct val="20000"/>
              </a:spcBef>
              <a:buClr>
                <a:schemeClr val="folHlink"/>
              </a:buClr>
              <a:buSzPct val="75000"/>
              <a:defRPr/>
            </a:pPr>
            <a:r>
              <a:rPr kumimoji="0" lang="en-US" altLang="ja-JP" sz="1800" dirty="0">
                <a:solidFill>
                  <a:srgbClr val="000000"/>
                </a:solidFill>
                <a:latin typeface="+mn-lt"/>
                <a:ea typeface="ＭＳ ゴシック" pitchFamily="49" charset="-128"/>
                <a:cs typeface="+mn-cs"/>
              </a:rPr>
              <a:t> Denote c = labor per output, then </a:t>
            </a:r>
            <a:r>
              <a:rPr kumimoji="0" lang="en-US" altLang="ja-JP" sz="1800" dirty="0" err="1">
                <a:solidFill>
                  <a:srgbClr val="000000"/>
                </a:solidFill>
                <a:latin typeface="+mn-lt"/>
                <a:ea typeface="ＭＳ ゴシック" pitchFamily="49" charset="-128"/>
                <a:cs typeface="+mn-cs"/>
              </a:rPr>
              <a:t>N＝cY、N</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cY</a:t>
            </a:r>
            <a:r>
              <a:rPr kumimoji="0" lang="ja-JP" altLang="en-US" sz="1800" baseline="-30000" dirty="0">
                <a:solidFill>
                  <a:srgbClr val="000000"/>
                </a:solidFill>
                <a:latin typeface="+mn-lt"/>
                <a:ea typeface="ＭＳ ゴシック" pitchFamily="49" charset="-128"/>
                <a:cs typeface="+mn-cs"/>
              </a:rPr>
              <a:t>Ｆ</a:t>
            </a:r>
            <a:endParaRPr kumimoji="0" lang="en-US" altLang="ja-JP" sz="1800" dirty="0">
              <a:latin typeface="+mn-lt"/>
              <a:ea typeface="ＭＳ ゴシック" pitchFamily="49" charset="-128"/>
              <a:cs typeface="+mn-cs"/>
            </a:endParaRPr>
          </a:p>
          <a:p>
            <a:pPr marL="342900" lvl="1" indent="-342900">
              <a:lnSpc>
                <a:spcPct val="105000"/>
              </a:lnSpc>
              <a:spcBef>
                <a:spcPct val="20000"/>
              </a:spcBef>
              <a:buClr>
                <a:schemeClr val="folHlink"/>
              </a:buClr>
              <a:buSzPct val="75000"/>
              <a:defRPr/>
            </a:pPr>
            <a:r>
              <a:rPr kumimoji="0" lang="en-US" altLang="ja-JP" sz="1800" dirty="0">
                <a:solidFill>
                  <a:srgbClr val="000000"/>
                </a:solidFill>
                <a:latin typeface="+mn-lt"/>
                <a:ea typeface="ＭＳ ゴシック" pitchFamily="49" charset="-128"/>
                <a:cs typeface="+mn-cs"/>
              </a:rPr>
              <a:t>  </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u＝１－cY／LN、u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＝１－cY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a:t>
            </a:r>
          </a:p>
          <a:p>
            <a:pPr marL="342900" lvl="1" indent="-342900">
              <a:lnSpc>
                <a:spcPct val="105000"/>
              </a:lnSpc>
              <a:spcBef>
                <a:spcPct val="20000"/>
              </a:spcBef>
              <a:buClr>
                <a:schemeClr val="folHlink"/>
              </a:buClr>
              <a:buSzPct val="75000"/>
              <a:defRPr/>
            </a:pPr>
            <a:r>
              <a:rPr kumimoji="0" lang="en-US" altLang="ja-JP" sz="1800" dirty="0">
                <a:solidFill>
                  <a:srgbClr val="000000"/>
                </a:solidFill>
                <a:latin typeface="+mn-lt"/>
                <a:ea typeface="ＭＳ ゴシック" pitchFamily="49" charset="-128"/>
                <a:cs typeface="+mn-cs"/>
              </a:rPr>
              <a:t>  ∴</a:t>
            </a:r>
            <a:r>
              <a:rPr kumimoji="0" lang="en-US" altLang="ja-JP" sz="1800" dirty="0" err="1">
                <a:solidFill>
                  <a:srgbClr val="000000"/>
                </a:solidFill>
                <a:latin typeface="+mn-lt"/>
                <a:ea typeface="ＭＳ ゴシック" pitchFamily="49" charset="-128"/>
                <a:cs typeface="+mn-cs"/>
              </a:rPr>
              <a:t>u－u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c／LN</a:t>
            </a:r>
            <a:r>
              <a:rPr kumimoji="0" lang="en-US" altLang="ja-JP" sz="1800" dirty="0">
                <a:solidFill>
                  <a:srgbClr val="000000"/>
                </a:solidFill>
                <a:latin typeface="+mn-lt"/>
                <a:ea typeface="ＭＳ ゴシック" pitchFamily="49" charset="-128"/>
                <a:cs typeface="+mn-cs"/>
              </a:rPr>
              <a:t>)(Y－Y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endParaRPr kumimoji="0" lang="ja-JP" altLang="en-US" sz="1800" dirty="0">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Substitute it in quasi-Phillips curve to obtain</a:t>
            </a: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a:t>
            </a:r>
            <a:r>
              <a:rPr kumimoji="0" lang="ja-JP" altLang="en-US"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Δp／p＝Δp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β(Y－Y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f'(Y)＞0、β＝ac／LN</a:t>
            </a:r>
            <a:endParaRPr kumimoji="0" lang="en-US" altLang="ja-JP" sz="1800" dirty="0">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a:t>
            </a:r>
            <a:r>
              <a:rPr kumimoji="0" lang="ja-JP" altLang="en-US" sz="1800" dirty="0">
                <a:solidFill>
                  <a:srgbClr val="000000"/>
                </a:solidFill>
                <a:latin typeface="+mn-lt"/>
                <a:ea typeface="ＭＳ ゴシック" pitchFamily="49" charset="-128"/>
                <a:cs typeface="+mn-cs"/>
              </a:rPr>
              <a:t>　</a:t>
            </a:r>
            <a:r>
              <a:rPr kumimoji="0" lang="en-US" altLang="ja-JP" sz="1800" dirty="0">
                <a:solidFill>
                  <a:srgbClr val="C00000"/>
                </a:solidFill>
                <a:latin typeface="+mn-lt"/>
                <a:ea typeface="ＭＳ ゴシック" pitchFamily="49" charset="-128"/>
                <a:cs typeface="+mn-cs"/>
              </a:rPr>
              <a:t>Lucas Supply Function</a:t>
            </a:r>
          </a:p>
          <a:p>
            <a:pPr marL="342900" indent="-34290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①労働力人口</a:t>
            </a:r>
            <a:r>
              <a:rPr kumimoji="0" lang="en-US" altLang="ja-JP" sz="1800" dirty="0">
                <a:solidFill>
                  <a:srgbClr val="000000"/>
                </a:solidFill>
                <a:latin typeface="+mn-lt"/>
                <a:ea typeface="ＭＳ ゴシック" pitchFamily="49" charset="-128"/>
                <a:cs typeface="+mn-cs"/>
              </a:rPr>
              <a:t>LN、</a:t>
            </a:r>
            <a:r>
              <a:rPr kumimoji="0" lang="ja-JP" altLang="en-US" sz="1800" dirty="0">
                <a:solidFill>
                  <a:srgbClr val="000000"/>
                </a:solidFill>
                <a:latin typeface="+mn-lt"/>
                <a:ea typeface="ＭＳ ゴシック" pitchFamily="49" charset="-128"/>
                <a:cs typeface="+mn-cs"/>
              </a:rPr>
              <a:t>実際の雇用量</a:t>
            </a:r>
            <a:r>
              <a:rPr kumimoji="0" lang="en-US" altLang="ja-JP" sz="1800" dirty="0">
                <a:solidFill>
                  <a:srgbClr val="000000"/>
                </a:solidFill>
                <a:latin typeface="+mn-lt"/>
                <a:ea typeface="ＭＳ ゴシック" pitchFamily="49" charset="-128"/>
                <a:cs typeface="+mn-cs"/>
              </a:rPr>
              <a:t>N、</a:t>
            </a:r>
            <a:r>
              <a:rPr kumimoji="0" lang="ja-JP" altLang="en-US" sz="1800" dirty="0">
                <a:solidFill>
                  <a:srgbClr val="000000"/>
                </a:solidFill>
                <a:latin typeface="+mn-lt"/>
                <a:ea typeface="ＭＳ ゴシック" pitchFamily="49" charset="-128"/>
                <a:cs typeface="+mn-cs"/>
              </a:rPr>
              <a:t>自然失業率に対応する雇用量</a:t>
            </a:r>
            <a:r>
              <a:rPr kumimoji="0" lang="en-US" altLang="ja-JP" sz="1800" dirty="0">
                <a:solidFill>
                  <a:srgbClr val="000000"/>
                </a:solidFill>
                <a:latin typeface="+mn-lt"/>
                <a:ea typeface="ＭＳ ゴシック" pitchFamily="49" charset="-128"/>
                <a:cs typeface="+mn-cs"/>
              </a:rPr>
              <a:t>N</a:t>
            </a:r>
            <a:r>
              <a:rPr kumimoji="0" lang="en-US" altLang="ja-JP" sz="1800" baseline="30000" dirty="0">
                <a:solidFill>
                  <a:srgbClr val="000000"/>
                </a:solidFill>
                <a:latin typeface="+mn-lt"/>
                <a:ea typeface="ＭＳ ゴシック" pitchFamily="49" charset="-128"/>
                <a:cs typeface="+mn-cs"/>
              </a:rPr>
              <a:t>＊</a:t>
            </a:r>
            <a:r>
              <a:rPr kumimoji="0" lang="ja-JP" altLang="en-US" sz="1800" dirty="0" err="1">
                <a:solidFill>
                  <a:srgbClr val="000000"/>
                </a:solidFill>
                <a:latin typeface="+mn-lt"/>
                <a:ea typeface="ＭＳ ゴシック" pitchFamily="49" charset="-128"/>
                <a:cs typeface="+mn-cs"/>
              </a:rPr>
              <a:t>、</a:t>
            </a:r>
            <a:endParaRPr kumimoji="0" lang="ja-JP" altLang="en-US"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u＝(LN－N)／</a:t>
            </a:r>
            <a:r>
              <a:rPr kumimoji="0" lang="en-US" altLang="ja-JP" sz="1800" dirty="0" err="1">
                <a:solidFill>
                  <a:srgbClr val="000000"/>
                </a:solidFill>
                <a:latin typeface="+mn-lt"/>
                <a:ea typeface="ＭＳ ゴシック" pitchFamily="49" charset="-128"/>
                <a:cs typeface="+mn-cs"/>
              </a:rPr>
              <a:t>LN、u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＝(LN－N</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a:t>
            </a:r>
            <a:endParaRPr kumimoji="0" lang="en-US" altLang="ja-JP"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生産物１単位当たり労働投入量</a:t>
            </a:r>
            <a:r>
              <a:rPr kumimoji="0" lang="en-US" altLang="ja-JP" sz="1800" dirty="0">
                <a:solidFill>
                  <a:srgbClr val="000000"/>
                </a:solidFill>
                <a:latin typeface="+mn-lt"/>
                <a:ea typeface="ＭＳ ゴシック" pitchFamily="49" charset="-128"/>
                <a:cs typeface="+mn-cs"/>
              </a:rPr>
              <a:t>c</a:t>
            </a:r>
            <a:r>
              <a:rPr kumimoji="0" lang="ja-JP" altLang="en-US" sz="1800" dirty="0">
                <a:solidFill>
                  <a:srgbClr val="000000"/>
                </a:solidFill>
                <a:latin typeface="+mn-lt"/>
                <a:ea typeface="ＭＳ ゴシック" pitchFamily="49" charset="-128"/>
                <a:cs typeface="+mn-cs"/>
              </a:rPr>
              <a:t>とすると、</a:t>
            </a:r>
            <a:endParaRPr kumimoji="0" lang="ja-JP" altLang="en-US"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err="1">
                <a:solidFill>
                  <a:srgbClr val="000000"/>
                </a:solidFill>
                <a:latin typeface="+mn-lt"/>
                <a:ea typeface="ＭＳ ゴシック" pitchFamily="49" charset="-128"/>
                <a:cs typeface="+mn-cs"/>
              </a:rPr>
              <a:t>N＝cY、N</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cY</a:t>
            </a:r>
            <a:r>
              <a:rPr kumimoji="0" lang="ja-JP" altLang="en-US" sz="1800" baseline="-30000" dirty="0">
                <a:solidFill>
                  <a:srgbClr val="000000"/>
                </a:solidFill>
                <a:latin typeface="+mn-lt"/>
                <a:ea typeface="ＭＳ ゴシック" pitchFamily="49" charset="-128"/>
                <a:cs typeface="+mn-cs"/>
              </a:rPr>
              <a:t>Ｆ</a:t>
            </a:r>
            <a:endParaRPr kumimoji="0" lang="ja-JP" altLang="en-US"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u＝１－cY／LN、u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＝１－cY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LN、</a:t>
            </a: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u－u</a:t>
            </a:r>
            <a:r>
              <a:rPr kumimoji="0" lang="en-US" altLang="ja-JP" sz="1800" baseline="300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c／LN</a:t>
            </a:r>
            <a:r>
              <a:rPr kumimoji="0" lang="en-US" altLang="ja-JP" sz="1800" dirty="0">
                <a:solidFill>
                  <a:srgbClr val="000000"/>
                </a:solidFill>
                <a:latin typeface="+mn-lt"/>
                <a:ea typeface="ＭＳ ゴシック" pitchFamily="49" charset="-128"/>
                <a:cs typeface="+mn-cs"/>
              </a:rPr>
              <a:t>)(Y－Y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endParaRPr kumimoji="0" lang="ja-JP" altLang="en-US" sz="1800" dirty="0">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　予想を入れた準フィリップス曲線に代入</a:t>
            </a:r>
            <a:endParaRPr kumimoji="0" lang="ja-JP" altLang="en-US"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Δp／p＝Δp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β(Y－Y</a:t>
            </a:r>
            <a:r>
              <a:rPr kumimoji="0" lang="ja-JP" altLang="en-US" sz="1800" baseline="-30000" dirty="0">
                <a:solidFill>
                  <a:srgbClr val="000000"/>
                </a:solidFill>
                <a:latin typeface="+mn-lt"/>
                <a:ea typeface="ＭＳ ゴシック" pitchFamily="49" charset="-128"/>
                <a:cs typeface="+mn-cs"/>
              </a:rPr>
              <a:t>Ｆ</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f'(Y)＞0、</a:t>
            </a: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err="1">
                <a:solidFill>
                  <a:srgbClr val="000000"/>
                </a:solidFill>
                <a:latin typeface="+mn-lt"/>
                <a:ea typeface="ＭＳ ゴシック" pitchFamily="49" charset="-128"/>
                <a:cs typeface="+mn-cs"/>
              </a:rPr>
              <a:t>β＝ac／LN</a:t>
            </a:r>
            <a:endParaRPr kumimoji="0" lang="en-US" altLang="ja-JP"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a:t>
            </a:r>
            <a:r>
              <a:rPr kumimoji="0" lang="ja-JP" altLang="en-US" sz="1800" b="1" dirty="0">
                <a:solidFill>
                  <a:schemeClr val="hlink"/>
                </a:solidFill>
                <a:latin typeface="+mn-lt"/>
                <a:ea typeface="ＭＳ ゴシック" pitchFamily="49" charset="-128"/>
                <a:cs typeface="+mn-cs"/>
              </a:rPr>
              <a:t>ルーカス供給関数</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Lucas supply function）</a:t>
            </a:r>
          </a:p>
          <a:p>
            <a:pPr marL="342900" indent="-342900">
              <a:lnSpc>
                <a:spcPct val="105000"/>
              </a:lnSpc>
              <a:spcBef>
                <a:spcPct val="20000"/>
              </a:spcBef>
              <a:buClr>
                <a:schemeClr val="folHlink"/>
              </a:buClr>
              <a:buSzPct val="75000"/>
              <a:buFont typeface="Wingdings" pitchFamily="2" charset="2"/>
              <a:buNone/>
              <a:defRPr/>
            </a:pPr>
            <a:endParaRPr kumimoji="0" lang="ja-JP" altLang="en-US" sz="1800" dirty="0">
              <a:latin typeface="ＭＳ ゴシック" pitchFamily="49" charset="-128"/>
              <a:ea typeface="ＭＳ ゴシック" pitchFamily="49" charset="-128"/>
              <a:cs typeface="+mn-cs"/>
            </a:endParaRPr>
          </a:p>
        </p:txBody>
      </p:sp>
      <p:pic>
        <p:nvPicPr>
          <p:cNvPr id="29702" name="Picture 4"/>
          <p:cNvPicPr>
            <a:picLocks noChangeAspect="1" noChangeArrowheads="1"/>
          </p:cNvPicPr>
          <p:nvPr/>
        </p:nvPicPr>
        <p:blipFill>
          <a:blip r:embed="rId2"/>
          <a:srcRect/>
          <a:stretch>
            <a:fillRect/>
          </a:stretch>
        </p:blipFill>
        <p:spPr bwMode="auto">
          <a:xfrm>
            <a:off x="6026150" y="3857625"/>
            <a:ext cx="2965450" cy="2924175"/>
          </a:xfrm>
          <a:prstGeom prst="rect">
            <a:avLst/>
          </a:prstGeom>
          <a:noFill/>
          <a:ln w="9525">
            <a:solidFill>
              <a:schemeClr val="tx1"/>
            </a:solidFill>
            <a:miter lim="800000"/>
            <a:headEnd/>
            <a:tailEnd/>
          </a:ln>
        </p:spPr>
      </p:pic>
      <p:sp>
        <p:nvSpPr>
          <p:cNvPr id="29703" name="Text Box 5"/>
          <p:cNvSpPr txBox="1">
            <a:spLocks noChangeArrowheads="1"/>
          </p:cNvSpPr>
          <p:nvPr/>
        </p:nvSpPr>
        <p:spPr bwMode="auto">
          <a:xfrm>
            <a:off x="6643688" y="3714750"/>
            <a:ext cx="1800225" cy="276225"/>
          </a:xfrm>
          <a:prstGeom prst="rect">
            <a:avLst/>
          </a:prstGeom>
          <a:solidFill>
            <a:schemeClr val="accent1"/>
          </a:solidFill>
          <a:ln w="9525">
            <a:solidFill>
              <a:schemeClr val="tx1"/>
            </a:solidFill>
            <a:miter lim="800000"/>
            <a:headEnd/>
            <a:tailEnd/>
          </a:ln>
        </p:spPr>
        <p:txBody>
          <a:bodyPr wrap="none">
            <a:spAutoFit/>
          </a:bodyPr>
          <a:lstStyle/>
          <a:p>
            <a:pPr algn="ctr"/>
            <a:r>
              <a:rPr kumimoji="0" lang="en-US" altLang="ja-JP" sz="1200">
                <a:solidFill>
                  <a:srgbClr val="000000"/>
                </a:solidFill>
                <a:latin typeface="平成明朝"/>
                <a:ea typeface="平成明朝"/>
                <a:cs typeface="平成明朝"/>
              </a:rPr>
              <a:t>Lucas Supply Function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9B. Lucas Supply Function</a:t>
            </a:r>
            <a:br>
              <a:rPr lang="en-US" altLang="ja-JP" sz="2000" dirty="0" smtClean="0"/>
            </a:br>
            <a:r>
              <a:rPr lang="ja-JP" altLang="en-US" sz="2000" dirty="0" smtClean="0">
                <a:solidFill>
                  <a:srgbClr val="000000"/>
                </a:solidFill>
              </a:rPr>
              <a:t>ルーカス供給関数</a:t>
            </a:r>
            <a:endParaRPr lang="en-US" altLang="ja-JP" sz="2000" dirty="0" smtClean="0">
              <a:solidFill>
                <a:srgbClr val="000000"/>
              </a:solidFill>
            </a:endParaRPr>
          </a:p>
        </p:txBody>
      </p:sp>
      <p:sp>
        <p:nvSpPr>
          <p:cNvPr id="14339" name="Rectangle 3"/>
          <p:cNvSpPr>
            <a:spLocks noChangeArrowheads="1"/>
          </p:cNvSpPr>
          <p:nvPr/>
        </p:nvSpPr>
        <p:spPr bwMode="auto">
          <a:xfrm>
            <a:off x="142875" y="714375"/>
            <a:ext cx="8750300" cy="6000750"/>
          </a:xfrm>
          <a:prstGeom prst="rect">
            <a:avLst/>
          </a:prstGeom>
          <a:noFill/>
          <a:ln w="9525">
            <a:noFill/>
            <a:miter lim="800000"/>
            <a:headEnd/>
            <a:tailEnd/>
          </a:ln>
        </p:spPr>
        <p:txBody>
          <a:bodyPr/>
          <a:lstStyle/>
          <a:p>
            <a:pPr marL="342900" indent="-34290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② </a:t>
            </a:r>
            <a:r>
              <a:rPr kumimoji="0" lang="en-US" altLang="ja-JP" sz="1800" dirty="0">
                <a:solidFill>
                  <a:srgbClr val="000000"/>
                </a:solidFill>
                <a:latin typeface="+mn-lt"/>
                <a:ea typeface="ＭＳ ゴシック" pitchFamily="49" charset="-128"/>
                <a:cs typeface="+mn-cs"/>
              </a:rPr>
              <a:t>Under rational expectations,</a:t>
            </a:r>
          </a:p>
          <a:p>
            <a:pPr marL="342900" lvl="1" indent="-342900">
              <a:lnSpc>
                <a:spcPct val="105000"/>
              </a:lnSpc>
              <a:spcBef>
                <a:spcPct val="20000"/>
              </a:spcBef>
              <a:buClr>
                <a:schemeClr val="folHlink"/>
              </a:buClr>
              <a:buSzPct val="75000"/>
              <a:defRPr/>
            </a:pPr>
            <a:r>
              <a:rPr kumimoji="0" lang="en-US" altLang="ja-JP" sz="1800" dirty="0">
                <a:solidFill>
                  <a:srgbClr val="000000"/>
                </a:solidFill>
                <a:latin typeface="+mn-lt"/>
                <a:ea typeface="ＭＳ ゴシック" pitchFamily="49" charset="-128"/>
                <a:cs typeface="+mn-cs"/>
              </a:rPr>
              <a:t>   E(</a:t>
            </a:r>
            <a:r>
              <a:rPr kumimoji="0" lang="en-US" altLang="ja-JP" sz="1800" dirty="0" err="1">
                <a:solidFill>
                  <a:srgbClr val="000000"/>
                </a:solidFill>
                <a:latin typeface="+mn-lt"/>
                <a:ea typeface="ＭＳ ゴシック" pitchFamily="49" charset="-128"/>
                <a:cs typeface="+mn-cs"/>
              </a:rPr>
              <a:t>Δp／p</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Δp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p</a:t>
            </a:r>
            <a:r>
              <a:rPr kumimoji="0" lang="ja-JP" altLang="en-US" sz="1800" baseline="30000" dirty="0">
                <a:solidFill>
                  <a:srgbClr val="000000"/>
                </a:solidFill>
                <a:latin typeface="+mn-lt"/>
                <a:ea typeface="ＭＳ ゴシック" pitchFamily="49" charset="-128"/>
                <a:cs typeface="+mn-cs"/>
              </a:rPr>
              <a:t>ｅ</a:t>
            </a:r>
            <a:r>
              <a:rPr kumimoji="0" lang="en-US" altLang="ja-JP" sz="1800" dirty="0">
                <a:solidFill>
                  <a:srgbClr val="000000"/>
                </a:solidFill>
                <a:latin typeface="+mn-lt"/>
                <a:ea typeface="ＭＳ ゴシック" pitchFamily="49" charset="-128"/>
                <a:cs typeface="+mn-cs"/>
              </a:rPr>
              <a:t>= </a:t>
            </a:r>
            <a:r>
              <a:rPr kumimoji="0" lang="en-US" altLang="ja-JP" sz="1800" dirty="0" err="1">
                <a:solidFill>
                  <a:srgbClr val="000000"/>
                </a:solidFill>
                <a:latin typeface="+mn-lt"/>
                <a:ea typeface="ＭＳ ゴシック" pitchFamily="49" charset="-128"/>
                <a:cs typeface="+mn-cs"/>
              </a:rPr>
              <a:t>Δπ</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π,E</a:t>
            </a:r>
            <a:r>
              <a:rPr kumimoji="0" lang="en-US" altLang="ja-JP" sz="1800" dirty="0">
                <a:solidFill>
                  <a:srgbClr val="000000"/>
                </a:solidFill>
                <a:latin typeface="+mn-lt"/>
                <a:ea typeface="ＭＳ ゴシック" pitchFamily="49" charset="-128"/>
                <a:cs typeface="+mn-cs"/>
              </a:rPr>
              <a:t>(u)＝u</a:t>
            </a:r>
            <a:r>
              <a:rPr kumimoji="0" lang="en-US" altLang="ja-JP" sz="1800" baseline="30000" dirty="0">
                <a:solidFill>
                  <a:srgbClr val="000000"/>
                </a:solidFill>
                <a:latin typeface="+mn-lt"/>
                <a:ea typeface="ＭＳ ゴシック" pitchFamily="49" charset="-128"/>
                <a:cs typeface="+mn-cs"/>
              </a:rPr>
              <a:t>＊</a:t>
            </a:r>
            <a:endParaRPr kumimoji="0" lang="en-US" altLang="ja-JP" sz="1800" dirty="0">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hold in the long run.</a:t>
            </a: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Lucas supply curve stands vertically, full employment is attained.</a:t>
            </a: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a:t>
            </a:r>
            <a:r>
              <a:rPr kumimoji="0" lang="en-US" altLang="ja-JP" sz="1800" dirty="0">
                <a:solidFill>
                  <a:srgbClr val="C00000"/>
                </a:solidFill>
                <a:latin typeface="+mn-lt"/>
                <a:ea typeface="ＭＳ ゴシック" pitchFamily="49" charset="-128"/>
                <a:cs typeface="+mn-cs"/>
              </a:rPr>
              <a:t>New Classical school</a:t>
            </a: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 Monetary policy can control inflation but cannot change full employment level.</a:t>
            </a: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 Monetary policy is effective only in the short run.</a:t>
            </a:r>
          </a:p>
          <a:p>
            <a:pPr marL="342900" indent="-342900">
              <a:lnSpc>
                <a:spcPct val="105000"/>
              </a:lnSpc>
              <a:spcBef>
                <a:spcPct val="20000"/>
              </a:spcBef>
              <a:buClr>
                <a:schemeClr val="folHlink"/>
              </a:buClr>
              <a:buSzPct val="75000"/>
              <a:buFont typeface="Wingdings" pitchFamily="2" charset="2"/>
              <a:buNone/>
              <a:defRPr/>
            </a:pPr>
            <a:endParaRPr kumimoji="0" lang="en-US" altLang="ja-JP" sz="1800" dirty="0">
              <a:solidFill>
                <a:srgbClr val="000000"/>
              </a:solidFill>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②</a:t>
            </a:r>
            <a:r>
              <a:rPr kumimoji="0" lang="ja-JP" altLang="en-US" sz="1800" dirty="0">
                <a:solidFill>
                  <a:srgbClr val="000000"/>
                </a:solidFill>
                <a:latin typeface="+mn-lt"/>
                <a:ea typeface="ＭＳ ゴシック" pitchFamily="49" charset="-128"/>
                <a:cs typeface="+mn-cs"/>
              </a:rPr>
              <a:t>合理的期待の下では長期平均的に</a:t>
            </a:r>
            <a:endParaRPr kumimoji="0" lang="ja-JP" altLang="en-US" sz="1800" dirty="0">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E(</a:t>
            </a:r>
            <a:r>
              <a:rPr kumimoji="0" lang="en-US" altLang="ja-JP" sz="1800" dirty="0" err="1">
                <a:solidFill>
                  <a:srgbClr val="000000"/>
                </a:solidFill>
                <a:latin typeface="+mn-lt"/>
                <a:ea typeface="ＭＳ ゴシック" pitchFamily="49" charset="-128"/>
                <a:cs typeface="+mn-cs"/>
              </a:rPr>
              <a:t>Δp／p</a:t>
            </a:r>
            <a:r>
              <a:rPr kumimoji="0" lang="en-US" altLang="ja-JP" sz="1800" dirty="0">
                <a:solidFill>
                  <a:srgbClr val="000000"/>
                </a:solidFill>
                <a:latin typeface="+mn-lt"/>
                <a:ea typeface="ＭＳ ゴシック" pitchFamily="49" charset="-128"/>
                <a:cs typeface="+mn-cs"/>
              </a:rPr>
              <a:t>)＝</a:t>
            </a:r>
            <a:r>
              <a:rPr kumimoji="0" lang="en-US" altLang="ja-JP" sz="1800" dirty="0" err="1">
                <a:solidFill>
                  <a:srgbClr val="000000"/>
                </a:solidFill>
                <a:latin typeface="+mn-lt"/>
                <a:ea typeface="ＭＳ ゴシック" pitchFamily="49" charset="-128"/>
                <a:cs typeface="+mn-cs"/>
              </a:rPr>
              <a:t>Δp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p</a:t>
            </a:r>
            <a:r>
              <a:rPr kumimoji="0" lang="ja-JP" altLang="en-US" sz="1800" baseline="30000" dirty="0">
                <a:solidFill>
                  <a:srgbClr val="000000"/>
                </a:solidFill>
                <a:latin typeface="+mn-lt"/>
                <a:ea typeface="ＭＳ ゴシック" pitchFamily="49" charset="-128"/>
                <a:cs typeface="+mn-cs"/>
              </a:rPr>
              <a:t>ｅ</a:t>
            </a:r>
            <a:r>
              <a:rPr kumimoji="0" lang="ja-JP" altLang="en-US" sz="1800" dirty="0">
                <a:solidFill>
                  <a:srgbClr val="000000"/>
                </a:solidFill>
                <a:latin typeface="+mn-lt"/>
                <a:ea typeface="ＭＳ ゴシック" pitchFamily="49" charset="-128"/>
                <a:cs typeface="+mn-cs"/>
              </a:rPr>
              <a:t>、</a:t>
            </a:r>
            <a:r>
              <a:rPr kumimoji="0" lang="en-US" altLang="ja-JP" sz="1800" dirty="0">
                <a:solidFill>
                  <a:srgbClr val="000000"/>
                </a:solidFill>
                <a:latin typeface="+mn-lt"/>
                <a:ea typeface="ＭＳ ゴシック" pitchFamily="49" charset="-128"/>
                <a:cs typeface="+mn-cs"/>
              </a:rPr>
              <a:t>E(u)＝u</a:t>
            </a:r>
            <a:r>
              <a:rPr kumimoji="0" lang="en-US" altLang="ja-JP" sz="1800" baseline="30000" dirty="0">
                <a:solidFill>
                  <a:srgbClr val="000000"/>
                </a:solidFill>
                <a:latin typeface="+mn-lt"/>
                <a:ea typeface="ＭＳ ゴシック" pitchFamily="49" charset="-128"/>
                <a:cs typeface="+mn-cs"/>
              </a:rPr>
              <a:t>＊</a:t>
            </a:r>
            <a:endParaRPr kumimoji="0" lang="en-US" altLang="ja-JP" sz="1800" dirty="0">
              <a:latin typeface="+mn-lt"/>
              <a:ea typeface="ＭＳ ゴシック" pitchFamily="49" charset="-128"/>
              <a:cs typeface="+mn-cs"/>
            </a:endParaRPr>
          </a:p>
          <a:p>
            <a:pPr marL="342900" indent="-34290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　ルーカス供給曲線は垂直、完全雇用が成立</a:t>
            </a:r>
            <a:endParaRPr kumimoji="0" lang="en-US" altLang="ja-JP" sz="1800" dirty="0">
              <a:solidFill>
                <a:srgbClr val="000000"/>
              </a:solidFill>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a:t>
            </a:r>
            <a:r>
              <a:rPr kumimoji="0" lang="ja-JP" altLang="en-US" sz="1800" b="1" dirty="0">
                <a:solidFill>
                  <a:schemeClr val="hlink"/>
                </a:solidFill>
                <a:latin typeface="+mn-lt"/>
                <a:ea typeface="ＭＳ ゴシック" pitchFamily="49" charset="-128"/>
                <a:cs typeface="+mn-cs"/>
              </a:rPr>
              <a:t>新しい古典派</a:t>
            </a:r>
            <a:endParaRPr kumimoji="0" lang="en-US" altLang="ja-JP" sz="1800" b="1" dirty="0">
              <a:solidFill>
                <a:schemeClr val="hlink"/>
              </a:solidFill>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a:t>
            </a:r>
            <a:r>
              <a:rPr kumimoji="0" lang="ja-JP" altLang="en-US" sz="1800" dirty="0">
                <a:solidFill>
                  <a:srgbClr val="000000"/>
                </a:solidFill>
                <a:latin typeface="+mn-lt"/>
                <a:ea typeface="ＭＳ ゴシック" pitchFamily="49" charset="-128"/>
                <a:cs typeface="+mn-cs"/>
              </a:rPr>
              <a:t>金融政策でインフレを制御しても完全</a:t>
            </a:r>
          </a:p>
          <a:p>
            <a:pPr marL="742950" lvl="1" indent="-285750">
              <a:lnSpc>
                <a:spcPct val="105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ゴシック" pitchFamily="49" charset="-128"/>
                <a:cs typeface="+mn-cs"/>
              </a:rPr>
              <a:t>　雇用水準を変えることはできない</a:t>
            </a:r>
            <a:endParaRPr kumimoji="0" lang="en-US" altLang="ja-JP" sz="1800" dirty="0">
              <a:solidFill>
                <a:srgbClr val="000000"/>
              </a:solidFill>
              <a:latin typeface="+mn-lt"/>
              <a:ea typeface="ＭＳ ゴシック" pitchFamily="49" charset="-128"/>
              <a:cs typeface="+mn-cs"/>
            </a:endParaRPr>
          </a:p>
          <a:p>
            <a:pPr marL="742950" lvl="1" indent="-285750">
              <a:lnSpc>
                <a:spcPct val="105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ゴシック" pitchFamily="49" charset="-128"/>
                <a:cs typeface="+mn-cs"/>
              </a:rPr>
              <a:t> </a:t>
            </a:r>
            <a:r>
              <a:rPr kumimoji="0" lang="ja-JP" altLang="en-US" sz="1800" dirty="0">
                <a:solidFill>
                  <a:srgbClr val="000000"/>
                </a:solidFill>
                <a:latin typeface="+mn-lt"/>
                <a:ea typeface="ＭＳ ゴシック" pitchFamily="49" charset="-128"/>
                <a:cs typeface="+mn-cs"/>
              </a:rPr>
              <a:t>政策効果は短期のみ</a:t>
            </a:r>
          </a:p>
          <a:p>
            <a:pPr marL="342900" indent="-342900">
              <a:lnSpc>
                <a:spcPct val="105000"/>
              </a:lnSpc>
              <a:spcBef>
                <a:spcPct val="20000"/>
              </a:spcBef>
              <a:buClr>
                <a:schemeClr val="folHlink"/>
              </a:buClr>
              <a:buSzPct val="75000"/>
              <a:buFont typeface="Wingdings" pitchFamily="2" charset="2"/>
              <a:buNone/>
              <a:defRPr/>
            </a:pPr>
            <a:endParaRPr kumimoji="0" lang="ja-JP" altLang="en-US" sz="1800" dirty="0">
              <a:latin typeface="ＭＳ ゴシック" pitchFamily="49" charset="-128"/>
              <a:ea typeface="ＭＳ ゴシック" pitchFamily="49" charset="-128"/>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10. Proposition of Impotence of Monetary Policy</a:t>
            </a:r>
            <a:br>
              <a:rPr lang="en-US" altLang="ja-JP" sz="2000" dirty="0" smtClean="0"/>
            </a:br>
            <a:r>
              <a:rPr lang="ja-JP" altLang="en-US" sz="2000" dirty="0" smtClean="0">
                <a:solidFill>
                  <a:srgbClr val="000000"/>
                </a:solidFill>
              </a:rPr>
              <a:t>金融政策無力命題</a:t>
            </a:r>
            <a:endParaRPr lang="en-US" altLang="ja-JP" sz="2000" dirty="0" smtClean="0">
              <a:solidFill>
                <a:srgbClr val="000000"/>
              </a:solidFill>
            </a:endParaRPr>
          </a:p>
        </p:txBody>
      </p:sp>
      <p:sp>
        <p:nvSpPr>
          <p:cNvPr id="31749" name="Rectangle 3"/>
          <p:cNvSpPr>
            <a:spLocks noChangeArrowheads="1"/>
          </p:cNvSpPr>
          <p:nvPr/>
        </p:nvSpPr>
        <p:spPr bwMode="auto">
          <a:xfrm>
            <a:off x="142875" y="714375"/>
            <a:ext cx="8750300" cy="6143625"/>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75000"/>
              <a:buFont typeface="Wingdings" pitchFamily="2" charset="2"/>
              <a:buNone/>
            </a:pPr>
            <a:r>
              <a:rPr kumimoji="0" lang="ja-JP" altLang="en-US" sz="1800">
                <a:solidFill>
                  <a:srgbClr val="000000"/>
                </a:solidFill>
                <a:latin typeface="ＭＳ Ｐゴシック" pitchFamily="50" charset="-128"/>
                <a:ea typeface="ＭＳ Ｐゴシック" pitchFamily="50" charset="-128"/>
              </a:rPr>
              <a:t>① </a:t>
            </a:r>
            <a:r>
              <a:rPr kumimoji="0" lang="en-US" altLang="ja-JP" sz="1800">
                <a:solidFill>
                  <a:srgbClr val="000000"/>
                </a:solidFill>
                <a:latin typeface="ＭＳ Ｐゴシック" pitchFamily="50" charset="-128"/>
                <a:ea typeface="ＭＳ Ｐゴシック" pitchFamily="50" charset="-128"/>
              </a:rPr>
              <a:t>From the Quantity Theory of Money, MV = PY, money M ×velocity V = nominal income PY. </a:t>
            </a:r>
            <a:r>
              <a:rPr kumimoji="0" lang="ja-JP" altLang="en-US" sz="1800">
                <a:solidFill>
                  <a:srgbClr val="000000"/>
                </a:solidFill>
                <a:latin typeface="ＭＳ Ｐゴシック" pitchFamily="50" charset="-128"/>
                <a:ea typeface="ＭＳ Ｐゴシック" pitchFamily="50" charset="-128"/>
              </a:rPr>
              <a:t>∴ </a:t>
            </a:r>
            <a:r>
              <a:rPr kumimoji="0" lang="en-US" altLang="ja-JP" sz="1800">
                <a:solidFill>
                  <a:srgbClr val="000000"/>
                </a:solidFill>
                <a:latin typeface="ＭＳ Ｐゴシック" pitchFamily="50" charset="-128"/>
                <a:ea typeface="ＭＳ Ｐゴシック" pitchFamily="50" charset="-128"/>
              </a:rPr>
              <a:t>Y = MV/P </a:t>
            </a:r>
            <a:r>
              <a:rPr kumimoji="0" lang="ja-JP" altLang="en-US" sz="1800">
                <a:solidFill>
                  <a:srgbClr val="000000"/>
                </a:solidFill>
                <a:latin typeface="ＭＳ Ｐゴシック" pitchFamily="50" charset="-128"/>
                <a:ea typeface="ＭＳ Ｐゴシック" pitchFamily="50" charset="-128"/>
              </a:rPr>
              <a:t>⇒ </a:t>
            </a:r>
            <a:r>
              <a:rPr kumimoji="0" lang="en-US" altLang="ja-JP" sz="1800">
                <a:solidFill>
                  <a:srgbClr val="000000"/>
                </a:solidFill>
                <a:latin typeface="ＭＳ Ｐゴシック" pitchFamily="50" charset="-128"/>
                <a:ea typeface="ＭＳ Ｐゴシック" pitchFamily="50" charset="-128"/>
              </a:rPr>
              <a:t> Y＝αlog（M／P）、</a:t>
            </a:r>
          </a:p>
          <a:p>
            <a:pPr marL="342900" indent="-342900">
              <a:lnSpc>
                <a:spcPct val="9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    Y－Y</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＝α（logM／P－logM</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／P</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）＝α（logM／M</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－logP／P</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a:t>
            </a:r>
            <a:endParaRPr kumimoji="0" lang="en-US" altLang="ja-JP" sz="1800">
              <a:latin typeface="ＭＳ Ｐゴシック" pitchFamily="50" charset="-128"/>
              <a:ea typeface="ＭＳ Ｐゴシック" pitchFamily="50" charset="-128"/>
            </a:endParaRPr>
          </a:p>
          <a:p>
            <a:pPr marL="342900" indent="-342900">
              <a:lnSpc>
                <a:spcPct val="9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    Let denote Y</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＝Y</a:t>
            </a:r>
            <a:r>
              <a:rPr kumimoji="0" lang="ja-JP" altLang="en-US" sz="1800" baseline="-30000">
                <a:solidFill>
                  <a:srgbClr val="000000"/>
                </a:solidFill>
                <a:latin typeface="ＭＳ Ｐゴシック" pitchFamily="50" charset="-128"/>
                <a:ea typeface="ＭＳ Ｐゴシック" pitchFamily="50" charset="-128"/>
              </a:rPr>
              <a:t>Ｆ  </a:t>
            </a:r>
            <a:endParaRPr kumimoji="0" lang="en-US" altLang="ja-JP" sz="1800">
              <a:latin typeface="ＭＳ Ｐゴシック" pitchFamily="50" charset="-128"/>
              <a:ea typeface="ＭＳ Ｐゴシック" pitchFamily="50" charset="-128"/>
            </a:endParaRPr>
          </a:p>
          <a:p>
            <a:pPr marL="342900" indent="-342900">
              <a:lnSpc>
                <a:spcPct val="9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    Y＝Y</a:t>
            </a:r>
            <a:r>
              <a:rPr kumimoji="0" lang="ja-JP" altLang="en-US" sz="1800" baseline="-30000">
                <a:solidFill>
                  <a:srgbClr val="000000"/>
                </a:solidFill>
                <a:latin typeface="ＭＳ Ｐゴシック" pitchFamily="50" charset="-128"/>
                <a:ea typeface="ＭＳ Ｐゴシック" pitchFamily="50" charset="-128"/>
              </a:rPr>
              <a:t>Ｆ</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α（ΔM／M－ΔP／P）</a:t>
            </a:r>
          </a:p>
          <a:p>
            <a:pPr marL="342900" indent="-342900">
              <a:lnSpc>
                <a:spcPct val="9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    …</a:t>
            </a:r>
            <a:r>
              <a:rPr kumimoji="0" lang="en-US" altLang="ja-JP" sz="1800">
                <a:solidFill>
                  <a:srgbClr val="C00000"/>
                </a:solidFill>
                <a:latin typeface="ＭＳ Ｐゴシック" pitchFamily="50" charset="-128"/>
                <a:ea typeface="ＭＳ Ｐゴシック" pitchFamily="50" charset="-128"/>
              </a:rPr>
              <a:t>Inflationary aggregate demand curve</a:t>
            </a:r>
            <a:r>
              <a:rPr kumimoji="0" lang="ja-JP" altLang="en-US" sz="1800">
                <a:solidFill>
                  <a:srgbClr val="C00000"/>
                </a:solidFill>
                <a:latin typeface="ＭＳ Ｐゴシック" pitchFamily="50" charset="-128"/>
                <a:ea typeface="ＭＳ Ｐゴシック" pitchFamily="50" charset="-128"/>
              </a:rPr>
              <a:t> </a:t>
            </a:r>
            <a:endParaRPr kumimoji="0" lang="en-US" altLang="ja-JP" sz="1800">
              <a:solidFill>
                <a:srgbClr val="C00000"/>
              </a:solidFill>
              <a:latin typeface="ＭＳ Ｐゴシック" pitchFamily="50" charset="-128"/>
              <a:ea typeface="ＭＳ Ｐゴシック" pitchFamily="50" charset="-128"/>
            </a:endParaRPr>
          </a:p>
          <a:p>
            <a:pPr marL="342900" indent="-342900">
              <a:lnSpc>
                <a:spcPct val="90000"/>
              </a:lnSpc>
              <a:spcBef>
                <a:spcPct val="20000"/>
              </a:spcBef>
              <a:buClr>
                <a:schemeClr val="folHlink"/>
              </a:buClr>
              <a:buSzPct val="75000"/>
              <a:buFont typeface="Wingdings" pitchFamily="2" charset="2"/>
              <a:buNone/>
            </a:pPr>
            <a:r>
              <a:rPr kumimoji="0" lang="en-US" altLang="ja-JP" sz="1800">
                <a:solidFill>
                  <a:schemeClr val="hlink"/>
                </a:solidFill>
                <a:latin typeface="ＭＳ Ｐゴシック" pitchFamily="50" charset="-128"/>
                <a:ea typeface="ＭＳ Ｐゴシック" pitchFamily="50" charset="-128"/>
              </a:rPr>
              <a:t>   </a:t>
            </a:r>
            <a:r>
              <a:rPr kumimoji="0" lang="en-US" altLang="ja-JP" sz="1800">
                <a:solidFill>
                  <a:srgbClr val="000000"/>
                </a:solidFill>
                <a:latin typeface="ＭＳ Ｐゴシック" pitchFamily="50" charset="-128"/>
                <a:ea typeface="ＭＳ Ｐゴシック" pitchFamily="50" charset="-128"/>
              </a:rPr>
              <a:t>Δp／p＝Δp</a:t>
            </a:r>
            <a:r>
              <a:rPr kumimoji="0" lang="ja-JP" altLang="en-US" sz="1800" baseline="30000">
                <a:solidFill>
                  <a:srgbClr val="000000"/>
                </a:solidFill>
                <a:latin typeface="ＭＳ Ｐゴシック" pitchFamily="50" charset="-128"/>
                <a:ea typeface="ＭＳ Ｐゴシック" pitchFamily="50" charset="-128"/>
              </a:rPr>
              <a:t>ｅ</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p</a:t>
            </a:r>
            <a:r>
              <a:rPr kumimoji="0" lang="ja-JP" altLang="en-US" sz="1800" baseline="30000">
                <a:solidFill>
                  <a:srgbClr val="000000"/>
                </a:solidFill>
                <a:latin typeface="ＭＳ Ｐゴシック" pitchFamily="50" charset="-128"/>
                <a:ea typeface="ＭＳ Ｐゴシック" pitchFamily="50" charset="-128"/>
              </a:rPr>
              <a:t>ｅ</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β(Y－Y</a:t>
            </a:r>
            <a:r>
              <a:rPr kumimoji="0" lang="ja-JP" altLang="en-US" sz="1800" baseline="-30000">
                <a:solidFill>
                  <a:srgbClr val="000000"/>
                </a:solidFill>
                <a:latin typeface="ＭＳ Ｐゴシック" pitchFamily="50" charset="-128"/>
                <a:ea typeface="ＭＳ Ｐゴシック" pitchFamily="50" charset="-128"/>
              </a:rPr>
              <a:t>Ｆ</a:t>
            </a:r>
            <a:r>
              <a:rPr kumimoji="0" lang="ja-JP" altLang="en-US" sz="1800">
                <a:solidFill>
                  <a:srgbClr val="000000"/>
                </a:solidFill>
                <a:latin typeface="ＭＳ Ｐゴシック" pitchFamily="50" charset="-128"/>
                <a:ea typeface="ＭＳ Ｐゴシック" pitchFamily="50" charset="-128"/>
              </a:rPr>
              <a:t>)</a:t>
            </a:r>
            <a:endParaRPr kumimoji="0" lang="en-US" altLang="ja-JP" sz="1800">
              <a:solidFill>
                <a:srgbClr val="000000"/>
              </a:solidFill>
              <a:latin typeface="ＭＳ Ｐゴシック" pitchFamily="50" charset="-128"/>
              <a:ea typeface="ＭＳ Ｐゴシック" pitchFamily="50" charset="-128"/>
            </a:endParaRPr>
          </a:p>
          <a:p>
            <a:pPr marL="342900" indent="-342900">
              <a:lnSpc>
                <a:spcPct val="9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    </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C00000"/>
                </a:solidFill>
                <a:latin typeface="ＭＳ Ｐゴシック" pitchFamily="50" charset="-128"/>
                <a:ea typeface="ＭＳ Ｐゴシック" pitchFamily="50" charset="-128"/>
              </a:rPr>
              <a:t>Inflationary aggregate supply curve = Lucas supply curve</a:t>
            </a:r>
          </a:p>
          <a:p>
            <a:pPr marL="342900" indent="-342900">
              <a:lnSpc>
                <a:spcPct val="90000"/>
              </a:lnSpc>
              <a:spcBef>
                <a:spcPct val="20000"/>
              </a:spcBef>
              <a:buClr>
                <a:schemeClr val="folHlink"/>
              </a:buClr>
              <a:buSzPct val="75000"/>
              <a:buFont typeface="Wingdings" pitchFamily="2" charset="2"/>
              <a:buNone/>
            </a:pPr>
            <a:endParaRPr kumimoji="0" lang="en-US" altLang="ja-JP" sz="1800">
              <a:solidFill>
                <a:srgbClr val="000000"/>
              </a:solidFill>
              <a:latin typeface="ＭＳ Ｐゴシック" pitchFamily="50" charset="-128"/>
              <a:ea typeface="ＭＳ Ｐゴシック" pitchFamily="50" charset="-128"/>
            </a:endParaRPr>
          </a:p>
          <a:p>
            <a:pPr marL="342900" indent="-342900">
              <a:lnSpc>
                <a:spcPct val="90000"/>
              </a:lnSpc>
              <a:spcBef>
                <a:spcPct val="20000"/>
              </a:spcBef>
              <a:buClr>
                <a:schemeClr val="folHlink"/>
              </a:buClr>
              <a:buSzPct val="75000"/>
              <a:buFont typeface="Wingdings" pitchFamily="2" charset="2"/>
              <a:buNone/>
            </a:pPr>
            <a:r>
              <a:rPr kumimoji="0" lang="ja-JP" altLang="en-US" sz="1800">
                <a:solidFill>
                  <a:srgbClr val="000000"/>
                </a:solidFill>
                <a:latin typeface="ＭＳ Ｐゴシック" pitchFamily="50" charset="-128"/>
                <a:ea typeface="ＭＳ Ｐゴシック" pitchFamily="50" charset="-128"/>
              </a:rPr>
              <a:t>① 貨幣数量説から、</a:t>
            </a:r>
            <a:r>
              <a:rPr kumimoji="0" lang="en-US" altLang="ja-JP" sz="1800">
                <a:solidFill>
                  <a:srgbClr val="000000"/>
                </a:solidFill>
                <a:latin typeface="ＭＳ Ｐゴシック" pitchFamily="50" charset="-128"/>
                <a:ea typeface="ＭＳ Ｐゴシック" pitchFamily="50" charset="-128"/>
              </a:rPr>
              <a:t>MV=PY</a:t>
            </a:r>
            <a:r>
              <a:rPr kumimoji="0" lang="ja-JP" altLang="en-US" sz="1800">
                <a:solidFill>
                  <a:srgbClr val="000000"/>
                </a:solidFill>
                <a:latin typeface="ＭＳ Ｐゴシック" pitchFamily="50" charset="-128"/>
                <a:ea typeface="ＭＳ Ｐゴシック" pitchFamily="50" charset="-128"/>
              </a:rPr>
              <a:t>、よって</a:t>
            </a:r>
            <a:r>
              <a:rPr kumimoji="0" lang="en-US" altLang="ja-JP" sz="1800">
                <a:solidFill>
                  <a:srgbClr val="000000"/>
                </a:solidFill>
                <a:latin typeface="ＭＳ Ｐゴシック" pitchFamily="50" charset="-128"/>
                <a:ea typeface="ＭＳ Ｐゴシック" pitchFamily="50" charset="-128"/>
              </a:rPr>
              <a:t>Y＝αlog（M／P）、</a:t>
            </a:r>
            <a:endParaRPr kumimoji="0" lang="en-US" altLang="ja-JP" sz="1800">
              <a:latin typeface="ＭＳ Ｐゴシック" pitchFamily="50" charset="-128"/>
              <a:ea typeface="ＭＳ Ｐゴシック" pitchFamily="50" charset="-128"/>
            </a:endParaRPr>
          </a:p>
          <a:p>
            <a:pPr marL="742950" lvl="1" indent="-285750">
              <a:lnSpc>
                <a:spcPct val="12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Y－Y</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＝α（logM／P－logM</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／P</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）＝α（logM／M</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－logP／P</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a:t>
            </a:r>
            <a:endParaRPr kumimoji="0" lang="en-US" altLang="ja-JP" sz="1800">
              <a:latin typeface="ＭＳ Ｐゴシック" pitchFamily="50" charset="-128"/>
              <a:ea typeface="ＭＳ Ｐゴシック" pitchFamily="50" charset="-128"/>
            </a:endParaRPr>
          </a:p>
          <a:p>
            <a:pPr marL="742950" lvl="1" indent="-285750">
              <a:lnSpc>
                <a:spcPct val="12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Y</a:t>
            </a:r>
            <a:r>
              <a:rPr kumimoji="0" lang="en-US" altLang="ja-JP" sz="1800" baseline="-30000">
                <a:solidFill>
                  <a:srgbClr val="000000"/>
                </a:solidFill>
                <a:latin typeface="ＭＳ Ｐゴシック" pitchFamily="50" charset="-128"/>
                <a:ea typeface="ＭＳ Ｐゴシック" pitchFamily="50" charset="-128"/>
              </a:rPr>
              <a:t>－１</a:t>
            </a:r>
            <a:r>
              <a:rPr kumimoji="0" lang="en-US" altLang="ja-JP" sz="1800">
                <a:solidFill>
                  <a:srgbClr val="000000"/>
                </a:solidFill>
                <a:latin typeface="ＭＳ Ｐゴシック" pitchFamily="50" charset="-128"/>
                <a:ea typeface="ＭＳ Ｐゴシック" pitchFamily="50" charset="-128"/>
              </a:rPr>
              <a:t>＝Y</a:t>
            </a:r>
            <a:r>
              <a:rPr kumimoji="0" lang="ja-JP" altLang="en-US" sz="1800" baseline="-30000">
                <a:solidFill>
                  <a:srgbClr val="000000"/>
                </a:solidFill>
                <a:latin typeface="ＭＳ Ｐゴシック" pitchFamily="50" charset="-128"/>
                <a:ea typeface="ＭＳ Ｐゴシック" pitchFamily="50" charset="-128"/>
              </a:rPr>
              <a:t>Ｆ</a:t>
            </a:r>
            <a:r>
              <a:rPr kumimoji="0" lang="ja-JP" altLang="en-US" sz="1800">
                <a:solidFill>
                  <a:srgbClr val="000000"/>
                </a:solidFill>
                <a:latin typeface="ＭＳ Ｐゴシック" pitchFamily="50" charset="-128"/>
                <a:ea typeface="ＭＳ Ｐゴシック" pitchFamily="50" charset="-128"/>
              </a:rPr>
              <a:t>とおけば</a:t>
            </a:r>
            <a:endParaRPr kumimoji="0" lang="ja-JP" altLang="en-US" sz="1800">
              <a:latin typeface="ＭＳ Ｐゴシック" pitchFamily="50" charset="-128"/>
              <a:ea typeface="ＭＳ Ｐゴシック" pitchFamily="50" charset="-128"/>
            </a:endParaRPr>
          </a:p>
          <a:p>
            <a:pPr marL="742950" lvl="1" indent="-285750">
              <a:lnSpc>
                <a:spcPct val="12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Y＝Y</a:t>
            </a:r>
            <a:r>
              <a:rPr kumimoji="0" lang="ja-JP" altLang="en-US" sz="1800" baseline="-30000">
                <a:solidFill>
                  <a:srgbClr val="000000"/>
                </a:solidFill>
                <a:latin typeface="ＭＳ Ｐゴシック" pitchFamily="50" charset="-128"/>
                <a:ea typeface="ＭＳ Ｐゴシック" pitchFamily="50" charset="-128"/>
              </a:rPr>
              <a:t>Ｆ</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α（ΔM／M－ΔP／P）…</a:t>
            </a:r>
            <a:r>
              <a:rPr kumimoji="0" lang="ja-JP" altLang="en-US" sz="1800" b="1">
                <a:solidFill>
                  <a:schemeClr val="hlink"/>
                </a:solidFill>
                <a:latin typeface="ＭＳ Ｐゴシック" pitchFamily="50" charset="-128"/>
                <a:ea typeface="ＭＳ Ｐゴシック" pitchFamily="50" charset="-128"/>
              </a:rPr>
              <a:t>インフレ総需要曲線</a:t>
            </a:r>
            <a:endParaRPr kumimoji="0" lang="ja-JP" altLang="en-US" sz="1800">
              <a:solidFill>
                <a:schemeClr val="hlink"/>
              </a:solidFill>
              <a:latin typeface="ＭＳ Ｐゴシック" pitchFamily="50" charset="-128"/>
              <a:ea typeface="ＭＳ Ｐゴシック" pitchFamily="50" charset="-128"/>
            </a:endParaRPr>
          </a:p>
          <a:p>
            <a:pPr marL="742950" lvl="1" indent="-285750">
              <a:lnSpc>
                <a:spcPct val="120000"/>
              </a:lnSpc>
              <a:spcBef>
                <a:spcPct val="20000"/>
              </a:spcBef>
              <a:buClr>
                <a:schemeClr val="folHlink"/>
              </a:buClr>
              <a:buSzPct val="75000"/>
              <a:buFont typeface="Wingdings" pitchFamily="2" charset="2"/>
              <a:buNone/>
            </a:pPr>
            <a:r>
              <a:rPr kumimoji="0" lang="en-US" altLang="ja-JP" sz="1800">
                <a:solidFill>
                  <a:srgbClr val="000000"/>
                </a:solidFill>
                <a:latin typeface="ＭＳ Ｐゴシック" pitchFamily="50" charset="-128"/>
                <a:ea typeface="ＭＳ Ｐゴシック" pitchFamily="50" charset="-128"/>
              </a:rPr>
              <a:t>Δp／p＝Δp</a:t>
            </a:r>
            <a:r>
              <a:rPr kumimoji="0" lang="ja-JP" altLang="en-US" sz="1800" baseline="30000">
                <a:solidFill>
                  <a:srgbClr val="000000"/>
                </a:solidFill>
                <a:latin typeface="ＭＳ Ｐゴシック" pitchFamily="50" charset="-128"/>
                <a:ea typeface="ＭＳ Ｐゴシック" pitchFamily="50" charset="-128"/>
              </a:rPr>
              <a:t>ｅ</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p</a:t>
            </a:r>
            <a:r>
              <a:rPr kumimoji="0" lang="ja-JP" altLang="en-US" sz="1800" baseline="30000">
                <a:solidFill>
                  <a:srgbClr val="000000"/>
                </a:solidFill>
                <a:latin typeface="ＭＳ Ｐゴシック" pitchFamily="50" charset="-128"/>
                <a:ea typeface="ＭＳ Ｐゴシック" pitchFamily="50" charset="-128"/>
              </a:rPr>
              <a:t>ｅ</a:t>
            </a:r>
            <a:r>
              <a:rPr kumimoji="0" lang="ja-JP" altLang="en-US" sz="1800">
                <a:solidFill>
                  <a:srgbClr val="000000"/>
                </a:solidFill>
                <a:latin typeface="ＭＳ Ｐゴシック" pitchFamily="50" charset="-128"/>
                <a:ea typeface="ＭＳ Ｐゴシック" pitchFamily="50" charset="-128"/>
              </a:rPr>
              <a:t>＋</a:t>
            </a:r>
            <a:r>
              <a:rPr kumimoji="0" lang="en-US" altLang="ja-JP" sz="1800">
                <a:solidFill>
                  <a:srgbClr val="000000"/>
                </a:solidFill>
                <a:latin typeface="ＭＳ Ｐゴシック" pitchFamily="50" charset="-128"/>
                <a:ea typeface="ＭＳ Ｐゴシック" pitchFamily="50" charset="-128"/>
              </a:rPr>
              <a:t>β(Y－Y</a:t>
            </a:r>
            <a:r>
              <a:rPr kumimoji="0" lang="ja-JP" altLang="en-US" sz="1800" baseline="-30000">
                <a:solidFill>
                  <a:srgbClr val="000000"/>
                </a:solidFill>
                <a:latin typeface="ＭＳ Ｐゴシック" pitchFamily="50" charset="-128"/>
                <a:ea typeface="ＭＳ Ｐゴシック" pitchFamily="50" charset="-128"/>
              </a:rPr>
              <a:t>Ｆ</a:t>
            </a:r>
            <a:r>
              <a:rPr kumimoji="0" lang="ja-JP" altLang="en-US" sz="1800">
                <a:solidFill>
                  <a:srgbClr val="000000"/>
                </a:solidFill>
                <a:latin typeface="ＭＳ Ｐゴシック" pitchFamily="50" charset="-128"/>
                <a:ea typeface="ＭＳ Ｐゴシック" pitchFamily="50" charset="-128"/>
              </a:rPr>
              <a:t>)…</a:t>
            </a:r>
            <a:r>
              <a:rPr kumimoji="0" lang="ja-JP" altLang="en-US" sz="1800" b="1">
                <a:solidFill>
                  <a:schemeClr val="hlink"/>
                </a:solidFill>
                <a:latin typeface="ＭＳ Ｐゴシック" pitchFamily="50" charset="-128"/>
                <a:ea typeface="ＭＳ Ｐゴシック" pitchFamily="50" charset="-128"/>
              </a:rPr>
              <a:t>インフレ総供給曲線</a:t>
            </a:r>
            <a:r>
              <a:rPr kumimoji="0" lang="ja-JP" altLang="en-US" sz="1800">
                <a:solidFill>
                  <a:srgbClr val="000000"/>
                </a:solidFill>
                <a:latin typeface="ＭＳ Ｐゴシック" pitchFamily="50" charset="-128"/>
                <a:ea typeface="ＭＳ Ｐゴシック" pitchFamily="50" charset="-128"/>
              </a:rPr>
              <a:t>、ルーカス供給曲線</a:t>
            </a:r>
            <a:r>
              <a:rPr kumimoji="0" lang="ja-JP" altLang="en-US" sz="1800">
                <a:latin typeface="ＭＳ Ｐゴシック" pitchFamily="50" charset="-128"/>
                <a:ea typeface="ＭＳ Ｐゴシック" pitchFamily="50" charset="-128"/>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0"/>
            <a:ext cx="9144000" cy="714375"/>
          </a:xfrm>
        </p:spPr>
        <p:txBody>
          <a:bodyPr>
            <a:normAutofit fontScale="90000"/>
          </a:bodyPr>
          <a:lstStyle/>
          <a:p>
            <a:pPr fontAlgn="auto">
              <a:spcAft>
                <a:spcPts val="0"/>
              </a:spcAft>
              <a:defRPr/>
            </a:pPr>
            <a:r>
              <a:rPr lang="en-US" altLang="ja-JP" sz="2400" dirty="0" smtClean="0">
                <a:latin typeface="+mn-lt"/>
                <a:ea typeface="ＤＨＰ平成ゴシックW5" pitchFamily="2" charset="-128"/>
                <a:cs typeface="Helvetica" charset="0"/>
              </a:rPr>
              <a:t>1. Aggregate Demand Curve and Aggregate Supply Curve</a:t>
            </a:r>
            <a:r>
              <a:rPr lang="en-US" altLang="ja-JP" sz="2400" dirty="0" smtClean="0">
                <a:latin typeface="Helvetica" charset="0"/>
                <a:ea typeface="ＤＨＰ平成ゴシックW5" pitchFamily="2" charset="-128"/>
                <a:cs typeface="Helvetica" charset="0"/>
              </a:rPr>
              <a:t/>
            </a:r>
            <a:br>
              <a:rPr lang="en-US" altLang="ja-JP" sz="2400" dirty="0" smtClean="0">
                <a:latin typeface="Helvetica" charset="0"/>
                <a:ea typeface="ＤＨＰ平成ゴシックW5" pitchFamily="2" charset="-128"/>
                <a:cs typeface="Helvetica" charset="0"/>
              </a:rPr>
            </a:br>
            <a:r>
              <a:rPr lang="ja-JP" altLang="en-US" sz="2400" dirty="0" smtClean="0">
                <a:latin typeface="Helvetica" charset="0"/>
                <a:ea typeface="ＤＦ平成ゴシック体W5"/>
                <a:cs typeface="Helvetica" charset="0"/>
              </a:rPr>
              <a:t>　 </a:t>
            </a:r>
            <a:r>
              <a:rPr lang="ja-JP" altLang="en-US" sz="2400" dirty="0" smtClean="0">
                <a:solidFill>
                  <a:srgbClr val="000000"/>
                </a:solidFill>
                <a:latin typeface="Helvetica" charset="0"/>
                <a:ea typeface="ＤＦ平成ゴシック体W5"/>
                <a:cs typeface="Helvetica" charset="0"/>
              </a:rPr>
              <a:t>総需要曲線と総供給曲線</a:t>
            </a:r>
            <a:endParaRPr lang="en-US" altLang="ja-JP" sz="2400" dirty="0" smtClean="0">
              <a:solidFill>
                <a:srgbClr val="000000"/>
              </a:solidFill>
              <a:latin typeface="Helvetica" charset="0"/>
              <a:ea typeface="ＤＦ平成ゴシック体W5"/>
              <a:cs typeface="Helvetica" charset="0"/>
            </a:endParaRPr>
          </a:p>
        </p:txBody>
      </p:sp>
      <p:sp>
        <p:nvSpPr>
          <p:cNvPr id="14341" name="Rectangle 3"/>
          <p:cNvSpPr>
            <a:spLocks noGrp="1" noChangeArrowheads="1"/>
          </p:cNvSpPr>
          <p:nvPr>
            <p:ph idx="1"/>
          </p:nvPr>
        </p:nvSpPr>
        <p:spPr>
          <a:xfrm>
            <a:off x="142875" y="1000125"/>
            <a:ext cx="8750300" cy="5643563"/>
          </a:xfrm>
        </p:spPr>
        <p:txBody>
          <a:bodyPr/>
          <a:lstStyle/>
          <a:p>
            <a:pPr>
              <a:lnSpc>
                <a:spcPct val="90000"/>
              </a:lnSpc>
              <a:buFont typeface="Wingdings" pitchFamily="2" charset="2"/>
              <a:buNone/>
            </a:pPr>
            <a:r>
              <a:rPr lang="ja-JP" altLang="en-US" sz="2000" smtClean="0">
                <a:solidFill>
                  <a:srgbClr val="000000"/>
                </a:solidFill>
                <a:ea typeface="ＤＨＰ平成ゴシックW5" pitchFamily="2" charset="-128"/>
                <a:cs typeface="Helvetica" pitchFamily="34" charset="0"/>
              </a:rPr>
              <a:t>① </a:t>
            </a:r>
            <a:r>
              <a:rPr lang="en-US" altLang="ja-JP" sz="2000" smtClean="0">
                <a:solidFill>
                  <a:srgbClr val="000000"/>
                </a:solidFill>
                <a:ea typeface="ＤＨＰ平成ゴシックW5" pitchFamily="2" charset="-128"/>
                <a:cs typeface="Helvetica" pitchFamily="34" charset="0"/>
              </a:rPr>
              <a:t>Rise in prices P </a:t>
            </a:r>
          </a:p>
          <a:p>
            <a:pPr>
              <a:lnSpc>
                <a:spcPct val="90000"/>
              </a:lnSpc>
              <a:buFont typeface="Wingdings" pitchFamily="2" charset="2"/>
              <a:buNone/>
            </a:pPr>
            <a:r>
              <a:rPr lang="en-US" altLang="ja-JP" sz="2000" smtClean="0">
                <a:solidFill>
                  <a:srgbClr val="000000"/>
                </a:solidFill>
                <a:ea typeface="ＤＨＰ平成ゴシックW5" pitchFamily="2" charset="-128"/>
                <a:cs typeface="Helvetica" pitchFamily="34" charset="0"/>
              </a:rPr>
              <a:t>    </a:t>
            </a:r>
            <a:r>
              <a:rPr lang="ja-JP" altLang="en-US" sz="2000" smtClean="0">
                <a:solidFill>
                  <a:srgbClr val="000000"/>
                </a:solidFill>
                <a:ea typeface="ＤＨＰ平成ゴシックW5" pitchFamily="2" charset="-128"/>
                <a:cs typeface="Helvetica" pitchFamily="34" charset="0"/>
              </a:rPr>
              <a:t>⇒</a:t>
            </a:r>
            <a:r>
              <a:rPr lang="en-US" altLang="ja-JP" sz="2000" smtClean="0">
                <a:solidFill>
                  <a:srgbClr val="000000"/>
                </a:solidFill>
                <a:ea typeface="ＤＨＰ平成ゴシックW5" pitchFamily="2" charset="-128"/>
                <a:cs typeface="Helvetica" pitchFamily="34" charset="0"/>
              </a:rPr>
              <a:t>decrease in real balance of money M/P</a:t>
            </a:r>
          </a:p>
          <a:p>
            <a:pPr>
              <a:lnSpc>
                <a:spcPct val="90000"/>
              </a:lnSpc>
              <a:buFont typeface="Wingdings" pitchFamily="2" charset="2"/>
              <a:buNone/>
            </a:pPr>
            <a:r>
              <a:rPr lang="en-US" altLang="ja-JP" sz="2000" smtClean="0">
                <a:solidFill>
                  <a:srgbClr val="000000"/>
                </a:solidFill>
                <a:ea typeface="ＤＨＰ平成ゴシックW5" pitchFamily="2" charset="-128"/>
                <a:cs typeface="Helvetica" pitchFamily="34" charset="0"/>
              </a:rPr>
              <a:t>    </a:t>
            </a:r>
            <a:r>
              <a:rPr lang="ja-JP" altLang="en-US" sz="2000" smtClean="0">
                <a:solidFill>
                  <a:srgbClr val="000000"/>
                </a:solidFill>
                <a:ea typeface="ＤＨＰ平成ゴシックW5" pitchFamily="2" charset="-128"/>
                <a:cs typeface="Helvetica" pitchFamily="34" charset="0"/>
              </a:rPr>
              <a:t>⇒ </a:t>
            </a:r>
            <a:r>
              <a:rPr lang="en-US" altLang="ja-JP" sz="2000" smtClean="0">
                <a:solidFill>
                  <a:srgbClr val="000000"/>
                </a:solidFill>
                <a:ea typeface="ＤＨＰ平成ゴシックW5" pitchFamily="2" charset="-128"/>
                <a:cs typeface="Helvetica" pitchFamily="34" charset="0"/>
              </a:rPr>
              <a:t>LM curve shifts to the left </a:t>
            </a:r>
          </a:p>
          <a:p>
            <a:pPr>
              <a:lnSpc>
                <a:spcPct val="90000"/>
              </a:lnSpc>
              <a:buFont typeface="Wingdings" pitchFamily="2" charset="2"/>
              <a:buNone/>
            </a:pPr>
            <a:r>
              <a:rPr lang="en-US" altLang="ja-JP" sz="2000" smtClean="0">
                <a:solidFill>
                  <a:srgbClr val="000000"/>
                </a:solidFill>
                <a:ea typeface="ＤＨＰ平成ゴシックW5" pitchFamily="2" charset="-128"/>
                <a:cs typeface="Helvetica" pitchFamily="34" charset="0"/>
              </a:rPr>
              <a:t>    </a:t>
            </a:r>
            <a:r>
              <a:rPr lang="ja-JP" altLang="en-US" sz="2000" smtClean="0">
                <a:solidFill>
                  <a:srgbClr val="000000"/>
                </a:solidFill>
                <a:ea typeface="ＤＨＰ平成ゴシックW5" pitchFamily="2" charset="-128"/>
                <a:cs typeface="Helvetica" pitchFamily="34" charset="0"/>
              </a:rPr>
              <a:t>⇒ </a:t>
            </a:r>
            <a:r>
              <a:rPr lang="en-US" altLang="ja-JP" sz="2000" smtClean="0">
                <a:solidFill>
                  <a:srgbClr val="000000"/>
                </a:solidFill>
                <a:ea typeface="ＤＨＰ平成ゴシックW5" pitchFamily="2" charset="-128"/>
                <a:cs typeface="Helvetica" pitchFamily="34" charset="0"/>
              </a:rPr>
              <a:t>decrease in aggregate demand Y</a:t>
            </a:r>
          </a:p>
          <a:p>
            <a:pPr>
              <a:lnSpc>
                <a:spcPct val="90000"/>
              </a:lnSpc>
              <a:buFont typeface="Wingdings" pitchFamily="2" charset="2"/>
              <a:buNone/>
            </a:pPr>
            <a:r>
              <a:rPr lang="en-US" altLang="ja-JP" sz="2000" smtClean="0">
                <a:solidFill>
                  <a:srgbClr val="000000"/>
                </a:solidFill>
                <a:ea typeface="ＤＨＰ平成ゴシックW5" pitchFamily="2" charset="-128"/>
                <a:cs typeface="Helvetica" pitchFamily="34" charset="0"/>
              </a:rPr>
              <a:t>    </a:t>
            </a:r>
            <a:r>
              <a:rPr lang="ja-JP" altLang="en-US" sz="2000" smtClean="0">
                <a:solidFill>
                  <a:srgbClr val="000000"/>
                </a:solidFill>
                <a:ea typeface="ＤＨＰ平成ゴシックW5" pitchFamily="2" charset="-128"/>
                <a:cs typeface="Helvetica" pitchFamily="34" charset="0"/>
              </a:rPr>
              <a:t>⇒ </a:t>
            </a:r>
            <a:r>
              <a:rPr lang="en-US" altLang="ja-JP" sz="2000" smtClean="0">
                <a:solidFill>
                  <a:srgbClr val="C00000"/>
                </a:solidFill>
                <a:ea typeface="ＤＨＰ平成ゴシックW5" pitchFamily="2" charset="-128"/>
                <a:cs typeface="Helvetica" pitchFamily="34" charset="0"/>
              </a:rPr>
              <a:t>aggregate demand curve </a:t>
            </a:r>
            <a:r>
              <a:rPr lang="en-US" altLang="ja-JP" sz="2000" smtClean="0">
                <a:solidFill>
                  <a:srgbClr val="000000"/>
                </a:solidFill>
                <a:ea typeface="ＤＨＰ平成ゴシックW5" pitchFamily="2" charset="-128"/>
                <a:cs typeface="Helvetica" pitchFamily="34" charset="0"/>
              </a:rPr>
              <a:t>D is downward-sloping</a:t>
            </a:r>
          </a:p>
          <a:p>
            <a:pPr>
              <a:lnSpc>
                <a:spcPct val="90000"/>
              </a:lnSpc>
              <a:buFont typeface="Wingdings" pitchFamily="2" charset="2"/>
              <a:buNone/>
            </a:pPr>
            <a:endParaRPr lang="en-US" altLang="ja-JP" sz="2000" smtClean="0">
              <a:solidFill>
                <a:srgbClr val="000000"/>
              </a:solidFill>
              <a:ea typeface="ＤＨＰ平成ゴシックW5" pitchFamily="2" charset="-128"/>
              <a:cs typeface="Helvetica" pitchFamily="34" charset="0"/>
            </a:endParaRPr>
          </a:p>
          <a:p>
            <a:pPr>
              <a:lnSpc>
                <a:spcPct val="90000"/>
              </a:lnSpc>
              <a:buFont typeface="Wingdings" pitchFamily="2" charset="2"/>
              <a:buNone/>
            </a:pPr>
            <a:r>
              <a:rPr lang="ja-JP" altLang="en-US" sz="2000" smtClean="0">
                <a:solidFill>
                  <a:srgbClr val="000000"/>
                </a:solidFill>
                <a:ea typeface="ＤＦ平成ゴシック体W5" pitchFamily="1" charset="-128"/>
                <a:cs typeface="Helvetica" pitchFamily="34" charset="0"/>
              </a:rPr>
              <a:t>①物価</a:t>
            </a:r>
            <a:r>
              <a:rPr lang="en-US" altLang="ja-JP" sz="2000" smtClean="0">
                <a:solidFill>
                  <a:srgbClr val="000000"/>
                </a:solidFill>
                <a:ea typeface="ＤＦ平成ゴシック体W5" pitchFamily="1" charset="-128"/>
                <a:cs typeface="Helvetica" pitchFamily="34" charset="0"/>
              </a:rPr>
              <a:t>P</a:t>
            </a:r>
            <a:r>
              <a:rPr lang="ja-JP" altLang="en-US" sz="2000" smtClean="0">
                <a:solidFill>
                  <a:srgbClr val="000000"/>
                </a:solidFill>
                <a:ea typeface="ＤＦ平成ゴシック体W5" pitchFamily="1" charset="-128"/>
                <a:cs typeface="Helvetica" pitchFamily="34" charset="0"/>
              </a:rPr>
              <a:t>の上昇</a:t>
            </a:r>
            <a:endParaRPr lang="en-US" altLang="ja-JP" sz="2000" smtClean="0">
              <a:solidFill>
                <a:srgbClr val="000000"/>
              </a:solidFill>
              <a:ea typeface="ＤＦ平成ゴシック体W5" pitchFamily="1" charset="-128"/>
              <a:cs typeface="Helvetica" pitchFamily="34" charset="0"/>
            </a:endParaRPr>
          </a:p>
          <a:p>
            <a:pPr>
              <a:lnSpc>
                <a:spcPct val="90000"/>
              </a:lnSpc>
              <a:buFont typeface="Wingdings" pitchFamily="2" charset="2"/>
              <a:buNone/>
            </a:pPr>
            <a:r>
              <a:rPr lang="en-US" altLang="ja-JP" sz="2000" smtClean="0">
                <a:solidFill>
                  <a:srgbClr val="000000"/>
                </a:solidFill>
                <a:ea typeface="ＤＦ平成ゴシック体W5" pitchFamily="1" charset="-128"/>
                <a:cs typeface="Helvetica" pitchFamily="34" charset="0"/>
              </a:rPr>
              <a:t>    ⇒</a:t>
            </a:r>
            <a:r>
              <a:rPr lang="ja-JP" altLang="en-US" sz="2000" smtClean="0">
                <a:solidFill>
                  <a:srgbClr val="000000"/>
                </a:solidFill>
                <a:ea typeface="ＤＦ平成ゴシック体W5" pitchFamily="1" charset="-128"/>
                <a:cs typeface="Helvetica" pitchFamily="34" charset="0"/>
              </a:rPr>
              <a:t>実質貨幣残高</a:t>
            </a:r>
            <a:r>
              <a:rPr lang="en-US" altLang="ja-JP" sz="2000" smtClean="0">
                <a:solidFill>
                  <a:srgbClr val="000000"/>
                </a:solidFill>
                <a:ea typeface="ＤＦ平成ゴシック体W5" pitchFamily="1" charset="-128"/>
                <a:cs typeface="Helvetica" pitchFamily="34" charset="0"/>
              </a:rPr>
              <a:t>M/P</a:t>
            </a:r>
            <a:r>
              <a:rPr lang="ja-JP" altLang="en-US" sz="2000" smtClean="0">
                <a:solidFill>
                  <a:srgbClr val="000000"/>
                </a:solidFill>
                <a:ea typeface="ＤＦ平成ゴシック体W5" pitchFamily="1" charset="-128"/>
                <a:cs typeface="Helvetica" pitchFamily="34" charset="0"/>
              </a:rPr>
              <a:t>の減少</a:t>
            </a:r>
            <a:endParaRPr lang="en-US" altLang="ja-JP" sz="2000" smtClean="0">
              <a:solidFill>
                <a:srgbClr val="000000"/>
              </a:solidFill>
              <a:ea typeface="ＤＦ平成ゴシック体W5" pitchFamily="1" charset="-128"/>
              <a:cs typeface="Helvetica" pitchFamily="34" charset="0"/>
            </a:endParaRPr>
          </a:p>
          <a:p>
            <a:pPr>
              <a:lnSpc>
                <a:spcPct val="90000"/>
              </a:lnSpc>
              <a:buFont typeface="Wingdings" pitchFamily="2" charset="2"/>
              <a:buNone/>
            </a:pPr>
            <a:r>
              <a:rPr lang="en-US" altLang="ja-JP" sz="2000" smtClean="0">
                <a:solidFill>
                  <a:srgbClr val="000000"/>
                </a:solidFill>
                <a:ea typeface="ＤＦ平成ゴシック体W5" pitchFamily="1" charset="-128"/>
                <a:cs typeface="Helvetica" pitchFamily="34" charset="0"/>
              </a:rPr>
              <a:t>    ⇒</a:t>
            </a:r>
            <a:r>
              <a:rPr lang="ja-JP" altLang="en-US" sz="2000" smtClean="0">
                <a:solidFill>
                  <a:srgbClr val="000000"/>
                </a:solidFill>
                <a:ea typeface="ＤＦ平成ゴシック体W5" pitchFamily="1" charset="-128"/>
                <a:cs typeface="Helvetica" pitchFamily="34" charset="0"/>
              </a:rPr>
              <a:t>ＬＭ曲線の左方シフト</a:t>
            </a:r>
            <a:endParaRPr lang="en-US" altLang="ja-JP" sz="2000" smtClean="0">
              <a:solidFill>
                <a:srgbClr val="000000"/>
              </a:solidFill>
              <a:ea typeface="ＤＦ平成ゴシック体W5" pitchFamily="1" charset="-128"/>
              <a:cs typeface="Helvetica" pitchFamily="34" charset="0"/>
            </a:endParaRPr>
          </a:p>
          <a:p>
            <a:pPr>
              <a:lnSpc>
                <a:spcPct val="90000"/>
              </a:lnSpc>
              <a:buFont typeface="Wingdings" pitchFamily="2" charset="2"/>
              <a:buNone/>
            </a:pPr>
            <a:r>
              <a:rPr lang="en-US" altLang="ja-JP" sz="2000" smtClean="0">
                <a:solidFill>
                  <a:srgbClr val="000000"/>
                </a:solidFill>
                <a:ea typeface="ＤＦ平成ゴシック体W5" pitchFamily="1" charset="-128"/>
                <a:cs typeface="Helvetica" pitchFamily="34" charset="0"/>
              </a:rPr>
              <a:t>    ⇒</a:t>
            </a:r>
            <a:r>
              <a:rPr lang="ja-JP" altLang="en-US" sz="2000" smtClean="0">
                <a:solidFill>
                  <a:srgbClr val="000000"/>
                </a:solidFill>
                <a:ea typeface="ＤＦ平成ゴシック体W5" pitchFamily="1" charset="-128"/>
                <a:cs typeface="Helvetica" pitchFamily="34" charset="0"/>
              </a:rPr>
              <a:t>総需要</a:t>
            </a:r>
            <a:r>
              <a:rPr lang="en-US" altLang="ja-JP" sz="2000" smtClean="0">
                <a:solidFill>
                  <a:srgbClr val="000000"/>
                </a:solidFill>
                <a:ea typeface="ＤＦ平成ゴシック体W5" pitchFamily="1" charset="-128"/>
                <a:cs typeface="Helvetica" pitchFamily="34" charset="0"/>
              </a:rPr>
              <a:t>Y</a:t>
            </a:r>
            <a:r>
              <a:rPr lang="ja-JP" altLang="en-US" sz="2000" smtClean="0">
                <a:solidFill>
                  <a:srgbClr val="000000"/>
                </a:solidFill>
                <a:ea typeface="ＤＦ平成ゴシック体W5" pitchFamily="1" charset="-128"/>
                <a:cs typeface="Helvetica" pitchFamily="34" charset="0"/>
              </a:rPr>
              <a:t>の減少</a:t>
            </a:r>
            <a:endParaRPr lang="en-US" altLang="ja-JP" sz="2000" smtClean="0">
              <a:ea typeface="ＤＦ平成ゴシック体W5" pitchFamily="1" charset="-128"/>
              <a:cs typeface="Helvetica" pitchFamily="34" charset="0"/>
            </a:endParaRPr>
          </a:p>
          <a:p>
            <a:pPr>
              <a:lnSpc>
                <a:spcPct val="90000"/>
              </a:lnSpc>
              <a:buFont typeface="Wingdings" pitchFamily="2" charset="2"/>
              <a:buNone/>
            </a:pPr>
            <a:r>
              <a:rPr lang="en-US" altLang="ja-JP" sz="2000" smtClean="0">
                <a:solidFill>
                  <a:srgbClr val="000000"/>
                </a:solidFill>
                <a:ea typeface="ＤＦ平成ゴシック体W5" pitchFamily="1" charset="-128"/>
                <a:cs typeface="Helvetica" pitchFamily="34" charset="0"/>
              </a:rPr>
              <a:t>    ⇒</a:t>
            </a:r>
            <a:r>
              <a:rPr lang="ja-JP" altLang="en-US" sz="2000" smtClean="0">
                <a:solidFill>
                  <a:schemeClr val="hlink"/>
                </a:solidFill>
                <a:ea typeface="ＤＦ平成ゴシック体W5" pitchFamily="1" charset="-128"/>
                <a:cs typeface="Helvetica" pitchFamily="34" charset="0"/>
              </a:rPr>
              <a:t>総需要曲線</a:t>
            </a:r>
            <a:r>
              <a:rPr lang="en-US" altLang="ja-JP" sz="2000" smtClean="0">
                <a:solidFill>
                  <a:schemeClr val="hlink"/>
                </a:solidFill>
                <a:ea typeface="ＤＦ平成ゴシック体W5" pitchFamily="1" charset="-128"/>
                <a:cs typeface="Helvetica" pitchFamily="34" charset="0"/>
              </a:rPr>
              <a:t>D</a:t>
            </a:r>
            <a:r>
              <a:rPr lang="ja-JP" altLang="en-US" sz="2000" smtClean="0">
                <a:solidFill>
                  <a:srgbClr val="000000"/>
                </a:solidFill>
                <a:ea typeface="ＤＦ平成ゴシック体W5" pitchFamily="1" charset="-128"/>
                <a:cs typeface="Helvetica" pitchFamily="34" charset="0"/>
              </a:rPr>
              <a:t>は右下がり</a:t>
            </a:r>
          </a:p>
        </p:txBody>
      </p:sp>
      <p:pic>
        <p:nvPicPr>
          <p:cNvPr id="14342" name="Picture 4"/>
          <p:cNvPicPr>
            <a:picLocks noChangeAspect="1" noChangeArrowheads="1"/>
          </p:cNvPicPr>
          <p:nvPr/>
        </p:nvPicPr>
        <p:blipFill>
          <a:blip r:embed="rId2"/>
          <a:srcRect/>
          <a:stretch>
            <a:fillRect/>
          </a:stretch>
        </p:blipFill>
        <p:spPr bwMode="auto">
          <a:xfrm>
            <a:off x="6215063" y="3929063"/>
            <a:ext cx="2743200" cy="2633662"/>
          </a:xfrm>
          <a:prstGeom prst="rect">
            <a:avLst/>
          </a:prstGeom>
          <a:noFill/>
          <a:ln w="9525">
            <a:solidFill>
              <a:schemeClr val="tx1"/>
            </a:solidFill>
            <a:miter lim="800000"/>
            <a:headEnd/>
            <a:tailEnd/>
          </a:ln>
        </p:spPr>
      </p:pic>
      <p:sp>
        <p:nvSpPr>
          <p:cNvPr id="14343" name="Text Box 5"/>
          <p:cNvSpPr txBox="1">
            <a:spLocks noChangeArrowheads="1"/>
          </p:cNvSpPr>
          <p:nvPr/>
        </p:nvSpPr>
        <p:spPr bwMode="auto">
          <a:xfrm>
            <a:off x="6143625" y="3309938"/>
            <a:ext cx="2786063" cy="522287"/>
          </a:xfrm>
          <a:prstGeom prst="rect">
            <a:avLst/>
          </a:prstGeom>
          <a:solidFill>
            <a:schemeClr val="accent1"/>
          </a:solidFill>
          <a:ln w="9525">
            <a:solidFill>
              <a:schemeClr val="tx1"/>
            </a:solidFill>
            <a:miter lim="800000"/>
            <a:headEnd/>
            <a:tailEnd/>
          </a:ln>
        </p:spPr>
        <p:txBody>
          <a:bodyPr anchor="ctr">
            <a:spAutoFit/>
          </a:bodyPr>
          <a:lstStyle/>
          <a:p>
            <a:pPr algn="ctr"/>
            <a:r>
              <a:rPr kumimoji="0" lang="en-US" altLang="ja-JP" sz="1400">
                <a:solidFill>
                  <a:srgbClr val="000000"/>
                </a:solidFill>
                <a:latin typeface="ＭＳ ゴシック" pitchFamily="49" charset="-128"/>
                <a:ea typeface="ＭＳ ゴシック" pitchFamily="49" charset="-128"/>
              </a:rPr>
              <a:t>Aggregate demand curve and aggregate supply curve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10B. Proposition of Impotence of Monetary Policy</a:t>
            </a:r>
            <a:br>
              <a:rPr lang="en-US" altLang="ja-JP" sz="2000" dirty="0" smtClean="0"/>
            </a:br>
            <a:r>
              <a:rPr lang="ja-JP" altLang="en-US" sz="2000" dirty="0" smtClean="0">
                <a:solidFill>
                  <a:srgbClr val="000000"/>
                </a:solidFill>
              </a:rPr>
              <a:t>金融政策無力命題</a:t>
            </a:r>
            <a:endParaRPr lang="en-US" altLang="ja-JP" sz="2000" dirty="0" smtClean="0">
              <a:solidFill>
                <a:srgbClr val="000000"/>
              </a:solidFill>
            </a:endParaRPr>
          </a:p>
        </p:txBody>
      </p:sp>
      <p:sp>
        <p:nvSpPr>
          <p:cNvPr id="15363" name="Rectangle 3"/>
          <p:cNvSpPr>
            <a:spLocks noChangeArrowheads="1"/>
          </p:cNvSpPr>
          <p:nvPr/>
        </p:nvSpPr>
        <p:spPr bwMode="auto">
          <a:xfrm>
            <a:off x="142875" y="714375"/>
            <a:ext cx="9001125" cy="6143625"/>
          </a:xfrm>
          <a:prstGeom prst="rect">
            <a:avLst/>
          </a:prstGeom>
          <a:noFill/>
          <a:ln w="9525">
            <a:noFill/>
            <a:miter lim="800000"/>
            <a:headEnd/>
            <a:tailEnd/>
          </a:ln>
        </p:spPr>
        <p:txBody>
          <a:bodyPr/>
          <a:lstStyle/>
          <a:p>
            <a:pPr marL="342900" indent="-342900">
              <a:lnSpc>
                <a:spcPct val="120000"/>
              </a:lnSpc>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② </a:t>
            </a:r>
            <a:r>
              <a:rPr kumimoji="0" lang="en-US" altLang="ja-JP" sz="1800" dirty="0">
                <a:solidFill>
                  <a:srgbClr val="000000"/>
                </a:solidFill>
                <a:latin typeface="+mn-lt"/>
                <a:ea typeface="ＭＳ Ｐゴシック" charset="-128"/>
                <a:cs typeface="+mn-cs"/>
              </a:rPr>
              <a:t>Under rational expectations, </a:t>
            </a:r>
          </a:p>
          <a:p>
            <a:pPr marL="342900" lvl="1" indent="-342900">
              <a:lnSpc>
                <a:spcPct val="120000"/>
              </a:lnSpc>
              <a:spcBef>
                <a:spcPct val="20000"/>
              </a:spcBef>
              <a:buClr>
                <a:schemeClr val="folHlink"/>
              </a:buClr>
              <a:buSzPct val="75000"/>
              <a:defRPr/>
            </a:pPr>
            <a:r>
              <a:rPr kumimoji="0" lang="en-US" altLang="ja-JP" sz="1800" dirty="0">
                <a:solidFill>
                  <a:srgbClr val="000000"/>
                </a:solidFill>
                <a:latin typeface="+mn-lt"/>
                <a:ea typeface="ＭＳ Ｐゴシック" charset="-128"/>
                <a:cs typeface="+mn-cs"/>
              </a:rPr>
              <a:t>   E(</a:t>
            </a:r>
            <a:r>
              <a:rPr kumimoji="0" lang="en-US" altLang="ja-JP" sz="1800" dirty="0" err="1">
                <a:solidFill>
                  <a:srgbClr val="000000"/>
                </a:solidFill>
                <a:latin typeface="+mn-lt"/>
                <a:ea typeface="ＭＳ Ｐゴシック" charset="-128"/>
                <a:cs typeface="+mn-cs"/>
              </a:rPr>
              <a:t>Δp／p</a:t>
            </a:r>
            <a:r>
              <a:rPr kumimoji="0" lang="en-US" altLang="ja-JP" sz="1800" dirty="0">
                <a:solidFill>
                  <a:srgbClr val="000000"/>
                </a:solidFill>
                <a:latin typeface="+mn-lt"/>
                <a:ea typeface="ＭＳ Ｐゴシック" charset="-128"/>
                <a:cs typeface="+mn-cs"/>
              </a:rPr>
              <a:t>)＝</a:t>
            </a:r>
            <a:r>
              <a:rPr kumimoji="0" lang="en-US" altLang="ja-JP" sz="1800" dirty="0" err="1">
                <a:solidFill>
                  <a:srgbClr val="000000"/>
                </a:solidFill>
                <a:latin typeface="+mn-lt"/>
                <a:ea typeface="ＭＳ Ｐゴシック" charset="-128"/>
                <a:cs typeface="+mn-cs"/>
              </a:rPr>
              <a:t>Δp</a:t>
            </a:r>
            <a:r>
              <a:rPr kumimoji="0" lang="ja-JP" altLang="en-US" sz="1800" baseline="30000" dirty="0">
                <a:solidFill>
                  <a:srgbClr val="000000"/>
                </a:solidFill>
                <a:latin typeface="+mn-lt"/>
                <a:ea typeface="ＭＳ Ｐゴシック" charset="-128"/>
                <a:cs typeface="+mn-cs"/>
              </a:rPr>
              <a:t>ｅ</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p</a:t>
            </a:r>
            <a:r>
              <a:rPr kumimoji="0" lang="ja-JP" altLang="en-US" sz="1800" baseline="30000" dirty="0">
                <a:solidFill>
                  <a:srgbClr val="000000"/>
                </a:solidFill>
                <a:latin typeface="+mn-lt"/>
                <a:ea typeface="ＭＳ Ｐゴシック" charset="-128"/>
                <a:cs typeface="+mn-cs"/>
              </a:rPr>
              <a:t>ｅ</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E(ΔM／M)＝E(ΔP／P) </a:t>
            </a:r>
            <a:r>
              <a:rPr kumimoji="0" lang="ja-JP" altLang="en-US" sz="1800" dirty="0" err="1">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E(Y)＝Y</a:t>
            </a:r>
            <a:r>
              <a:rPr kumimoji="0" lang="ja-JP" altLang="en-US" sz="1800" baseline="-30000" dirty="0">
                <a:solidFill>
                  <a:srgbClr val="000000"/>
                </a:solidFill>
                <a:latin typeface="+mn-lt"/>
                <a:ea typeface="ＭＳ Ｐゴシック" charset="-128"/>
                <a:cs typeface="+mn-cs"/>
              </a:rPr>
              <a:t>Ｆ</a:t>
            </a:r>
            <a:endParaRPr kumimoji="0" lang="en-US" altLang="ja-JP" sz="1800" dirty="0">
              <a:latin typeface="+mn-lt"/>
              <a:ea typeface="ＭＳ Ｐゴシック" charset="-128"/>
              <a:cs typeface="+mn-cs"/>
            </a:endParaRP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   holds in the long run. The expected rate of inflation = the expectation of actual rate of inflation = the expectation of actual rate of increase in money supply</a:t>
            </a: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    the expectation of national income = full employment national income</a:t>
            </a: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 </a:t>
            </a:r>
            <a:r>
              <a:rPr kumimoji="0" lang="ja-JP" altLang="en-US" sz="1800" dirty="0">
                <a:solidFill>
                  <a:srgbClr val="000000"/>
                </a:solidFill>
                <a:latin typeface="+mn-lt"/>
                <a:ea typeface="ＭＳ Ｐゴシック" charset="-128"/>
                <a:cs typeface="+mn-cs"/>
              </a:rPr>
              <a:t>⇔ </a:t>
            </a:r>
            <a:r>
              <a:rPr kumimoji="0" lang="en-US" altLang="ja-JP" sz="1800" dirty="0">
                <a:solidFill>
                  <a:srgbClr val="000000"/>
                </a:solidFill>
                <a:latin typeface="+mn-lt"/>
                <a:ea typeface="ＭＳ Ｐゴシック" charset="-128"/>
                <a:cs typeface="+mn-cs"/>
              </a:rPr>
              <a:t>Monetary policy-omnipotence proposition</a:t>
            </a: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 ⇒ Only disturbance policy that is not expected by the public is effective in the short run.</a:t>
            </a: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 ⇒ Money illusion based on asymmetry of information has policy effect in the short run.  </a:t>
            </a:r>
          </a:p>
          <a:p>
            <a:pPr marL="342900" indent="-342900">
              <a:lnSpc>
                <a:spcPct val="120000"/>
              </a:lnSpc>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②</a:t>
            </a:r>
            <a:r>
              <a:rPr kumimoji="0" lang="ja-JP" altLang="en-US" sz="1800" dirty="0">
                <a:solidFill>
                  <a:srgbClr val="000000"/>
                </a:solidFill>
                <a:latin typeface="+mn-lt"/>
                <a:ea typeface="ＭＳ Ｐゴシック" charset="-128"/>
                <a:cs typeface="+mn-cs"/>
              </a:rPr>
              <a:t>合理的期待の下では長期平均的に</a:t>
            </a:r>
            <a:endParaRPr kumimoji="0" lang="ja-JP" altLang="en-US"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E(</a:t>
            </a:r>
            <a:r>
              <a:rPr kumimoji="0" lang="en-US" altLang="ja-JP" sz="1800" dirty="0" err="1">
                <a:solidFill>
                  <a:srgbClr val="000000"/>
                </a:solidFill>
                <a:latin typeface="+mn-lt"/>
                <a:ea typeface="ＭＳ Ｐゴシック" charset="-128"/>
                <a:cs typeface="+mn-cs"/>
              </a:rPr>
              <a:t>Δp／p</a:t>
            </a:r>
            <a:r>
              <a:rPr kumimoji="0" lang="en-US" altLang="ja-JP" sz="1800" dirty="0">
                <a:solidFill>
                  <a:srgbClr val="000000"/>
                </a:solidFill>
                <a:latin typeface="+mn-lt"/>
                <a:ea typeface="ＭＳ Ｐゴシック" charset="-128"/>
                <a:cs typeface="+mn-cs"/>
              </a:rPr>
              <a:t>)＝</a:t>
            </a:r>
            <a:r>
              <a:rPr kumimoji="0" lang="en-US" altLang="ja-JP" sz="1800" dirty="0" err="1">
                <a:solidFill>
                  <a:srgbClr val="000000"/>
                </a:solidFill>
                <a:latin typeface="+mn-lt"/>
                <a:ea typeface="ＭＳ Ｐゴシック" charset="-128"/>
                <a:cs typeface="+mn-cs"/>
              </a:rPr>
              <a:t>Δp</a:t>
            </a:r>
            <a:r>
              <a:rPr kumimoji="0" lang="ja-JP" altLang="en-US" sz="1800" baseline="30000" dirty="0">
                <a:solidFill>
                  <a:srgbClr val="000000"/>
                </a:solidFill>
                <a:latin typeface="+mn-lt"/>
                <a:ea typeface="ＭＳ Ｐゴシック" charset="-128"/>
                <a:cs typeface="+mn-cs"/>
              </a:rPr>
              <a:t>ｅ</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p</a:t>
            </a:r>
            <a:r>
              <a:rPr kumimoji="0" lang="ja-JP" altLang="en-US" sz="1800" baseline="30000" dirty="0">
                <a:solidFill>
                  <a:srgbClr val="000000"/>
                </a:solidFill>
                <a:latin typeface="+mn-lt"/>
                <a:ea typeface="ＭＳ Ｐゴシック" charset="-128"/>
                <a:cs typeface="+mn-cs"/>
              </a:rPr>
              <a:t>ｅ</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E(ΔM／M)＝E(ΔP／P) </a:t>
            </a:r>
            <a:r>
              <a:rPr kumimoji="0" lang="ja-JP" altLang="en-US" sz="1800" dirty="0" err="1">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E(Y)＝Y</a:t>
            </a:r>
            <a:r>
              <a:rPr kumimoji="0" lang="ja-JP" altLang="en-US" sz="1800" baseline="-30000" dirty="0">
                <a:solidFill>
                  <a:srgbClr val="000000"/>
                </a:solidFill>
                <a:latin typeface="+mn-lt"/>
                <a:ea typeface="ＭＳ Ｐゴシック" charset="-128"/>
                <a:cs typeface="+mn-cs"/>
              </a:rPr>
              <a:t>Ｆ</a:t>
            </a:r>
            <a:endParaRPr kumimoji="0" lang="en-US" altLang="ja-JP"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期待物価上昇率＝物価上昇率の期待値＝貨幣供給増加率の期待値</a:t>
            </a:r>
            <a:endParaRPr kumimoji="0" lang="ja-JP" altLang="en-US"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国民所得の期待値＝完全雇用国民所得</a:t>
            </a:r>
            <a:endParaRPr kumimoji="0" lang="ja-JP" altLang="en-US"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⇔マネーサプライを制御する</a:t>
            </a:r>
            <a:r>
              <a:rPr kumimoji="0" lang="ja-JP" altLang="en-US" sz="1800" b="1" dirty="0">
                <a:solidFill>
                  <a:schemeClr val="hlink"/>
                </a:solidFill>
                <a:latin typeface="+mn-lt"/>
                <a:ea typeface="ＭＳ Ｐゴシック" charset="-128"/>
                <a:cs typeface="+mn-cs"/>
              </a:rPr>
              <a:t>金融政策の無力命題</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policy-omnipotence proposition）</a:t>
            </a:r>
            <a:endParaRPr kumimoji="0" lang="ja-JP" altLang="en-US" sz="1800" b="1" dirty="0">
              <a:solidFill>
                <a:schemeClr val="hlink"/>
              </a:solidFill>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en-US" altLang="ja-JP" sz="1800" dirty="0">
                <a:solidFill>
                  <a:srgbClr val="000000"/>
                </a:solidFill>
                <a:latin typeface="+mn-lt"/>
                <a:ea typeface="ＭＳ Ｐゴシック" charset="-128"/>
                <a:cs typeface="+mn-cs"/>
              </a:rPr>
              <a:t>⇒</a:t>
            </a:r>
            <a:r>
              <a:rPr kumimoji="0" lang="ja-JP" altLang="en-US" sz="1800" dirty="0">
                <a:solidFill>
                  <a:srgbClr val="000000"/>
                </a:solidFill>
                <a:latin typeface="+mn-lt"/>
                <a:ea typeface="ＭＳ Ｐゴシック" charset="-128"/>
                <a:cs typeface="+mn-cs"/>
              </a:rPr>
              <a:t>短期的に公衆が予想できない攪乱政策のみが効果をもつ</a:t>
            </a:r>
            <a:endParaRPr kumimoji="0" lang="en-US" altLang="ja-JP"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貨幣賃金の低下を実質賃金の低下と錯覚する場合は労働供給は増え、効果をもつ</a:t>
            </a:r>
            <a:endParaRPr kumimoji="0" lang="ja-JP" altLang="en-US"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a:t>
            </a:r>
            <a:r>
              <a:rPr kumimoji="0" lang="ja-JP" altLang="en-US" sz="1800" b="1" dirty="0">
                <a:solidFill>
                  <a:schemeClr val="hlink"/>
                </a:solidFill>
                <a:latin typeface="+mn-lt"/>
                <a:ea typeface="ＭＳ Ｐゴシック" charset="-128"/>
                <a:cs typeface="+mn-cs"/>
              </a:rPr>
              <a:t>貨幣錯覚</a:t>
            </a:r>
            <a:r>
              <a:rPr kumimoji="0" lang="ja-JP" altLang="en-US" sz="1800" dirty="0">
                <a:solidFill>
                  <a:srgbClr val="000000"/>
                </a:solidFill>
                <a:latin typeface="+mn-lt"/>
                <a:ea typeface="ＭＳ Ｐゴシック" charset="-128"/>
                <a:cs typeface="+mn-cs"/>
              </a:rPr>
              <a:t>（</a:t>
            </a:r>
            <a:r>
              <a:rPr kumimoji="0" lang="en-US" altLang="ja-JP" sz="1800" dirty="0">
                <a:solidFill>
                  <a:srgbClr val="000000"/>
                </a:solidFill>
                <a:latin typeface="+mn-lt"/>
                <a:ea typeface="ＭＳ Ｐゴシック" charset="-128"/>
                <a:cs typeface="+mn-cs"/>
              </a:rPr>
              <a:t>money illusion）…</a:t>
            </a:r>
            <a:r>
              <a:rPr kumimoji="0" lang="ja-JP" altLang="en-US" sz="1800" b="1" dirty="0">
                <a:solidFill>
                  <a:schemeClr val="hlink"/>
                </a:solidFill>
                <a:latin typeface="+mn-lt"/>
                <a:ea typeface="ＭＳ Ｐゴシック" charset="-128"/>
                <a:cs typeface="+mn-cs"/>
              </a:rPr>
              <a:t>情報の不完全性</a:t>
            </a:r>
            <a:r>
              <a:rPr kumimoji="0" lang="ja-JP" altLang="en-US" sz="1800" dirty="0">
                <a:solidFill>
                  <a:srgbClr val="000000"/>
                </a:solidFill>
                <a:latin typeface="+mn-lt"/>
                <a:ea typeface="ＭＳ Ｐゴシック" charset="-128"/>
                <a:cs typeface="+mn-cs"/>
              </a:rPr>
              <a:t>に基づく政策効果</a:t>
            </a:r>
            <a:endParaRPr kumimoji="0" lang="ja-JP" altLang="en-US" sz="1800" dirty="0">
              <a:latin typeface="+mn-lt"/>
              <a:ea typeface="ＭＳ Ｐゴシック" charset="-128"/>
              <a:cs typeface="+mn-cs"/>
            </a:endParaRPr>
          </a:p>
          <a:p>
            <a:pPr marL="742950" lvl="1" indent="-285750">
              <a:spcBef>
                <a:spcPct val="20000"/>
              </a:spcBef>
              <a:buClr>
                <a:schemeClr val="folHlink"/>
              </a:buClr>
              <a:buSzPct val="75000"/>
              <a:buFont typeface="Wingdings" pitchFamily="2" charset="2"/>
              <a:buNone/>
              <a:defRPr/>
            </a:pPr>
            <a:r>
              <a:rPr kumimoji="0" lang="ja-JP" altLang="en-US" sz="1800" dirty="0">
                <a:solidFill>
                  <a:srgbClr val="000000"/>
                </a:solidFill>
                <a:latin typeface="+mn-lt"/>
                <a:ea typeface="ＭＳ Ｐゴシック" charset="-128"/>
                <a:cs typeface="+mn-cs"/>
              </a:rPr>
              <a:t>長期的には攪乱項の期待値はゼロ⇔政策効果無し</a:t>
            </a:r>
            <a:endParaRPr kumimoji="0" lang="ja-JP" altLang="en-US" sz="1800" dirty="0">
              <a:latin typeface="+mn-lt"/>
              <a:ea typeface="ＭＳ Ｐゴシック" charset="-128"/>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11. Proposition of Impotence of Fiscal Policy</a:t>
            </a:r>
            <a:br>
              <a:rPr lang="en-US" altLang="ja-JP" sz="2000" dirty="0" smtClean="0"/>
            </a:br>
            <a:r>
              <a:rPr lang="ja-JP" altLang="en-US" sz="2000" dirty="0" smtClean="0">
                <a:solidFill>
                  <a:srgbClr val="000000"/>
                </a:solidFill>
              </a:rPr>
              <a:t>財政政策無力命題</a:t>
            </a:r>
            <a:endParaRPr lang="en-US" altLang="ja-JP" sz="2000" dirty="0" smtClean="0">
              <a:solidFill>
                <a:srgbClr val="000000"/>
              </a:solidFill>
            </a:endParaRPr>
          </a:p>
        </p:txBody>
      </p:sp>
      <p:sp>
        <p:nvSpPr>
          <p:cNvPr id="33797" name="Rectangle 3"/>
          <p:cNvSpPr>
            <a:spLocks noGrp="1" noChangeArrowheads="1"/>
          </p:cNvSpPr>
          <p:nvPr>
            <p:ph idx="1"/>
          </p:nvPr>
        </p:nvSpPr>
        <p:spPr>
          <a:xfrm>
            <a:off x="142875" y="785813"/>
            <a:ext cx="8750300" cy="5929312"/>
          </a:xfrm>
        </p:spPr>
        <p:txBody>
          <a:bodyPr/>
          <a:lstStyle/>
          <a:p>
            <a:pPr>
              <a:buFont typeface="Wingdings" pitchFamily="2" charset="2"/>
              <a:buNone/>
            </a:pPr>
            <a:r>
              <a:rPr lang="ja-JP" altLang="en-US" sz="1800" smtClean="0">
                <a:solidFill>
                  <a:srgbClr val="000000"/>
                </a:solidFill>
              </a:rPr>
              <a:t>① </a:t>
            </a:r>
            <a:r>
              <a:rPr lang="en-US" altLang="ja-JP" sz="1800" smtClean="0">
                <a:solidFill>
                  <a:srgbClr val="000000"/>
                </a:solidFill>
              </a:rPr>
              <a:t>In case of financing fiscal deficit by money printing </a:t>
            </a:r>
            <a:r>
              <a:rPr lang="ja-JP" altLang="en-US" sz="1800" smtClean="0">
                <a:solidFill>
                  <a:srgbClr val="000000"/>
                </a:solidFill>
              </a:rPr>
              <a:t>⇒ </a:t>
            </a:r>
            <a:r>
              <a:rPr lang="en-US" altLang="ja-JP" sz="1800" smtClean="0">
                <a:solidFill>
                  <a:srgbClr val="000000"/>
                </a:solidFill>
              </a:rPr>
              <a:t>the same as monetary policy</a:t>
            </a:r>
          </a:p>
          <a:p>
            <a:pPr>
              <a:buFont typeface="Wingdings" pitchFamily="2" charset="2"/>
              <a:buNone/>
            </a:pPr>
            <a:r>
              <a:rPr lang="ja-JP" altLang="en-US" sz="1800" smtClean="0">
                <a:solidFill>
                  <a:srgbClr val="000000"/>
                </a:solidFill>
              </a:rPr>
              <a:t>② </a:t>
            </a:r>
            <a:r>
              <a:rPr lang="en-US" altLang="ja-JP" sz="1800" smtClean="0">
                <a:solidFill>
                  <a:srgbClr val="000000"/>
                </a:solidFill>
              </a:rPr>
              <a:t>In case of financing fiscal deficit by issuing bonds </a:t>
            </a:r>
            <a:r>
              <a:rPr lang="ja-JP" altLang="en-US" sz="1800" smtClean="0">
                <a:solidFill>
                  <a:srgbClr val="000000"/>
                </a:solidFill>
              </a:rPr>
              <a:t>⇒ </a:t>
            </a:r>
            <a:r>
              <a:rPr lang="en-US" altLang="ja-JP" sz="1800" smtClean="0">
                <a:solidFill>
                  <a:srgbClr val="000000"/>
                </a:solidFill>
              </a:rPr>
              <a:t>the public buy bonds with savings</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the price of national bonds falls </a:t>
            </a:r>
            <a:r>
              <a:rPr lang="ja-JP" altLang="en-US" sz="1800" smtClean="0">
                <a:solidFill>
                  <a:srgbClr val="000000"/>
                </a:solidFill>
              </a:rPr>
              <a:t>⇒ </a:t>
            </a:r>
            <a:r>
              <a:rPr lang="en-US" altLang="ja-JP" sz="1800" smtClean="0">
                <a:solidFill>
                  <a:srgbClr val="000000"/>
                </a:solidFill>
              </a:rPr>
              <a:t>the interest rate rises</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to crowd out private investment</a:t>
            </a:r>
          </a:p>
          <a:p>
            <a:pPr>
              <a:buFont typeface="Wingdings" pitchFamily="2" charset="2"/>
              <a:buNone/>
            </a:pPr>
            <a:r>
              <a:rPr lang="en-US" altLang="ja-JP" sz="1800" smtClean="0">
                <a:solidFill>
                  <a:srgbClr val="000000"/>
                </a:solidFill>
              </a:rPr>
              <a:t>  = crowding-out effect</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to decrease private investment by the same amount of increased fiscal expenditure</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national income remains unchanged</a:t>
            </a:r>
          </a:p>
          <a:p>
            <a:pPr>
              <a:buFont typeface="Wingdings" pitchFamily="2" charset="2"/>
              <a:buNone/>
            </a:pPr>
            <a:endParaRPr lang="en-US" altLang="ja-JP" sz="1800" smtClean="0">
              <a:solidFill>
                <a:srgbClr val="000000"/>
              </a:solidFill>
            </a:endParaRPr>
          </a:p>
          <a:p>
            <a:pPr>
              <a:buFont typeface="Wingdings" pitchFamily="2" charset="2"/>
              <a:buNone/>
            </a:pPr>
            <a:r>
              <a:rPr lang="ja-JP" altLang="en-US" sz="1800" smtClean="0">
                <a:solidFill>
                  <a:srgbClr val="000000"/>
                </a:solidFill>
              </a:rPr>
              <a:t>①赤字財政を</a:t>
            </a:r>
            <a:r>
              <a:rPr lang="ja-JP" altLang="en-US" sz="1800" b="1" smtClean="0">
                <a:solidFill>
                  <a:schemeClr val="hlink"/>
                </a:solidFill>
              </a:rPr>
              <a:t>貨幣増刷</a:t>
            </a:r>
            <a:r>
              <a:rPr lang="ja-JP" altLang="en-US" sz="1800" smtClean="0">
                <a:solidFill>
                  <a:srgbClr val="000000"/>
                </a:solidFill>
              </a:rPr>
              <a:t>で賄う場合⇒金融政策と同様</a:t>
            </a:r>
          </a:p>
          <a:p>
            <a:pPr>
              <a:buFont typeface="Wingdings" pitchFamily="2" charset="2"/>
              <a:buNone/>
            </a:pPr>
            <a:r>
              <a:rPr lang="ja-JP" altLang="en-US" sz="1800" smtClean="0">
                <a:solidFill>
                  <a:srgbClr val="000000"/>
                </a:solidFill>
              </a:rPr>
              <a:t>②赤字財政を</a:t>
            </a:r>
            <a:r>
              <a:rPr lang="ja-JP" altLang="en-US" sz="1800" b="1" smtClean="0">
                <a:solidFill>
                  <a:schemeClr val="hlink"/>
                </a:solidFill>
              </a:rPr>
              <a:t>国債増発</a:t>
            </a:r>
            <a:r>
              <a:rPr lang="ja-JP" altLang="en-US" sz="1800" smtClean="0">
                <a:solidFill>
                  <a:srgbClr val="000000"/>
                </a:solidFill>
              </a:rPr>
              <a:t>で賄う場合</a:t>
            </a:r>
            <a:endParaRPr lang="ja-JP" altLang="en-US" sz="1800" smtClean="0"/>
          </a:p>
          <a:p>
            <a:pPr lvl="1">
              <a:buFont typeface="Wingdings" pitchFamily="2" charset="2"/>
              <a:buNone/>
            </a:pPr>
            <a:r>
              <a:rPr lang="ja-JP" altLang="en-US" sz="1800" smtClean="0">
                <a:solidFill>
                  <a:srgbClr val="000000"/>
                </a:solidFill>
              </a:rPr>
              <a:t>⇒国民が貯蓄から購入⇒国債価格の下落⇒利子率の上昇</a:t>
            </a:r>
          </a:p>
          <a:p>
            <a:pPr lvl="1">
              <a:buFont typeface="Wingdings" pitchFamily="2" charset="2"/>
              <a:buNone/>
            </a:pPr>
            <a:r>
              <a:rPr lang="ja-JP" altLang="en-US" sz="1800" smtClean="0">
                <a:solidFill>
                  <a:srgbClr val="000000"/>
                </a:solidFill>
              </a:rPr>
              <a:t>⇒民間投資の</a:t>
            </a:r>
            <a:r>
              <a:rPr lang="ja-JP" altLang="en-US" sz="1800" b="1" smtClean="0">
                <a:solidFill>
                  <a:schemeClr val="hlink"/>
                </a:solidFill>
              </a:rPr>
              <a:t>締め出し効果</a:t>
            </a:r>
          </a:p>
          <a:p>
            <a:pPr lvl="1">
              <a:buFont typeface="Wingdings" pitchFamily="2" charset="2"/>
              <a:buNone/>
            </a:pPr>
            <a:r>
              <a:rPr lang="ja-JP" altLang="en-US" sz="1800" b="1" smtClean="0">
                <a:solidFill>
                  <a:srgbClr val="000000"/>
                </a:solidFill>
              </a:rPr>
              <a:t>＝</a:t>
            </a:r>
            <a:r>
              <a:rPr lang="ja-JP" altLang="en-US" sz="1800" b="1" smtClean="0">
                <a:solidFill>
                  <a:schemeClr val="hlink"/>
                </a:solidFill>
              </a:rPr>
              <a:t>クラウディングアウト効果</a:t>
            </a:r>
            <a:r>
              <a:rPr lang="ja-JP" altLang="en-US" sz="1800" smtClean="0">
                <a:solidFill>
                  <a:srgbClr val="000000"/>
                </a:solidFill>
              </a:rPr>
              <a:t>（</a:t>
            </a:r>
            <a:r>
              <a:rPr lang="en-US" altLang="ja-JP" sz="1800" smtClean="0">
                <a:solidFill>
                  <a:srgbClr val="000000"/>
                </a:solidFill>
              </a:rPr>
              <a:t>crowding-out effect）</a:t>
            </a:r>
          </a:p>
          <a:p>
            <a:pPr lvl="1">
              <a:buFont typeface="Wingdings" pitchFamily="2" charset="2"/>
              <a:buNone/>
            </a:pPr>
            <a:r>
              <a:rPr lang="en-US" altLang="ja-JP" sz="1800" smtClean="0">
                <a:solidFill>
                  <a:srgbClr val="000000"/>
                </a:solidFill>
              </a:rPr>
              <a:t>⇒</a:t>
            </a:r>
            <a:r>
              <a:rPr lang="ja-JP" altLang="en-US" sz="1800" smtClean="0">
                <a:solidFill>
                  <a:srgbClr val="000000"/>
                </a:solidFill>
              </a:rPr>
              <a:t>財政支出増大の分だけ民間投資が削減され、国民所得は増えない</a:t>
            </a:r>
            <a:r>
              <a:rPr lang="en-US" altLang="ja-JP" sz="1800" smtClean="0">
                <a:solidFill>
                  <a:srgbClr val="000000"/>
                </a:solidFill>
              </a:rPr>
              <a:t>2 </a:t>
            </a:r>
            <a:endParaRPr lang="ja-JP" altLang="en-US" sz="1800" smtClean="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11B. Proposition of Impotence of Fiscal Policy</a:t>
            </a:r>
            <a:br>
              <a:rPr lang="en-US" altLang="ja-JP" sz="2000" dirty="0" smtClean="0"/>
            </a:br>
            <a:r>
              <a:rPr lang="ja-JP" altLang="en-US" sz="2000" dirty="0" smtClean="0">
                <a:solidFill>
                  <a:srgbClr val="000000"/>
                </a:solidFill>
              </a:rPr>
              <a:t>財政政策無力命題</a:t>
            </a:r>
            <a:endParaRPr lang="en-US" altLang="ja-JP" sz="2000" dirty="0" smtClean="0">
              <a:solidFill>
                <a:srgbClr val="000000"/>
              </a:solidFill>
            </a:endParaRPr>
          </a:p>
        </p:txBody>
      </p:sp>
      <p:sp>
        <p:nvSpPr>
          <p:cNvPr id="34821" name="Rectangle 3"/>
          <p:cNvSpPr>
            <a:spLocks noGrp="1" noChangeArrowheads="1"/>
          </p:cNvSpPr>
          <p:nvPr>
            <p:ph idx="1"/>
          </p:nvPr>
        </p:nvSpPr>
        <p:spPr>
          <a:xfrm>
            <a:off x="142875" y="785813"/>
            <a:ext cx="8750300" cy="5929312"/>
          </a:xfrm>
        </p:spPr>
        <p:txBody>
          <a:bodyPr/>
          <a:lstStyle/>
          <a:p>
            <a:pPr>
              <a:buFont typeface="Wingdings" pitchFamily="2" charset="2"/>
              <a:buNone/>
            </a:pPr>
            <a:r>
              <a:rPr lang="ja-JP" altLang="en-US" sz="1800" smtClean="0">
                <a:solidFill>
                  <a:srgbClr val="000000"/>
                </a:solidFill>
              </a:rPr>
              <a:t>③ </a:t>
            </a:r>
            <a:r>
              <a:rPr lang="en-US" altLang="ja-JP" sz="1800" smtClean="0">
                <a:solidFill>
                  <a:srgbClr val="000000"/>
                </a:solidFill>
              </a:rPr>
              <a:t>Effect of future tax increase</a:t>
            </a:r>
          </a:p>
          <a:p>
            <a:pPr>
              <a:buFont typeface="Wingdings" pitchFamily="2" charset="2"/>
              <a:buNone/>
            </a:pPr>
            <a:r>
              <a:rPr lang="en-US" altLang="ja-JP" sz="1800" smtClean="0">
                <a:solidFill>
                  <a:srgbClr val="000000"/>
                </a:solidFill>
              </a:rPr>
              <a:t>     If tax revenue – fiscal expenditure &lt; 0, fiscal deficit. </a:t>
            </a:r>
            <a:r>
              <a:rPr lang="ja-JP" altLang="en-US" sz="1800" smtClean="0">
                <a:solidFill>
                  <a:srgbClr val="000000"/>
                </a:solidFill>
              </a:rPr>
              <a:t>⇔ </a:t>
            </a:r>
            <a:r>
              <a:rPr lang="en-US" altLang="ja-JP" sz="1800" smtClean="0">
                <a:solidFill>
                  <a:srgbClr val="000000"/>
                </a:solidFill>
              </a:rPr>
              <a:t>to expect future tax increase</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to decrease consumption and to increase savings</a:t>
            </a:r>
          </a:p>
          <a:p>
            <a:pPr>
              <a:buFont typeface="Wingdings" pitchFamily="2" charset="2"/>
              <a:buNone/>
            </a:pPr>
            <a:r>
              <a:rPr lang="en-US" altLang="ja-JP" sz="1800" smtClean="0">
                <a:solidFill>
                  <a:srgbClr val="000000"/>
                </a:solidFill>
              </a:rPr>
              <a:t>      Ricardian equivalence theorem, Barro's overapping generation model</a:t>
            </a:r>
          </a:p>
          <a:p>
            <a:pPr>
              <a:buFont typeface="Wingdings" pitchFamily="2" charset="2"/>
              <a:buNone/>
            </a:pPr>
            <a:r>
              <a:rPr lang="en-US" altLang="ja-JP" sz="1800" smtClean="0">
                <a:solidFill>
                  <a:srgbClr val="000000"/>
                </a:solidFill>
              </a:rPr>
              <a:t>    … New Ricardian school</a:t>
            </a:r>
          </a:p>
          <a:p>
            <a:pPr>
              <a:buFont typeface="Wingdings" pitchFamily="2" charset="2"/>
              <a:buNone/>
            </a:pPr>
            <a:r>
              <a:rPr lang="en-US" altLang="ja-JP" sz="1800" smtClean="0">
                <a:solidFill>
                  <a:srgbClr val="000000"/>
                </a:solidFill>
              </a:rPr>
              <a:t> Under rational expectations, people increase savings and legends in order for future generations to pay increased future taxes</a:t>
            </a:r>
          </a:p>
          <a:p>
            <a:pPr>
              <a:buFont typeface="Wingdings" pitchFamily="2" charset="2"/>
              <a:buNone/>
            </a:pPr>
            <a:r>
              <a:rPr lang="en-US" altLang="ja-JP" sz="1800" smtClean="0">
                <a:solidFill>
                  <a:srgbClr val="000000"/>
                </a:solidFill>
              </a:rPr>
              <a:t> </a:t>
            </a:r>
            <a:r>
              <a:rPr lang="ja-JP" altLang="en-US" sz="1800" smtClean="0">
                <a:solidFill>
                  <a:srgbClr val="000000"/>
                </a:solidFill>
              </a:rPr>
              <a:t>⇒ </a:t>
            </a:r>
            <a:r>
              <a:rPr lang="en-US" altLang="ja-JP" sz="1800" smtClean="0">
                <a:solidFill>
                  <a:srgbClr val="000000"/>
                </a:solidFill>
              </a:rPr>
              <a:t>Deficit fiscal policy becomes omnipotent in the long run.</a:t>
            </a:r>
          </a:p>
          <a:p>
            <a:pPr>
              <a:buFont typeface="Wingdings" pitchFamily="2" charset="2"/>
              <a:buNone/>
            </a:pPr>
            <a:r>
              <a:rPr lang="en-US" altLang="ja-JP" sz="1800" smtClean="0">
                <a:solidFill>
                  <a:srgbClr val="000000"/>
                </a:solidFill>
              </a:rPr>
              <a:t>     Debt illusion can be effective in the short run.  </a:t>
            </a:r>
          </a:p>
          <a:p>
            <a:pPr>
              <a:buFont typeface="Wingdings" pitchFamily="2" charset="2"/>
              <a:buNone/>
            </a:pPr>
            <a:r>
              <a:rPr lang="ja-JP" altLang="en-US" sz="1800" smtClean="0">
                <a:solidFill>
                  <a:srgbClr val="000000"/>
                </a:solidFill>
              </a:rPr>
              <a:t>③将来増税効果</a:t>
            </a:r>
            <a:endParaRPr lang="en-US" altLang="ja-JP" sz="1800" smtClean="0"/>
          </a:p>
          <a:p>
            <a:pPr>
              <a:buFont typeface="Wingdings" pitchFamily="2" charset="2"/>
              <a:buNone/>
            </a:pPr>
            <a:r>
              <a:rPr lang="en-US" altLang="ja-JP" sz="1800" smtClean="0">
                <a:solidFill>
                  <a:srgbClr val="000000"/>
                </a:solidFill>
              </a:rPr>
              <a:t>  </a:t>
            </a:r>
            <a:r>
              <a:rPr lang="ja-JP" altLang="en-US" sz="1800" smtClean="0">
                <a:solidFill>
                  <a:srgbClr val="000000"/>
                </a:solidFill>
              </a:rPr>
              <a:t>税収－財政支出＜0なら、財政赤字⇔将来増税を予想⇒消費を抑制、貯蓄を増加</a:t>
            </a:r>
            <a:endParaRPr lang="ja-JP" altLang="en-US" sz="1800" smtClean="0"/>
          </a:p>
          <a:p>
            <a:pPr lvl="1">
              <a:buFont typeface="Wingdings" pitchFamily="2" charset="2"/>
              <a:buNone/>
            </a:pPr>
            <a:r>
              <a:rPr lang="ja-JP" altLang="en-US" sz="1800" b="1" smtClean="0">
                <a:solidFill>
                  <a:schemeClr val="hlink"/>
                </a:solidFill>
              </a:rPr>
              <a:t>リカードの等価定理</a:t>
            </a:r>
            <a:r>
              <a:rPr lang="ja-JP" altLang="en-US" sz="1800" smtClean="0">
                <a:solidFill>
                  <a:srgbClr val="000000"/>
                </a:solidFill>
              </a:rPr>
              <a:t>（</a:t>
            </a:r>
            <a:r>
              <a:rPr lang="en-US" altLang="ja-JP" sz="1800" smtClean="0">
                <a:solidFill>
                  <a:srgbClr val="000000"/>
                </a:solidFill>
              </a:rPr>
              <a:t>Ricardian equivalence theorem）</a:t>
            </a:r>
          </a:p>
          <a:p>
            <a:pPr lvl="1">
              <a:buFont typeface="Wingdings" pitchFamily="2" charset="2"/>
              <a:buNone/>
            </a:pPr>
            <a:r>
              <a:rPr lang="ja-JP" altLang="en-US" sz="1800" b="1" smtClean="0">
                <a:solidFill>
                  <a:schemeClr val="hlink"/>
                </a:solidFill>
              </a:rPr>
              <a:t>バローの重複世代モデル</a:t>
            </a:r>
            <a:r>
              <a:rPr lang="ja-JP" altLang="en-US" sz="1800" smtClean="0">
                <a:solidFill>
                  <a:srgbClr val="000000"/>
                </a:solidFill>
              </a:rPr>
              <a:t>（</a:t>
            </a:r>
            <a:r>
              <a:rPr lang="en-US" altLang="ja-JP" sz="1800" smtClean="0">
                <a:solidFill>
                  <a:srgbClr val="000000"/>
                </a:solidFill>
              </a:rPr>
              <a:t>Barro's overapping generation model）</a:t>
            </a:r>
          </a:p>
          <a:p>
            <a:pPr lvl="1">
              <a:buFont typeface="Wingdings" pitchFamily="2" charset="2"/>
              <a:buNone/>
            </a:pPr>
            <a:r>
              <a:rPr lang="en-US" altLang="ja-JP" sz="1800" smtClean="0">
                <a:solidFill>
                  <a:srgbClr val="000000"/>
                </a:solidFill>
              </a:rPr>
              <a:t>…</a:t>
            </a:r>
            <a:r>
              <a:rPr lang="ja-JP" altLang="en-US" sz="1800" smtClean="0">
                <a:solidFill>
                  <a:srgbClr val="000000"/>
                </a:solidFill>
              </a:rPr>
              <a:t>新リカード主義</a:t>
            </a:r>
            <a:endParaRPr lang="ja-JP" altLang="en-US" sz="1800" smtClean="0"/>
          </a:p>
          <a:p>
            <a:pPr>
              <a:buFont typeface="Wingdings" pitchFamily="2" charset="2"/>
              <a:buNone/>
            </a:pPr>
            <a:r>
              <a:rPr lang="ja-JP" altLang="en-US" sz="1800" smtClean="0">
                <a:solidFill>
                  <a:srgbClr val="000000"/>
                </a:solidFill>
              </a:rPr>
              <a:t>　合理的期待の下では後の世代の将来税負担も予想して貯蓄･遺産を残す</a:t>
            </a:r>
            <a:endParaRPr lang="ja-JP" altLang="en-US" sz="1800" smtClean="0"/>
          </a:p>
          <a:p>
            <a:pPr lvl="1">
              <a:buFont typeface="Wingdings" pitchFamily="2" charset="2"/>
              <a:buNone/>
            </a:pPr>
            <a:r>
              <a:rPr lang="ja-JP" altLang="en-US" sz="1800" smtClean="0">
                <a:solidFill>
                  <a:srgbClr val="000000"/>
                </a:solidFill>
              </a:rPr>
              <a:t>⇒長期平均的には赤字財政政策の無力命題が成立</a:t>
            </a:r>
          </a:p>
          <a:p>
            <a:pPr lvl="1">
              <a:buFont typeface="Wingdings" pitchFamily="2" charset="2"/>
              <a:buNone/>
            </a:pPr>
            <a:r>
              <a:rPr lang="ja-JP" altLang="en-US" sz="1800" smtClean="0">
                <a:solidFill>
                  <a:srgbClr val="000000"/>
                </a:solidFill>
              </a:rPr>
              <a:t>短期的に公衆が国債を資産と錯覚する場合には政策効果がある</a:t>
            </a:r>
          </a:p>
          <a:p>
            <a:pPr lvl="1">
              <a:buFont typeface="Wingdings" pitchFamily="2" charset="2"/>
              <a:buNone/>
            </a:pPr>
            <a:r>
              <a:rPr lang="ja-JP" altLang="en-US" sz="1800" smtClean="0">
                <a:solidFill>
                  <a:srgbClr val="000000"/>
                </a:solidFill>
              </a:rPr>
              <a:t>⇔</a:t>
            </a:r>
            <a:r>
              <a:rPr lang="ja-JP" altLang="en-US" sz="1800" b="1" smtClean="0">
                <a:solidFill>
                  <a:schemeClr val="hlink"/>
                </a:solidFill>
              </a:rPr>
              <a:t>国債錯覚</a:t>
            </a:r>
            <a:r>
              <a:rPr lang="ja-JP" altLang="en-US" sz="1800" smtClean="0">
                <a:solidFill>
                  <a:srgbClr val="000000"/>
                </a:solidFill>
              </a:rPr>
              <a:t>（</a:t>
            </a:r>
            <a:r>
              <a:rPr lang="en-US" altLang="ja-JP" sz="1800" smtClean="0">
                <a:solidFill>
                  <a:srgbClr val="000000"/>
                </a:solidFill>
              </a:rPr>
              <a:t>debt illusion）…</a:t>
            </a:r>
            <a:r>
              <a:rPr lang="ja-JP" altLang="en-US" sz="1800" smtClean="0">
                <a:solidFill>
                  <a:srgbClr val="000000"/>
                </a:solidFill>
              </a:rPr>
              <a:t>情報の不完全性に基づく政策効果</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12. Methods of Monetary Policy: Rules or Discretion</a:t>
            </a:r>
            <a:br>
              <a:rPr lang="en-US" altLang="ja-JP" sz="2000" dirty="0" smtClean="0"/>
            </a:br>
            <a:r>
              <a:rPr lang="ja-JP" altLang="en-US" sz="2000" dirty="0" smtClean="0">
                <a:solidFill>
                  <a:srgbClr val="000000"/>
                </a:solidFill>
              </a:rPr>
              <a:t>金融政策方式：裁量かルールか</a:t>
            </a:r>
            <a:endParaRPr lang="en-US" altLang="ja-JP" sz="2000" dirty="0" smtClean="0">
              <a:solidFill>
                <a:srgbClr val="000000"/>
              </a:solidFill>
            </a:endParaRPr>
          </a:p>
        </p:txBody>
      </p:sp>
      <p:sp>
        <p:nvSpPr>
          <p:cNvPr id="17411" name="Rectangle 3"/>
          <p:cNvSpPr>
            <a:spLocks noGrp="1" noChangeArrowheads="1"/>
          </p:cNvSpPr>
          <p:nvPr>
            <p:ph idx="1"/>
          </p:nvPr>
        </p:nvSpPr>
        <p:spPr>
          <a:xfrm>
            <a:off x="142875" y="714375"/>
            <a:ext cx="9001125" cy="6000750"/>
          </a:xfrm>
        </p:spPr>
        <p:txBody>
          <a:bodyPr rtlCol="0">
            <a:normAutofit lnSpcReduction="10000"/>
          </a:bodyPr>
          <a:lstStyle/>
          <a:p>
            <a:pPr fontAlgn="auto">
              <a:lnSpc>
                <a:spcPct val="110000"/>
              </a:lnSpc>
              <a:spcAft>
                <a:spcPts val="0"/>
              </a:spcAft>
              <a:buFont typeface="Wingdings" pitchFamily="2" charset="2"/>
              <a:buNone/>
              <a:defRPr/>
            </a:pPr>
            <a:r>
              <a:rPr lang="en-US" altLang="ja-JP" sz="2000" dirty="0" smtClean="0">
                <a:solidFill>
                  <a:srgbClr val="000000"/>
                </a:solidFill>
              </a:rPr>
              <a:t>Under rational </a:t>
            </a:r>
            <a:r>
              <a:rPr lang="en-US" altLang="ja-JP" sz="2000" dirty="0" smtClean="0">
                <a:solidFill>
                  <a:schemeClr val="tx1"/>
                </a:solidFill>
              </a:rPr>
              <a:t>expectations, a consistent policy based on rules will be anticipated and incorporated into their behavior rationally by the public, and thus will not have any effect on real economy averagely in the long run.</a:t>
            </a:r>
          </a:p>
          <a:p>
            <a:pPr fontAlgn="auto">
              <a:lnSpc>
                <a:spcPct val="110000"/>
              </a:lnSpc>
              <a:spcAft>
                <a:spcPts val="0"/>
              </a:spcAft>
              <a:buFont typeface="Wingdings" pitchFamily="2" charset="2"/>
              <a:buNone/>
              <a:defRPr/>
            </a:pPr>
            <a:r>
              <a:rPr lang="ja-JP" altLang="en-US" sz="2000" dirty="0" smtClean="0">
                <a:solidFill>
                  <a:schemeClr val="tx1"/>
                </a:solidFill>
              </a:rPr>
              <a:t>① </a:t>
            </a:r>
            <a:r>
              <a:rPr lang="en-US" altLang="ja-JP" sz="2000" dirty="0" smtClean="0">
                <a:solidFill>
                  <a:schemeClr val="tx1"/>
                </a:solidFill>
              </a:rPr>
              <a:t>Keynesian </a:t>
            </a:r>
            <a:r>
              <a:rPr lang="en-US" altLang="ja-JP" sz="2000" dirty="0" smtClean="0">
                <a:solidFill>
                  <a:srgbClr val="000000"/>
                </a:solidFill>
              </a:rPr>
              <a:t>discretionary policy has an effect only when it is random. But it becomes mal effect , because transmission lags are not anticipated correctly.</a:t>
            </a:r>
          </a:p>
          <a:p>
            <a:pPr fontAlgn="auto">
              <a:lnSpc>
                <a:spcPct val="110000"/>
              </a:lnSpc>
              <a:spcAft>
                <a:spcPts val="0"/>
              </a:spcAft>
              <a:buFont typeface="Wingdings" pitchFamily="2" charset="2"/>
              <a:buNone/>
              <a:defRPr/>
            </a:pPr>
            <a:r>
              <a:rPr lang="en-US" altLang="ja-JP" sz="2000" dirty="0" smtClean="0">
                <a:solidFill>
                  <a:srgbClr val="000000"/>
                </a:solidFill>
              </a:rPr>
              <a:t>  </a:t>
            </a:r>
            <a:r>
              <a:rPr lang="ja-JP" altLang="en-US" sz="2000" dirty="0" smtClean="0">
                <a:solidFill>
                  <a:srgbClr val="000000"/>
                </a:solidFill>
              </a:rPr>
              <a:t>⇒ </a:t>
            </a:r>
            <a:r>
              <a:rPr lang="en-US" altLang="ja-JP" sz="2000" dirty="0" smtClean="0">
                <a:solidFill>
                  <a:srgbClr val="000000"/>
                </a:solidFill>
              </a:rPr>
              <a:t>It abandoned stable money supply and adopted discretionary  and arbitrary interest rate control. </a:t>
            </a:r>
            <a:r>
              <a:rPr lang="ja-JP" altLang="en-US" sz="2000" dirty="0" smtClean="0">
                <a:solidFill>
                  <a:srgbClr val="000000"/>
                </a:solidFill>
              </a:rPr>
              <a:t>⇒ </a:t>
            </a:r>
            <a:r>
              <a:rPr lang="en-US" altLang="ja-JP" sz="2000" dirty="0" smtClean="0">
                <a:solidFill>
                  <a:srgbClr val="000000"/>
                </a:solidFill>
              </a:rPr>
              <a:t>to cause the bubble</a:t>
            </a:r>
          </a:p>
          <a:p>
            <a:pPr fontAlgn="auto">
              <a:lnSpc>
                <a:spcPct val="110000"/>
              </a:lnSpc>
              <a:spcAft>
                <a:spcPts val="0"/>
              </a:spcAft>
              <a:buFont typeface="Wingdings" pitchFamily="2" charset="2"/>
              <a:buNone/>
              <a:defRPr/>
            </a:pPr>
            <a:r>
              <a:rPr lang="en-US" altLang="ja-JP" sz="2000" dirty="0" smtClean="0">
                <a:solidFill>
                  <a:srgbClr val="000000"/>
                </a:solidFill>
              </a:rPr>
              <a:t>  </a:t>
            </a:r>
            <a:r>
              <a:rPr lang="ja-JP" altLang="en-US" sz="2000" dirty="0" smtClean="0">
                <a:solidFill>
                  <a:srgbClr val="000000"/>
                </a:solidFill>
              </a:rPr>
              <a:t>⇒ </a:t>
            </a:r>
            <a:r>
              <a:rPr lang="en-US" altLang="ja-JP" sz="2000" dirty="0" smtClean="0">
                <a:solidFill>
                  <a:srgbClr val="000000"/>
                </a:solidFill>
              </a:rPr>
              <a:t>disturb market </a:t>
            </a:r>
            <a:r>
              <a:rPr lang="ja-JP" altLang="en-US" sz="2000" dirty="0" smtClean="0">
                <a:solidFill>
                  <a:srgbClr val="000000"/>
                </a:solidFill>
              </a:rPr>
              <a:t>⇒ </a:t>
            </a:r>
            <a:r>
              <a:rPr lang="en-US" altLang="ja-JP" sz="2000" dirty="0" smtClean="0">
                <a:solidFill>
                  <a:srgbClr val="000000"/>
                </a:solidFill>
              </a:rPr>
              <a:t>rapid decrease in the money supply </a:t>
            </a:r>
            <a:r>
              <a:rPr lang="ja-JP" altLang="en-US" sz="2000" dirty="0" smtClean="0">
                <a:solidFill>
                  <a:srgbClr val="000000"/>
                </a:solidFill>
              </a:rPr>
              <a:t>⇒ </a:t>
            </a:r>
            <a:r>
              <a:rPr lang="en-US" altLang="ja-JP" sz="2000" dirty="0" smtClean="0">
                <a:solidFill>
                  <a:srgbClr val="000000"/>
                </a:solidFill>
              </a:rPr>
              <a:t>deteriorate the collapse of the bubble = failure of monetary policy</a:t>
            </a:r>
            <a:endParaRPr lang="en-US" altLang="ja-JP" sz="2000" dirty="0" smtClean="0">
              <a:solidFill>
                <a:schemeClr val="tx1"/>
              </a:solidFill>
            </a:endParaRPr>
          </a:p>
          <a:p>
            <a:pPr fontAlgn="auto">
              <a:lnSpc>
                <a:spcPct val="110000"/>
              </a:lnSpc>
              <a:spcAft>
                <a:spcPts val="0"/>
              </a:spcAft>
              <a:buFont typeface="Wingdings" pitchFamily="2" charset="2"/>
              <a:buNone/>
              <a:defRPr/>
            </a:pPr>
            <a:r>
              <a:rPr lang="en-US" altLang="ja-JP" sz="1800" dirty="0" smtClean="0">
                <a:solidFill>
                  <a:srgbClr val="000000"/>
                </a:solidFill>
              </a:rPr>
              <a:t> </a:t>
            </a:r>
          </a:p>
          <a:p>
            <a:pPr fontAlgn="auto">
              <a:lnSpc>
                <a:spcPct val="110000"/>
              </a:lnSpc>
              <a:spcAft>
                <a:spcPts val="0"/>
              </a:spcAft>
              <a:buFont typeface="Wingdings" pitchFamily="2" charset="2"/>
              <a:buNone/>
              <a:defRPr/>
            </a:pPr>
            <a:r>
              <a:rPr lang="ja-JP" altLang="en-US" sz="1800" dirty="0" smtClean="0">
                <a:solidFill>
                  <a:srgbClr val="000000"/>
                </a:solidFill>
              </a:rPr>
              <a:t>合理的期待⇒ルールに則った整合的な政策は公衆に合理的に予想されて織り込み済み</a:t>
            </a:r>
          </a:p>
          <a:p>
            <a:pPr fontAlgn="auto">
              <a:lnSpc>
                <a:spcPct val="110000"/>
              </a:lnSpc>
              <a:spcAft>
                <a:spcPts val="0"/>
              </a:spcAft>
              <a:buFont typeface="Wingdings" pitchFamily="2" charset="2"/>
              <a:buNone/>
              <a:defRPr/>
            </a:pPr>
            <a:r>
              <a:rPr lang="ja-JP" altLang="en-US" sz="1800" dirty="0" smtClean="0">
                <a:solidFill>
                  <a:srgbClr val="000000"/>
                </a:solidFill>
              </a:rPr>
              <a:t>①ケインジアンの</a:t>
            </a:r>
            <a:r>
              <a:rPr lang="ja-JP" altLang="en-US" sz="1800" b="1" dirty="0" smtClean="0">
                <a:solidFill>
                  <a:schemeClr val="hlink"/>
                </a:solidFill>
              </a:rPr>
              <a:t>裁量政策</a:t>
            </a:r>
            <a:r>
              <a:rPr lang="ja-JP" altLang="en-US" sz="1800" dirty="0" smtClean="0">
                <a:solidFill>
                  <a:srgbClr val="000000"/>
                </a:solidFill>
              </a:rPr>
              <a:t>は攪乱的政策（ランダムな政策）の場合にのみ効果をもつ、波及ラグを正確に予見できないので逆効果</a:t>
            </a:r>
            <a:endParaRPr lang="ja-JP" altLang="en-US" sz="1800" dirty="0" smtClean="0"/>
          </a:p>
          <a:p>
            <a:pPr lvl="1" fontAlgn="auto">
              <a:lnSpc>
                <a:spcPct val="110000"/>
              </a:lnSpc>
              <a:spcAft>
                <a:spcPts val="0"/>
              </a:spcAft>
              <a:buFont typeface="Wingdings" pitchFamily="2" charset="2"/>
              <a:buNone/>
              <a:defRPr/>
            </a:pPr>
            <a:r>
              <a:rPr lang="ja-JP" altLang="en-US" sz="1800" dirty="0" smtClean="0">
                <a:solidFill>
                  <a:srgbClr val="000000"/>
                </a:solidFill>
              </a:rPr>
              <a:t>⇒安定的貨幣供給を放棄して恣意的・裁量的な金利操作</a:t>
            </a:r>
          </a:p>
          <a:p>
            <a:pPr lvl="1" fontAlgn="auto">
              <a:lnSpc>
                <a:spcPct val="110000"/>
              </a:lnSpc>
              <a:spcAft>
                <a:spcPts val="0"/>
              </a:spcAft>
              <a:buFont typeface="Wingdings" pitchFamily="2" charset="2"/>
              <a:buNone/>
              <a:defRPr/>
            </a:pPr>
            <a:r>
              <a:rPr lang="ja-JP" altLang="en-US" sz="1800" dirty="0" smtClean="0">
                <a:solidFill>
                  <a:srgbClr val="000000"/>
                </a:solidFill>
              </a:rPr>
              <a:t>⇒バブルの重大要因</a:t>
            </a:r>
            <a:endParaRPr lang="ja-JP" altLang="en-US" sz="1800" dirty="0" smtClean="0"/>
          </a:p>
          <a:p>
            <a:pPr lvl="1" fontAlgn="auto">
              <a:lnSpc>
                <a:spcPct val="110000"/>
              </a:lnSpc>
              <a:spcAft>
                <a:spcPts val="0"/>
              </a:spcAft>
              <a:buFont typeface="Wingdings" pitchFamily="2" charset="2"/>
              <a:buNone/>
              <a:defRPr/>
            </a:pPr>
            <a:r>
              <a:rPr lang="ja-JP" altLang="en-US" sz="1800" dirty="0" smtClean="0">
                <a:solidFill>
                  <a:srgbClr val="000000"/>
                </a:solidFill>
              </a:rPr>
              <a:t>金融市場の価格変数である利子率を恣意的・裁量的に操作⇒市場攪乱</a:t>
            </a:r>
          </a:p>
          <a:p>
            <a:pPr lvl="1" fontAlgn="auto">
              <a:lnSpc>
                <a:spcPct val="110000"/>
              </a:lnSpc>
              <a:spcAft>
                <a:spcPts val="0"/>
              </a:spcAft>
              <a:buFont typeface="Wingdings" pitchFamily="2" charset="2"/>
              <a:buNone/>
              <a:defRPr/>
            </a:pPr>
            <a:r>
              <a:rPr lang="ja-JP" altLang="en-US" sz="1800" dirty="0" smtClean="0">
                <a:solidFill>
                  <a:srgbClr val="000000"/>
                </a:solidFill>
              </a:rPr>
              <a:t>⇒急激な貨幣供給の減少⇒バブル崩壊を深刻化…金融政策の失敗</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12B. Methods of Monetary Policy: Rules or Discretion</a:t>
            </a:r>
            <a:br>
              <a:rPr lang="en-US" altLang="ja-JP" sz="2000" dirty="0" smtClean="0"/>
            </a:br>
            <a:r>
              <a:rPr lang="ja-JP" altLang="en-US" sz="2000" dirty="0" smtClean="0">
                <a:solidFill>
                  <a:srgbClr val="000000"/>
                </a:solidFill>
              </a:rPr>
              <a:t>金融政策方式：裁量かルールか</a:t>
            </a:r>
            <a:endParaRPr lang="en-US" altLang="ja-JP" sz="2000" dirty="0" smtClean="0">
              <a:solidFill>
                <a:srgbClr val="000000"/>
              </a:solidFill>
            </a:endParaRPr>
          </a:p>
        </p:txBody>
      </p:sp>
      <p:sp>
        <p:nvSpPr>
          <p:cNvPr id="36869" name="Rectangle 3"/>
          <p:cNvSpPr>
            <a:spLocks noGrp="1" noChangeArrowheads="1"/>
          </p:cNvSpPr>
          <p:nvPr>
            <p:ph idx="1"/>
          </p:nvPr>
        </p:nvSpPr>
        <p:spPr>
          <a:xfrm>
            <a:off x="142875" y="714375"/>
            <a:ext cx="9001125" cy="6000750"/>
          </a:xfrm>
        </p:spPr>
        <p:txBody>
          <a:bodyPr/>
          <a:lstStyle/>
          <a:p>
            <a:pPr>
              <a:lnSpc>
                <a:spcPct val="110000"/>
              </a:lnSpc>
              <a:buFont typeface="Wingdings" pitchFamily="2" charset="2"/>
              <a:buNone/>
            </a:pPr>
            <a:r>
              <a:rPr lang="ja-JP" altLang="en-US" sz="2000" smtClean="0">
                <a:solidFill>
                  <a:srgbClr val="000000"/>
                </a:solidFill>
              </a:rPr>
              <a:t>② </a:t>
            </a:r>
            <a:r>
              <a:rPr lang="en-US" altLang="ja-JP" sz="2000" smtClean="0">
                <a:solidFill>
                  <a:srgbClr val="C00000"/>
                </a:solidFill>
              </a:rPr>
              <a:t>New Monetarists’ Method based on Rules</a:t>
            </a:r>
          </a:p>
          <a:p>
            <a:pPr>
              <a:lnSpc>
                <a:spcPct val="110000"/>
              </a:lnSpc>
              <a:buFont typeface="Wingdings" pitchFamily="2" charset="2"/>
              <a:buNone/>
            </a:pPr>
            <a:r>
              <a:rPr lang="en-US" altLang="ja-JP" sz="2000" smtClean="0">
                <a:solidFill>
                  <a:srgbClr val="000000"/>
                </a:solidFill>
              </a:rPr>
              <a:t> </a:t>
            </a:r>
            <a:r>
              <a:rPr lang="ja-JP" altLang="en-US" sz="2000" smtClean="0">
                <a:solidFill>
                  <a:srgbClr val="000000"/>
                </a:solidFill>
              </a:rPr>
              <a:t>⇒ </a:t>
            </a:r>
            <a:r>
              <a:rPr lang="en-US" altLang="ja-JP" sz="2000" smtClean="0">
                <a:solidFill>
                  <a:srgbClr val="000000"/>
                </a:solidFill>
              </a:rPr>
              <a:t>stopped discretionary monetary policy and adopted stable money supply policy based on rules</a:t>
            </a:r>
          </a:p>
          <a:p>
            <a:pPr>
              <a:lnSpc>
                <a:spcPct val="110000"/>
              </a:lnSpc>
              <a:buFont typeface="Wingdings" pitchFamily="2" charset="2"/>
              <a:buNone/>
            </a:pPr>
            <a:r>
              <a:rPr lang="en-US" altLang="ja-JP" sz="2000" smtClean="0">
                <a:solidFill>
                  <a:srgbClr val="000000"/>
                </a:solidFill>
              </a:rPr>
              <a:t> </a:t>
            </a:r>
            <a:r>
              <a:rPr lang="ja-JP" altLang="en-US" sz="2000" smtClean="0">
                <a:solidFill>
                  <a:srgbClr val="000000"/>
                </a:solidFill>
              </a:rPr>
              <a:t>⇒ </a:t>
            </a:r>
            <a:r>
              <a:rPr lang="en-US" altLang="ja-JP" sz="2000" smtClean="0">
                <a:solidFill>
                  <a:srgbClr val="000000"/>
                </a:solidFill>
              </a:rPr>
              <a:t>achieved price stability and economic stability in  the late 1970s and the early 1980s</a:t>
            </a:r>
          </a:p>
          <a:p>
            <a:pPr>
              <a:lnSpc>
                <a:spcPct val="110000"/>
              </a:lnSpc>
              <a:buFont typeface="Wingdings" pitchFamily="2" charset="2"/>
              <a:buNone/>
            </a:pPr>
            <a:r>
              <a:rPr lang="en-US" altLang="ja-JP" sz="2000" smtClean="0">
                <a:solidFill>
                  <a:srgbClr val="000000"/>
                </a:solidFill>
              </a:rPr>
              <a:t>  = k% rule</a:t>
            </a:r>
          </a:p>
          <a:p>
            <a:pPr>
              <a:lnSpc>
                <a:spcPct val="110000"/>
              </a:lnSpc>
              <a:buFont typeface="Wingdings" pitchFamily="2" charset="2"/>
              <a:buNone/>
            </a:pPr>
            <a:endParaRPr lang="en-US" altLang="ja-JP" sz="2000" smtClean="0">
              <a:solidFill>
                <a:srgbClr val="000000"/>
              </a:solidFill>
            </a:endParaRPr>
          </a:p>
          <a:p>
            <a:pPr>
              <a:lnSpc>
                <a:spcPct val="110000"/>
              </a:lnSpc>
              <a:buFont typeface="Wingdings" pitchFamily="2" charset="2"/>
              <a:buNone/>
            </a:pPr>
            <a:r>
              <a:rPr lang="ja-JP" altLang="en-US" sz="2000" smtClean="0">
                <a:solidFill>
                  <a:srgbClr val="000000"/>
                </a:solidFill>
              </a:rPr>
              <a:t>②ニューマネタリストの</a:t>
            </a:r>
            <a:r>
              <a:rPr lang="ja-JP" altLang="en-US" sz="2000" b="1" smtClean="0">
                <a:solidFill>
                  <a:schemeClr val="hlink"/>
                </a:solidFill>
              </a:rPr>
              <a:t>ルール方式</a:t>
            </a:r>
            <a:endParaRPr lang="ja-JP" altLang="en-US" sz="2000" smtClean="0">
              <a:solidFill>
                <a:schemeClr val="hlink"/>
              </a:solidFill>
            </a:endParaRPr>
          </a:p>
          <a:p>
            <a:pPr lvl="1">
              <a:lnSpc>
                <a:spcPct val="110000"/>
              </a:lnSpc>
              <a:buFont typeface="Wingdings" pitchFamily="2" charset="2"/>
              <a:buNone/>
            </a:pPr>
            <a:r>
              <a:rPr lang="ja-JP" altLang="en-US" sz="2000" smtClean="0">
                <a:solidFill>
                  <a:srgbClr val="000000"/>
                </a:solidFill>
              </a:rPr>
              <a:t>⇒裁量政策を止め、ルールに基づく安定的貨幣供給政策</a:t>
            </a:r>
          </a:p>
          <a:p>
            <a:pPr lvl="1">
              <a:buFont typeface="Wingdings" pitchFamily="2" charset="2"/>
              <a:buNone/>
            </a:pPr>
            <a:r>
              <a:rPr lang="ja-JP" altLang="en-US" sz="2000" smtClean="0">
                <a:solidFill>
                  <a:srgbClr val="000000"/>
                </a:solidFill>
              </a:rPr>
              <a:t>⇒70年代後半～80年代前半に物価安定（中央銀行の最高目標）や景気安定を達成</a:t>
            </a:r>
          </a:p>
          <a:p>
            <a:pPr lvl="1">
              <a:lnSpc>
                <a:spcPct val="110000"/>
              </a:lnSpc>
              <a:buFont typeface="Wingdings" pitchFamily="2" charset="2"/>
              <a:buNone/>
            </a:pPr>
            <a:r>
              <a:rPr lang="ja-JP" altLang="en-US" sz="2000" smtClean="0">
                <a:solidFill>
                  <a:srgbClr val="000000"/>
                </a:solidFill>
              </a:rPr>
              <a:t>＝ｋ％ルール</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13. Methods of Fiscal Policy: Rules or Discretion</a:t>
            </a:r>
            <a:br>
              <a:rPr lang="en-US" altLang="ja-JP" sz="2000" dirty="0" smtClean="0"/>
            </a:br>
            <a:r>
              <a:rPr lang="ja-JP" altLang="en-US" sz="2000" dirty="0" smtClean="0">
                <a:solidFill>
                  <a:srgbClr val="000000"/>
                </a:solidFill>
              </a:rPr>
              <a:t>財政政策方式：裁量かルールか</a:t>
            </a:r>
            <a:endParaRPr lang="en-US" altLang="ja-JP" sz="2000" dirty="0" smtClean="0">
              <a:solidFill>
                <a:srgbClr val="000000"/>
              </a:solidFill>
            </a:endParaRPr>
          </a:p>
        </p:txBody>
      </p:sp>
      <p:sp>
        <p:nvSpPr>
          <p:cNvPr id="37893" name="Rectangle 3"/>
          <p:cNvSpPr>
            <a:spLocks noGrp="1" noChangeArrowheads="1"/>
          </p:cNvSpPr>
          <p:nvPr>
            <p:ph idx="1"/>
          </p:nvPr>
        </p:nvSpPr>
        <p:spPr>
          <a:xfrm>
            <a:off x="142875" y="714375"/>
            <a:ext cx="8750300" cy="6143625"/>
          </a:xfrm>
        </p:spPr>
        <p:txBody>
          <a:bodyPr/>
          <a:lstStyle/>
          <a:p>
            <a:pPr>
              <a:buFont typeface="Wingdings" pitchFamily="2" charset="2"/>
              <a:buNone/>
            </a:pPr>
            <a:r>
              <a:rPr lang="ja-JP" altLang="en-US" sz="2000" smtClean="0">
                <a:solidFill>
                  <a:srgbClr val="000000"/>
                </a:solidFill>
              </a:rPr>
              <a:t>①</a:t>
            </a:r>
            <a:r>
              <a:rPr lang="en-US" altLang="ja-JP" sz="2000" smtClean="0">
                <a:solidFill>
                  <a:srgbClr val="000000"/>
                </a:solidFill>
              </a:rPr>
              <a:t>Keynesian </a:t>
            </a:r>
            <a:r>
              <a:rPr lang="en-US" altLang="ja-JP" sz="2000" b="1" smtClean="0">
                <a:solidFill>
                  <a:schemeClr val="hlink"/>
                </a:solidFill>
              </a:rPr>
              <a:t>Deficit Fiscal Policy</a:t>
            </a:r>
            <a:endParaRPr lang="ja-JP" altLang="en-US" sz="2000" smtClean="0">
              <a:solidFill>
                <a:schemeClr val="hlink"/>
              </a:solidFill>
            </a:endParaRPr>
          </a:p>
          <a:p>
            <a:pPr lvl="1">
              <a:buFont typeface="Wingdings" pitchFamily="2" charset="2"/>
              <a:buNone/>
            </a:pPr>
            <a:r>
              <a:rPr lang="ja-JP" altLang="en-US" sz="2000" smtClean="0">
                <a:solidFill>
                  <a:srgbClr val="000000"/>
                </a:solidFill>
              </a:rPr>
              <a:t>⇒</a:t>
            </a:r>
            <a:r>
              <a:rPr lang="en-US" altLang="ja-JP" sz="2000" smtClean="0">
                <a:solidFill>
                  <a:srgbClr val="000000"/>
                </a:solidFill>
              </a:rPr>
              <a:t>Perpetuates the issuing of deficit  bonds</a:t>
            </a:r>
            <a:r>
              <a:rPr lang="ja-JP" altLang="en-US" sz="2000" smtClean="0">
                <a:solidFill>
                  <a:srgbClr val="000000"/>
                </a:solidFill>
              </a:rPr>
              <a:t>⇔</a:t>
            </a:r>
            <a:r>
              <a:rPr lang="en-US" altLang="ja-JP" sz="2000" smtClean="0">
                <a:solidFill>
                  <a:srgbClr val="000000"/>
                </a:solidFill>
              </a:rPr>
              <a:t>discretionary increase in deficits</a:t>
            </a:r>
            <a:endParaRPr lang="ja-JP" altLang="en-US" sz="2000" smtClean="0">
              <a:solidFill>
                <a:srgbClr val="000000"/>
              </a:solidFill>
            </a:endParaRPr>
          </a:p>
          <a:p>
            <a:pPr lvl="1">
              <a:buFont typeface="Wingdings" pitchFamily="2" charset="2"/>
              <a:buNone/>
            </a:pPr>
            <a:r>
              <a:rPr lang="ja-JP" altLang="en-US" sz="2000" smtClean="0">
                <a:solidFill>
                  <a:srgbClr val="000000"/>
                </a:solidFill>
              </a:rPr>
              <a:t>⇒</a:t>
            </a:r>
            <a:r>
              <a:rPr lang="en-US" altLang="ja-JP" sz="2000" smtClean="0">
                <a:solidFill>
                  <a:srgbClr val="000000"/>
                </a:solidFill>
              </a:rPr>
              <a:t>accumulation of huge amount of fiscal deficit</a:t>
            </a:r>
            <a:r>
              <a:rPr lang="ja-JP" altLang="en-US" sz="2000" smtClean="0">
                <a:solidFill>
                  <a:srgbClr val="000000"/>
                </a:solidFill>
              </a:rPr>
              <a:t>（700 </a:t>
            </a:r>
            <a:r>
              <a:rPr lang="en-US" altLang="ja-JP" sz="2000" smtClean="0">
                <a:solidFill>
                  <a:srgbClr val="000000"/>
                </a:solidFill>
              </a:rPr>
              <a:t>trillion yen in </a:t>
            </a:r>
            <a:r>
              <a:rPr lang="ja-JP" altLang="en-US" sz="2000" smtClean="0">
                <a:solidFill>
                  <a:srgbClr val="000000"/>
                </a:solidFill>
              </a:rPr>
              <a:t>2002 </a:t>
            </a:r>
            <a:r>
              <a:rPr lang="en-US" altLang="ja-JP" sz="2000" smtClean="0">
                <a:solidFill>
                  <a:srgbClr val="000000"/>
                </a:solidFill>
              </a:rPr>
              <a:t>fiscal year)</a:t>
            </a:r>
            <a:endParaRPr lang="ja-JP" altLang="en-US" sz="2000" smtClean="0">
              <a:solidFill>
                <a:srgbClr val="000000"/>
              </a:solidFill>
            </a:endParaRPr>
          </a:p>
          <a:p>
            <a:pPr lvl="1">
              <a:buFont typeface="Wingdings" pitchFamily="2" charset="2"/>
              <a:buNone/>
            </a:pPr>
            <a:r>
              <a:rPr lang="ja-JP" altLang="en-US" sz="2000" smtClean="0">
                <a:solidFill>
                  <a:srgbClr val="000000"/>
                </a:solidFill>
              </a:rPr>
              <a:t>⇒</a:t>
            </a:r>
            <a:r>
              <a:rPr lang="en-US" altLang="ja-JP" sz="2000" smtClean="0">
                <a:solidFill>
                  <a:srgbClr val="000000"/>
                </a:solidFill>
              </a:rPr>
              <a:t>huge future tax burden</a:t>
            </a:r>
            <a:endParaRPr lang="ja-JP" altLang="en-US" sz="2000" smtClean="0">
              <a:solidFill>
                <a:srgbClr val="000000"/>
              </a:solidFill>
            </a:endParaRPr>
          </a:p>
          <a:p>
            <a:pPr lvl="1">
              <a:buFont typeface="Wingdings" pitchFamily="2" charset="2"/>
              <a:buNone/>
            </a:pPr>
            <a:r>
              <a:rPr lang="ja-JP" altLang="en-US" sz="2000" smtClean="0">
                <a:solidFill>
                  <a:srgbClr val="000000"/>
                </a:solidFill>
              </a:rPr>
              <a:t>⇒</a:t>
            </a:r>
            <a:r>
              <a:rPr lang="en-US" altLang="ja-JP" sz="2000" smtClean="0">
                <a:solidFill>
                  <a:srgbClr val="000000"/>
                </a:solidFill>
              </a:rPr>
              <a:t>suppress consumption</a:t>
            </a:r>
            <a:r>
              <a:rPr lang="ja-JP" altLang="en-US" sz="2000" smtClean="0">
                <a:solidFill>
                  <a:srgbClr val="000000"/>
                </a:solidFill>
              </a:rPr>
              <a:t>⇒</a:t>
            </a:r>
            <a:r>
              <a:rPr lang="en-US" altLang="ja-JP" sz="2000" smtClean="0">
                <a:solidFill>
                  <a:srgbClr val="000000"/>
                </a:solidFill>
              </a:rPr>
              <a:t>decrease in sales</a:t>
            </a:r>
            <a:r>
              <a:rPr lang="ja-JP" altLang="en-US" sz="2000" smtClean="0">
                <a:solidFill>
                  <a:srgbClr val="000000"/>
                </a:solidFill>
              </a:rPr>
              <a:t>⇒</a:t>
            </a:r>
            <a:r>
              <a:rPr lang="en-US" altLang="ja-JP" sz="2000" smtClean="0">
                <a:solidFill>
                  <a:srgbClr val="000000"/>
                </a:solidFill>
              </a:rPr>
              <a:t>decrease in profits</a:t>
            </a:r>
            <a:endParaRPr lang="ja-JP" altLang="en-US" sz="2000" smtClean="0">
              <a:solidFill>
                <a:srgbClr val="000000"/>
              </a:solidFill>
            </a:endParaRPr>
          </a:p>
          <a:p>
            <a:pPr lvl="1">
              <a:buFont typeface="Wingdings" pitchFamily="2" charset="2"/>
              <a:buNone/>
            </a:pPr>
            <a:r>
              <a:rPr lang="ja-JP" altLang="en-US" sz="2000" smtClean="0">
                <a:solidFill>
                  <a:srgbClr val="000000"/>
                </a:solidFill>
              </a:rPr>
              <a:t>⇒</a:t>
            </a:r>
            <a:r>
              <a:rPr lang="en-US" altLang="ja-JP" sz="2000" smtClean="0">
                <a:solidFill>
                  <a:srgbClr val="000000"/>
                </a:solidFill>
              </a:rPr>
              <a:t>decrease in investment</a:t>
            </a:r>
            <a:r>
              <a:rPr lang="ja-JP" altLang="en-US" sz="2000" smtClean="0">
                <a:solidFill>
                  <a:srgbClr val="000000"/>
                </a:solidFill>
              </a:rPr>
              <a:t>⇒</a:t>
            </a:r>
            <a:r>
              <a:rPr lang="en-US" altLang="ja-JP" sz="2000" smtClean="0">
                <a:solidFill>
                  <a:srgbClr val="000000"/>
                </a:solidFill>
              </a:rPr>
              <a:t>prolong deflation</a:t>
            </a:r>
            <a:endParaRPr lang="ja-JP" altLang="en-US" sz="2000" smtClean="0"/>
          </a:p>
          <a:p>
            <a:pPr>
              <a:buFont typeface="Wingdings" pitchFamily="2" charset="2"/>
              <a:buNone/>
            </a:pPr>
            <a:r>
              <a:rPr lang="ja-JP" altLang="en-US" sz="2000" smtClean="0">
                <a:solidFill>
                  <a:srgbClr val="000000"/>
                </a:solidFill>
              </a:rPr>
              <a:t>　</a:t>
            </a:r>
            <a:r>
              <a:rPr lang="en-US" altLang="ja-JP" sz="2000" smtClean="0">
                <a:solidFill>
                  <a:srgbClr val="000000"/>
                </a:solidFill>
              </a:rPr>
              <a:t>Keynes⇒fiscal deficits in depression should be financed by fiscal surplus  in boom</a:t>
            </a:r>
          </a:p>
          <a:p>
            <a:pPr>
              <a:buFont typeface="Wingdings" pitchFamily="2" charset="2"/>
              <a:buNone/>
            </a:pPr>
            <a:endParaRPr lang="en-US" altLang="ja-JP" sz="2000" smtClean="0">
              <a:solidFill>
                <a:srgbClr val="000000"/>
              </a:solidFill>
            </a:endParaRPr>
          </a:p>
          <a:p>
            <a:pPr>
              <a:buFont typeface="Wingdings" pitchFamily="2" charset="2"/>
              <a:buNone/>
            </a:pPr>
            <a:r>
              <a:rPr lang="ja-JP" altLang="en-US" sz="2000" smtClean="0">
                <a:solidFill>
                  <a:srgbClr val="000000"/>
                </a:solidFill>
              </a:rPr>
              <a:t>①ケインジアン</a:t>
            </a:r>
            <a:r>
              <a:rPr lang="ja-JP" altLang="en-US" sz="2000" b="1" smtClean="0">
                <a:solidFill>
                  <a:schemeClr val="hlink"/>
                </a:solidFill>
              </a:rPr>
              <a:t>赤字財政政策</a:t>
            </a:r>
            <a:endParaRPr lang="ja-JP" altLang="en-US" sz="2000" smtClean="0">
              <a:solidFill>
                <a:schemeClr val="hlink"/>
              </a:solidFill>
            </a:endParaRPr>
          </a:p>
          <a:p>
            <a:pPr lvl="1">
              <a:buFont typeface="Wingdings" pitchFamily="2" charset="2"/>
              <a:buNone/>
            </a:pPr>
            <a:r>
              <a:rPr lang="ja-JP" altLang="en-US" sz="2000" smtClean="0">
                <a:solidFill>
                  <a:srgbClr val="000000"/>
                </a:solidFill>
              </a:rPr>
              <a:t>⇒赤字国債発行の恒常化⇔赤字の裁量的垂れ流し政策</a:t>
            </a:r>
          </a:p>
          <a:p>
            <a:pPr lvl="1">
              <a:buFont typeface="Wingdings" pitchFamily="2" charset="2"/>
              <a:buNone/>
            </a:pPr>
            <a:r>
              <a:rPr lang="ja-JP" altLang="en-US" sz="2000" smtClean="0">
                <a:solidFill>
                  <a:srgbClr val="000000"/>
                </a:solidFill>
              </a:rPr>
              <a:t>⇒巨額の財政赤字累積（2002年度約700兆円）</a:t>
            </a:r>
          </a:p>
          <a:p>
            <a:pPr lvl="1">
              <a:buFont typeface="Wingdings" pitchFamily="2" charset="2"/>
              <a:buNone/>
            </a:pPr>
            <a:r>
              <a:rPr lang="ja-JP" altLang="en-US" sz="2000" smtClean="0">
                <a:solidFill>
                  <a:srgbClr val="000000"/>
                </a:solidFill>
              </a:rPr>
              <a:t>⇒将来税負担の巨額化</a:t>
            </a:r>
          </a:p>
          <a:p>
            <a:pPr lvl="1">
              <a:buFont typeface="Wingdings" pitchFamily="2" charset="2"/>
              <a:buNone/>
            </a:pPr>
            <a:r>
              <a:rPr lang="ja-JP" altLang="en-US" sz="2000" smtClean="0">
                <a:solidFill>
                  <a:srgbClr val="000000"/>
                </a:solidFill>
              </a:rPr>
              <a:t>⇒消費抑制効果⇒売上げ減少⇒利益減少</a:t>
            </a:r>
          </a:p>
          <a:p>
            <a:pPr lvl="1">
              <a:buFont typeface="Wingdings" pitchFamily="2" charset="2"/>
              <a:buNone/>
            </a:pPr>
            <a:r>
              <a:rPr lang="ja-JP" altLang="en-US" sz="2000" smtClean="0">
                <a:solidFill>
                  <a:srgbClr val="000000"/>
                </a:solidFill>
              </a:rPr>
              <a:t>⇒設備投資の減少⇒デフレの長期化の要因</a:t>
            </a:r>
            <a:endParaRPr lang="ja-JP" altLang="en-US" sz="2000" smtClean="0"/>
          </a:p>
          <a:p>
            <a:pPr>
              <a:buFont typeface="Wingdings" pitchFamily="2" charset="2"/>
              <a:buNone/>
            </a:pPr>
            <a:r>
              <a:rPr lang="ja-JP" altLang="en-US" sz="2000" smtClean="0">
                <a:solidFill>
                  <a:srgbClr val="000000"/>
                </a:solidFill>
              </a:rPr>
              <a:t>　</a:t>
            </a:r>
            <a:r>
              <a:rPr lang="en-US" altLang="ja-JP" sz="2000" smtClean="0">
                <a:solidFill>
                  <a:srgbClr val="000000"/>
                </a:solidFill>
              </a:rPr>
              <a:t>Keynes⇒</a:t>
            </a:r>
            <a:r>
              <a:rPr lang="ja-JP" altLang="en-US" sz="2000" smtClean="0">
                <a:solidFill>
                  <a:srgbClr val="000000"/>
                </a:solidFill>
              </a:rPr>
              <a:t>不況時の財政赤字を好況時の財政黒字で補填しバランスを取る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13. Methods of Fiscal Policy: Rules or Discretion</a:t>
            </a:r>
            <a:br>
              <a:rPr lang="en-US" altLang="ja-JP" sz="2000" dirty="0" smtClean="0"/>
            </a:br>
            <a:r>
              <a:rPr lang="ja-JP" altLang="en-US" sz="2000" dirty="0" smtClean="0">
                <a:solidFill>
                  <a:srgbClr val="000000"/>
                </a:solidFill>
              </a:rPr>
              <a:t>財政政策方式：裁量かルールか</a:t>
            </a:r>
            <a:endParaRPr lang="en-US" altLang="ja-JP" sz="2000" dirty="0" smtClean="0">
              <a:solidFill>
                <a:srgbClr val="000000"/>
              </a:solidFill>
            </a:endParaRPr>
          </a:p>
        </p:txBody>
      </p:sp>
      <p:sp>
        <p:nvSpPr>
          <p:cNvPr id="38917" name="Rectangle 3"/>
          <p:cNvSpPr>
            <a:spLocks noGrp="1" noChangeArrowheads="1"/>
          </p:cNvSpPr>
          <p:nvPr>
            <p:ph idx="1"/>
          </p:nvPr>
        </p:nvSpPr>
        <p:spPr>
          <a:xfrm>
            <a:off x="142875" y="714375"/>
            <a:ext cx="8750300" cy="6143625"/>
          </a:xfrm>
        </p:spPr>
        <p:txBody>
          <a:bodyPr/>
          <a:lstStyle/>
          <a:p>
            <a:pPr>
              <a:buFont typeface="Wingdings" pitchFamily="2" charset="2"/>
              <a:buNone/>
            </a:pPr>
            <a:r>
              <a:rPr lang="ja-JP" altLang="en-US" sz="2000" smtClean="0">
                <a:solidFill>
                  <a:srgbClr val="000000"/>
                </a:solidFill>
              </a:rPr>
              <a:t>②</a:t>
            </a:r>
            <a:r>
              <a:rPr lang="en-US" altLang="ja-JP" sz="2000" smtClean="0">
                <a:solidFill>
                  <a:srgbClr val="000000"/>
                </a:solidFill>
              </a:rPr>
              <a:t>New Monetarist’s </a:t>
            </a:r>
            <a:r>
              <a:rPr lang="en-US" altLang="ja-JP" sz="2000" b="1" smtClean="0">
                <a:solidFill>
                  <a:schemeClr val="hlink"/>
                </a:solidFill>
              </a:rPr>
              <a:t>Act of Balancing the Budget</a:t>
            </a:r>
            <a:endParaRPr lang="ja-JP" altLang="en-US" sz="2000" smtClean="0">
              <a:solidFill>
                <a:schemeClr val="hlink"/>
              </a:solidFill>
            </a:endParaRPr>
          </a:p>
          <a:p>
            <a:pPr lvl="1">
              <a:buFont typeface="Wingdings" pitchFamily="2" charset="2"/>
              <a:buNone/>
            </a:pPr>
            <a:r>
              <a:rPr lang="en-US" altLang="ja-JP" sz="2000" smtClean="0">
                <a:solidFill>
                  <a:srgbClr val="000000"/>
                </a:solidFill>
              </a:rPr>
              <a:t>Enact  a rule of  multi-year balanced budget as a law or constitution</a:t>
            </a:r>
            <a:endParaRPr lang="ja-JP" altLang="en-US" sz="2000" smtClean="0">
              <a:solidFill>
                <a:srgbClr val="000000"/>
              </a:solidFill>
            </a:endParaRPr>
          </a:p>
          <a:p>
            <a:pPr lvl="1">
              <a:buFont typeface="Wingdings" pitchFamily="2" charset="2"/>
              <a:buNone/>
            </a:pPr>
            <a:r>
              <a:rPr lang="en-US" altLang="ja-JP" sz="2000" smtClean="0">
                <a:solidFill>
                  <a:srgbClr val="000000"/>
                </a:solidFill>
              </a:rPr>
              <a:t>Single-year balanced budget</a:t>
            </a:r>
            <a:endParaRPr lang="ja-JP" altLang="en-US" sz="2000" smtClean="0">
              <a:solidFill>
                <a:srgbClr val="000000"/>
              </a:solidFill>
            </a:endParaRPr>
          </a:p>
          <a:p>
            <a:pPr lvl="1">
              <a:buFont typeface="Wingdings" pitchFamily="2" charset="2"/>
              <a:buNone/>
            </a:pPr>
            <a:r>
              <a:rPr lang="ja-JP" altLang="en-US" sz="2000" smtClean="0">
                <a:solidFill>
                  <a:srgbClr val="000000"/>
                </a:solidFill>
              </a:rPr>
              <a:t>　⇒</a:t>
            </a:r>
            <a:r>
              <a:rPr lang="en-US" altLang="ja-JP" sz="2000" smtClean="0">
                <a:solidFill>
                  <a:srgbClr val="000000"/>
                </a:solidFill>
              </a:rPr>
              <a:t> Multi-year balanced budget</a:t>
            </a:r>
            <a:endParaRPr lang="ja-JP" altLang="en-US" sz="2000" smtClean="0">
              <a:solidFill>
                <a:srgbClr val="000000"/>
              </a:solidFill>
            </a:endParaRPr>
          </a:p>
          <a:p>
            <a:pPr lvl="1">
              <a:buFont typeface="Wingdings" pitchFamily="2" charset="2"/>
              <a:buNone/>
            </a:pPr>
            <a:r>
              <a:rPr lang="en-US" altLang="ja-JP" sz="2000" smtClean="0">
                <a:solidFill>
                  <a:srgbClr val="C00000"/>
                </a:solidFill>
              </a:rPr>
              <a:t>American  Reagan administration enacted Gram=Radoman Act </a:t>
            </a:r>
          </a:p>
          <a:p>
            <a:pPr lvl="1">
              <a:buFont typeface="Wingdings" pitchFamily="2" charset="2"/>
              <a:buNone/>
            </a:pPr>
            <a:r>
              <a:rPr lang="en-US" altLang="ja-JP" sz="2000" smtClean="0">
                <a:solidFill>
                  <a:srgbClr val="C00000"/>
                </a:solidFill>
              </a:rPr>
              <a:t>…Clinton administration achieved a balanced budget</a:t>
            </a:r>
          </a:p>
          <a:p>
            <a:pPr lvl="1">
              <a:buFont typeface="Wingdings" pitchFamily="2" charset="2"/>
              <a:buNone/>
            </a:pPr>
            <a:endParaRPr lang="en-US" altLang="ja-JP" sz="2000" smtClean="0">
              <a:solidFill>
                <a:srgbClr val="C00000"/>
              </a:solidFill>
            </a:endParaRPr>
          </a:p>
          <a:p>
            <a:pPr>
              <a:buFont typeface="Wingdings" pitchFamily="2" charset="2"/>
              <a:buNone/>
            </a:pPr>
            <a:r>
              <a:rPr lang="ja-JP" altLang="en-US" sz="2000" smtClean="0">
                <a:solidFill>
                  <a:srgbClr val="000000"/>
                </a:solidFill>
              </a:rPr>
              <a:t>②ニューマネタリストの</a:t>
            </a:r>
            <a:r>
              <a:rPr lang="ja-JP" altLang="en-US" sz="2000" b="1" smtClean="0">
                <a:solidFill>
                  <a:schemeClr val="hlink"/>
                </a:solidFill>
              </a:rPr>
              <a:t>財政均衡化法</a:t>
            </a:r>
            <a:endParaRPr lang="ja-JP" altLang="en-US" sz="2000" smtClean="0">
              <a:solidFill>
                <a:schemeClr val="hlink"/>
              </a:solidFill>
            </a:endParaRPr>
          </a:p>
          <a:p>
            <a:pPr lvl="1">
              <a:buFont typeface="Wingdings" pitchFamily="2" charset="2"/>
              <a:buNone/>
            </a:pPr>
            <a:r>
              <a:rPr lang="ja-JP" altLang="en-US" sz="2000" smtClean="0">
                <a:solidFill>
                  <a:srgbClr val="000000"/>
                </a:solidFill>
              </a:rPr>
              <a:t>不況時に短期的に財政赤字になっても長期的には財政均衡化させるルールを制定</a:t>
            </a:r>
          </a:p>
          <a:p>
            <a:pPr lvl="1">
              <a:buFont typeface="Wingdings" pitchFamily="2" charset="2"/>
              <a:buNone/>
            </a:pPr>
            <a:r>
              <a:rPr lang="ja-JP" altLang="en-US" sz="2000" smtClean="0">
                <a:solidFill>
                  <a:srgbClr val="000000"/>
                </a:solidFill>
              </a:rPr>
              <a:t>単年度均衡財政主義</a:t>
            </a:r>
          </a:p>
          <a:p>
            <a:pPr lvl="1">
              <a:buFont typeface="Wingdings" pitchFamily="2" charset="2"/>
              <a:buNone/>
            </a:pPr>
            <a:r>
              <a:rPr lang="ja-JP" altLang="en-US" sz="2000" smtClean="0">
                <a:solidFill>
                  <a:srgbClr val="000000"/>
                </a:solidFill>
              </a:rPr>
              <a:t>　⇒多年度均衡財政主義</a:t>
            </a:r>
          </a:p>
          <a:p>
            <a:pPr lvl="1">
              <a:buFont typeface="Wingdings" pitchFamily="2" charset="2"/>
              <a:buNone/>
            </a:pPr>
            <a:r>
              <a:rPr lang="ja-JP" altLang="en-US" sz="2000" smtClean="0">
                <a:solidFill>
                  <a:srgbClr val="C00000"/>
                </a:solidFill>
              </a:rPr>
              <a:t>米国グラム＝ラドマン法</a:t>
            </a:r>
            <a:r>
              <a:rPr lang="en-US" altLang="ja-JP" sz="2000" smtClean="0">
                <a:solidFill>
                  <a:srgbClr val="C00000"/>
                </a:solidFill>
              </a:rPr>
              <a:t>…</a:t>
            </a:r>
            <a:r>
              <a:rPr lang="ja-JP" altLang="en-US" sz="2000" smtClean="0">
                <a:solidFill>
                  <a:srgbClr val="C00000"/>
                </a:solidFill>
              </a:rPr>
              <a:t>レーガン政権、クリントン政権で均衡化</a:t>
            </a:r>
            <a:endParaRPr lang="en-US" altLang="ja-JP" sz="2000" smtClean="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0"/>
            <a:ext cx="9144000" cy="785794"/>
          </a:xfrm>
        </p:spPr>
        <p:txBody>
          <a:bodyPr>
            <a:normAutofit fontScale="90000"/>
          </a:bodyPr>
          <a:lstStyle/>
          <a:p>
            <a:pPr fontAlgn="auto">
              <a:spcAft>
                <a:spcPts val="0"/>
              </a:spcAft>
              <a:defRPr/>
            </a:pPr>
            <a:r>
              <a:rPr lang="en-US" altLang="ja-JP" sz="2400" dirty="0" smtClean="0">
                <a:latin typeface="Helvetica" charset="0"/>
                <a:ea typeface="ＤＨＰ平成ゴシックW5" pitchFamily="2" charset="-128"/>
                <a:cs typeface="Helvetica" charset="0"/>
              </a:rPr>
              <a:t/>
            </a:r>
            <a:br>
              <a:rPr lang="en-US" altLang="ja-JP" sz="2400" dirty="0" smtClean="0">
                <a:latin typeface="Helvetica" charset="0"/>
                <a:ea typeface="ＤＨＰ平成ゴシックW5" pitchFamily="2" charset="-128"/>
                <a:cs typeface="Helvetica" charset="0"/>
              </a:rPr>
            </a:br>
            <a:r>
              <a:rPr lang="ja-JP" altLang="en-US" sz="2400" dirty="0" smtClean="0">
                <a:latin typeface="Helvetica" charset="0"/>
                <a:ea typeface="ＤＨＰ平成ゴシックW5" pitchFamily="2" charset="-128"/>
                <a:cs typeface="Helvetica" charset="0"/>
              </a:rPr>
              <a:t>　 </a:t>
            </a:r>
            <a:r>
              <a:rPr lang="en-US" altLang="ja-JP" sz="2400" dirty="0" smtClean="0">
                <a:latin typeface="+mn-lt"/>
                <a:ea typeface="ＤＨＰ平成ゴシックW5" pitchFamily="2" charset="-128"/>
                <a:cs typeface="Helvetica" charset="0"/>
              </a:rPr>
              <a:t>1B. Aggregate Demand Curve and Aggregate Supply Curve</a:t>
            </a:r>
            <a:br>
              <a:rPr lang="en-US" altLang="ja-JP" sz="2400" dirty="0" smtClean="0">
                <a:latin typeface="+mn-lt"/>
                <a:ea typeface="ＤＨＰ平成ゴシックW5" pitchFamily="2" charset="-128"/>
                <a:cs typeface="Helvetica" charset="0"/>
              </a:rPr>
            </a:br>
            <a:r>
              <a:rPr lang="ja-JP" altLang="en-US" sz="2400" dirty="0" smtClean="0">
                <a:latin typeface="+mn-lt"/>
                <a:ea typeface="ＤＨＰ平成ゴシックW5" pitchFamily="2" charset="-128"/>
                <a:cs typeface="Helvetica" charset="0"/>
              </a:rPr>
              <a:t>　　　</a:t>
            </a:r>
            <a:r>
              <a:rPr lang="ja-JP" altLang="en-US" sz="2400" dirty="0" smtClean="0">
                <a:solidFill>
                  <a:srgbClr val="000000"/>
                </a:solidFill>
                <a:latin typeface="Helvetica" charset="0"/>
                <a:ea typeface="ＤＦ平成ゴシック体W5"/>
                <a:cs typeface="Helvetica" charset="0"/>
              </a:rPr>
              <a:t>総需要曲線と総供給曲線</a:t>
            </a:r>
            <a:endParaRPr lang="en-US" altLang="ja-JP" sz="2400" dirty="0" smtClean="0">
              <a:solidFill>
                <a:srgbClr val="000000"/>
              </a:solidFill>
              <a:latin typeface="Helvetica" charset="0"/>
              <a:ea typeface="ＤＦ平成ゴシック体W5"/>
              <a:cs typeface="Helvetica" charset="0"/>
            </a:endParaRPr>
          </a:p>
        </p:txBody>
      </p:sp>
      <p:sp>
        <p:nvSpPr>
          <p:cNvPr id="5123" name="Rectangle 3"/>
          <p:cNvSpPr>
            <a:spLocks noGrp="1" noChangeArrowheads="1"/>
          </p:cNvSpPr>
          <p:nvPr>
            <p:ph idx="1"/>
          </p:nvPr>
        </p:nvSpPr>
        <p:spPr>
          <a:xfrm>
            <a:off x="142875" y="1071563"/>
            <a:ext cx="8750300" cy="5786437"/>
          </a:xfrm>
        </p:spPr>
        <p:txBody>
          <a:bodyPr rtlCol="0">
            <a:normAutofit fontScale="92500" lnSpcReduction="10000"/>
          </a:bodyPr>
          <a:lstStyle/>
          <a:p>
            <a:pPr fontAlgn="auto">
              <a:lnSpc>
                <a:spcPct val="90000"/>
              </a:lnSpc>
              <a:spcAft>
                <a:spcPts val="0"/>
              </a:spcAft>
              <a:buFont typeface="Wingdings" pitchFamily="2" charset="2"/>
              <a:buNone/>
              <a:defRPr/>
            </a:pPr>
            <a:r>
              <a:rPr lang="ja-JP" altLang="en-US" sz="2200" dirty="0" smtClean="0">
                <a:solidFill>
                  <a:srgbClr val="000000"/>
                </a:solidFill>
                <a:ea typeface="ＤＨＰ平成ゴシックW5" pitchFamily="2" charset="-128"/>
                <a:cs typeface="Helvetica" charset="0"/>
              </a:rPr>
              <a:t>② </a:t>
            </a:r>
            <a:r>
              <a:rPr lang="en-US" altLang="ja-JP" sz="2200" dirty="0" smtClean="0">
                <a:solidFill>
                  <a:srgbClr val="000000"/>
                </a:solidFill>
                <a:ea typeface="ＤＨＰ平成ゴシックW5" pitchFamily="2" charset="-128"/>
                <a:cs typeface="Helvetica" charset="0"/>
              </a:rPr>
              <a:t>Macro production function Y = F(N)</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From the condition for profit maximization</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Marginal productivity of labor </a:t>
            </a:r>
            <a:r>
              <a:rPr lang="en-US" altLang="ja-JP" sz="2200" dirty="0" err="1" smtClean="0">
                <a:solidFill>
                  <a:srgbClr val="000000"/>
                </a:solidFill>
                <a:ea typeface="ＤＨＰ平成ゴシックW5" pitchFamily="2" charset="-128"/>
                <a:cs typeface="Helvetica" charset="0"/>
              </a:rPr>
              <a:t>dY</a:t>
            </a:r>
            <a:r>
              <a:rPr lang="en-US" altLang="ja-JP" sz="2200" dirty="0" smtClean="0">
                <a:solidFill>
                  <a:srgbClr val="000000"/>
                </a:solidFill>
                <a:ea typeface="ＤＨＰ平成ゴシックW5" pitchFamily="2" charset="-128"/>
                <a:cs typeface="Helvetica" charset="0"/>
              </a:rPr>
              <a:t>/</a:t>
            </a:r>
            <a:r>
              <a:rPr lang="en-US" altLang="ja-JP" sz="2200" dirty="0" err="1" smtClean="0">
                <a:solidFill>
                  <a:srgbClr val="000000"/>
                </a:solidFill>
                <a:ea typeface="ＤＨＰ平成ゴシックW5" pitchFamily="2" charset="-128"/>
                <a:cs typeface="Helvetica" charset="0"/>
              </a:rPr>
              <a:t>dN</a:t>
            </a:r>
            <a:r>
              <a:rPr lang="en-US" altLang="ja-JP" sz="2200" dirty="0" smtClean="0">
                <a:solidFill>
                  <a:srgbClr val="000000"/>
                </a:solidFill>
                <a:ea typeface="ＤＨＰ平成ゴシックW5" pitchFamily="2" charset="-128"/>
                <a:cs typeface="Helvetica" charset="0"/>
              </a:rPr>
              <a:t>= F’(N)</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 real wages W/P </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⇔the first axiom of the classical school</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decreasing marginal productivity of labor</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 increasing marginal cost</a:t>
            </a:r>
          </a:p>
          <a:p>
            <a:pPr fontAlgn="auto">
              <a:lnSpc>
                <a:spcPct val="90000"/>
              </a:lnSpc>
              <a:spcAft>
                <a:spcPts val="0"/>
              </a:spcAft>
              <a:buFont typeface="Wingdings" pitchFamily="2" charset="2"/>
              <a:buNone/>
              <a:defRPr/>
            </a:pPr>
            <a:r>
              <a:rPr lang="en-US" altLang="ja-JP" sz="2200" dirty="0" smtClean="0">
                <a:solidFill>
                  <a:srgbClr val="000000"/>
                </a:solidFill>
                <a:ea typeface="ＤＨＰ平成ゴシックW5" pitchFamily="2" charset="-128"/>
                <a:cs typeface="Helvetica" charset="0"/>
              </a:rPr>
              <a:t>  </a:t>
            </a:r>
            <a:r>
              <a:rPr lang="ja-JP" altLang="en-US" sz="2200" dirty="0" smtClean="0">
                <a:solidFill>
                  <a:srgbClr val="000000"/>
                </a:solidFill>
                <a:ea typeface="ＤＨＰ平成ゴシックW5" pitchFamily="2" charset="-128"/>
                <a:cs typeface="Helvetica" charset="0"/>
              </a:rPr>
              <a:t>⇒</a:t>
            </a:r>
            <a:r>
              <a:rPr lang="en-US" altLang="ja-JP" sz="2200" dirty="0" smtClean="0">
                <a:solidFill>
                  <a:srgbClr val="C00000"/>
                </a:solidFill>
                <a:ea typeface="ＤＨＰ平成ゴシックW5" pitchFamily="2" charset="-128"/>
                <a:cs typeface="Helvetica" charset="0"/>
              </a:rPr>
              <a:t>aggregate supply curve S </a:t>
            </a:r>
            <a:r>
              <a:rPr lang="en-US" altLang="ja-JP" sz="2200" dirty="0" smtClean="0">
                <a:solidFill>
                  <a:schemeClr val="tx1">
                    <a:lumMod val="95000"/>
                    <a:lumOff val="5000"/>
                  </a:schemeClr>
                </a:solidFill>
                <a:ea typeface="ＤＨＰ平成ゴシックW5" pitchFamily="2" charset="-128"/>
                <a:cs typeface="Helvetica" charset="0"/>
              </a:rPr>
              <a:t>is upward-sloping</a:t>
            </a:r>
          </a:p>
          <a:p>
            <a:pPr fontAlgn="auto">
              <a:lnSpc>
                <a:spcPct val="90000"/>
              </a:lnSpc>
              <a:spcAft>
                <a:spcPts val="0"/>
              </a:spcAft>
              <a:buFont typeface="Wingdings" pitchFamily="2" charset="2"/>
              <a:buNone/>
              <a:defRPr/>
            </a:pPr>
            <a:r>
              <a:rPr lang="ja-JP" altLang="en-US" sz="2200" dirty="0" smtClean="0">
                <a:solidFill>
                  <a:schemeClr val="tx1">
                    <a:lumMod val="95000"/>
                    <a:lumOff val="5000"/>
                  </a:schemeClr>
                </a:solidFill>
                <a:ea typeface="ＤＨＰ平成ゴシックW5" pitchFamily="2" charset="-128"/>
                <a:cs typeface="Helvetica" charset="0"/>
              </a:rPr>
              <a:t>③ </a:t>
            </a:r>
            <a:r>
              <a:rPr lang="en-US" altLang="ja-JP" sz="2200" dirty="0" smtClean="0">
                <a:solidFill>
                  <a:schemeClr val="tx1">
                    <a:lumMod val="95000"/>
                    <a:lumOff val="5000"/>
                  </a:schemeClr>
                </a:solidFill>
                <a:ea typeface="ＤＨＰ平成ゴシックW5" pitchFamily="2" charset="-128"/>
                <a:cs typeface="Helvetica" charset="0"/>
              </a:rPr>
              <a:t>At the intersection, </a:t>
            </a:r>
            <a:r>
              <a:rPr lang="en-US" altLang="ja-JP" sz="2200" dirty="0" smtClean="0">
                <a:solidFill>
                  <a:srgbClr val="C00000"/>
                </a:solidFill>
                <a:ea typeface="ＤＨＰ平成ゴシックW5" pitchFamily="2" charset="-128"/>
                <a:cs typeface="Helvetica" charset="0"/>
              </a:rPr>
              <a:t>goods market equilibrium</a:t>
            </a:r>
          </a:p>
          <a:p>
            <a:pPr fontAlgn="auto">
              <a:lnSpc>
                <a:spcPct val="90000"/>
              </a:lnSpc>
              <a:spcAft>
                <a:spcPts val="0"/>
              </a:spcAft>
              <a:buFont typeface="Wingdings" pitchFamily="2" charset="2"/>
              <a:buNone/>
              <a:defRPr/>
            </a:pPr>
            <a:r>
              <a:rPr lang="en-US" altLang="ja-JP" sz="2200" dirty="0" smtClean="0">
                <a:solidFill>
                  <a:schemeClr val="tx1">
                    <a:lumMod val="95000"/>
                    <a:lumOff val="5000"/>
                  </a:schemeClr>
                </a:solidFill>
                <a:ea typeface="ＤＨＰ平成ゴシックW5" pitchFamily="2" charset="-128"/>
                <a:cs typeface="Helvetica" charset="0"/>
              </a:rPr>
              <a:t>    Simultaneous determination of equilibrium</a:t>
            </a:r>
          </a:p>
          <a:p>
            <a:pPr fontAlgn="auto">
              <a:lnSpc>
                <a:spcPct val="90000"/>
              </a:lnSpc>
              <a:spcAft>
                <a:spcPts val="0"/>
              </a:spcAft>
              <a:buFont typeface="Wingdings" pitchFamily="2" charset="2"/>
              <a:buNone/>
              <a:defRPr/>
            </a:pPr>
            <a:r>
              <a:rPr lang="en-US" altLang="ja-JP" sz="2200" dirty="0" smtClean="0">
                <a:solidFill>
                  <a:schemeClr val="tx1">
                    <a:lumMod val="95000"/>
                    <a:lumOff val="5000"/>
                  </a:schemeClr>
                </a:solidFill>
                <a:ea typeface="ＤＨＰ平成ゴシックW5" pitchFamily="2" charset="-128"/>
                <a:cs typeface="Helvetica" charset="0"/>
              </a:rPr>
              <a:t>    income Y* and equilibrium prices P*</a:t>
            </a:r>
          </a:p>
          <a:p>
            <a:pPr fontAlgn="auto">
              <a:lnSpc>
                <a:spcPct val="90000"/>
              </a:lnSpc>
              <a:spcAft>
                <a:spcPts val="0"/>
              </a:spcAft>
              <a:buFont typeface="Wingdings" pitchFamily="2" charset="2"/>
              <a:buNone/>
              <a:defRPr/>
            </a:pPr>
            <a:endParaRPr lang="en-US" altLang="ja-JP" sz="2200" dirty="0" smtClean="0">
              <a:solidFill>
                <a:schemeClr val="tx1">
                  <a:lumMod val="95000"/>
                  <a:lumOff val="5000"/>
                </a:schemeClr>
              </a:solidFill>
              <a:ea typeface="ＤＨＰ平成ゴシックW5" pitchFamily="2" charset="-128"/>
              <a:cs typeface="Helvetica" charset="0"/>
            </a:endParaRPr>
          </a:p>
          <a:p>
            <a:pPr fontAlgn="auto">
              <a:lnSpc>
                <a:spcPct val="90000"/>
              </a:lnSpc>
              <a:spcAft>
                <a:spcPts val="0"/>
              </a:spcAft>
              <a:buFont typeface="Wingdings" pitchFamily="2" charset="2"/>
              <a:buNone/>
              <a:defRPr/>
            </a:pPr>
            <a:r>
              <a:rPr lang="ja-JP" altLang="en-US" sz="2200" dirty="0" smtClean="0">
                <a:solidFill>
                  <a:srgbClr val="000000"/>
                </a:solidFill>
                <a:ea typeface="ＤＦ平成ゴシック体W5"/>
                <a:cs typeface="Helvetica" charset="0"/>
              </a:rPr>
              <a:t>②マクロ生産関数</a:t>
            </a:r>
            <a:r>
              <a:rPr lang="en-US" altLang="ja-JP" sz="2200" dirty="0" smtClean="0">
                <a:solidFill>
                  <a:srgbClr val="000000"/>
                </a:solidFill>
                <a:ea typeface="ＤＦ平成ゴシック体W5"/>
                <a:cs typeface="Helvetica" charset="0"/>
              </a:rPr>
              <a:t>Y＝F(N)</a:t>
            </a:r>
            <a:endParaRPr lang="en-US" altLang="ja-JP" sz="2200" dirty="0" smtClean="0">
              <a:ea typeface="ＤＦ平成ゴシック体W5"/>
              <a:cs typeface="Helvetica" charset="0"/>
            </a:endParaRPr>
          </a:p>
          <a:p>
            <a:pPr fontAlgn="auto">
              <a:lnSpc>
                <a:spcPct val="90000"/>
              </a:lnSpc>
              <a:spcAft>
                <a:spcPts val="0"/>
              </a:spcAft>
              <a:buFont typeface="Wingdings" pitchFamily="2" charset="2"/>
              <a:buNone/>
              <a:defRPr/>
            </a:pPr>
            <a:r>
              <a:rPr lang="en-US" altLang="ja-JP" sz="2200" dirty="0" smtClean="0">
                <a:solidFill>
                  <a:srgbClr val="000000"/>
                </a:solidFill>
                <a:ea typeface="ＤＦ平成ゴシック体W5"/>
                <a:cs typeface="Helvetica" charset="0"/>
              </a:rPr>
              <a:t>   </a:t>
            </a:r>
            <a:r>
              <a:rPr lang="ja-JP" altLang="en-US" sz="2200" dirty="0" smtClean="0">
                <a:solidFill>
                  <a:srgbClr val="000000"/>
                </a:solidFill>
                <a:ea typeface="ＤＦ平成ゴシック体W5"/>
                <a:cs typeface="Helvetica" charset="0"/>
              </a:rPr>
              <a:t>利潤最大化条件により</a:t>
            </a:r>
            <a:endParaRPr lang="en-US" altLang="ja-JP" sz="2200" dirty="0" smtClean="0">
              <a:solidFill>
                <a:srgbClr val="000000"/>
              </a:solidFill>
              <a:ea typeface="ＤＦ平成ゴシック体W5"/>
              <a:cs typeface="Helvetica" charset="0"/>
            </a:endParaRPr>
          </a:p>
          <a:p>
            <a:pPr fontAlgn="auto">
              <a:lnSpc>
                <a:spcPct val="90000"/>
              </a:lnSpc>
              <a:spcAft>
                <a:spcPts val="0"/>
              </a:spcAft>
              <a:buFont typeface="Wingdings" pitchFamily="2" charset="2"/>
              <a:buNone/>
              <a:defRPr/>
            </a:pPr>
            <a:r>
              <a:rPr lang="ja-JP" altLang="en-US" sz="2200" dirty="0" smtClean="0">
                <a:solidFill>
                  <a:srgbClr val="000000"/>
                </a:solidFill>
                <a:ea typeface="ＤＦ平成ゴシック体W5"/>
                <a:cs typeface="Helvetica" charset="0"/>
              </a:rPr>
              <a:t>  労働の限界生産力</a:t>
            </a:r>
            <a:r>
              <a:rPr lang="en-US" altLang="ja-JP" sz="2200" dirty="0" err="1" smtClean="0">
                <a:solidFill>
                  <a:srgbClr val="000000"/>
                </a:solidFill>
                <a:ea typeface="ＤＦ平成ゴシック体W5"/>
                <a:cs typeface="Helvetica" charset="0"/>
              </a:rPr>
              <a:t>dY／dN＝F</a:t>
            </a:r>
            <a:r>
              <a:rPr lang="en-US" altLang="ja-JP" sz="2200" dirty="0" smtClean="0">
                <a:solidFill>
                  <a:srgbClr val="000000"/>
                </a:solidFill>
                <a:ea typeface="ＤＦ平成ゴシック体W5"/>
                <a:cs typeface="Helvetica" charset="0"/>
              </a:rPr>
              <a:t>’(N)＝</a:t>
            </a:r>
            <a:r>
              <a:rPr lang="ja-JP" altLang="en-US" sz="2200" dirty="0" smtClean="0">
                <a:solidFill>
                  <a:srgbClr val="000000"/>
                </a:solidFill>
                <a:ea typeface="ＤＦ平成ゴシック体W5"/>
                <a:cs typeface="Helvetica" charset="0"/>
              </a:rPr>
              <a:t>実質賃金</a:t>
            </a:r>
            <a:r>
              <a:rPr lang="en-US" altLang="ja-JP" sz="2200" dirty="0" smtClean="0">
                <a:solidFill>
                  <a:srgbClr val="000000"/>
                </a:solidFill>
                <a:ea typeface="ＤＦ平成ゴシック体W5"/>
                <a:cs typeface="Helvetica" charset="0"/>
              </a:rPr>
              <a:t>W／P　⇔</a:t>
            </a:r>
            <a:r>
              <a:rPr lang="ja-JP" altLang="en-US" sz="2200" dirty="0" smtClean="0">
                <a:solidFill>
                  <a:srgbClr val="000000"/>
                </a:solidFill>
                <a:ea typeface="ＤＦ平成ゴシック体W5"/>
                <a:cs typeface="Helvetica" charset="0"/>
              </a:rPr>
              <a:t>古典派の第１公準</a:t>
            </a:r>
            <a:endParaRPr lang="en-US" altLang="ja-JP" sz="2200" dirty="0" smtClean="0">
              <a:solidFill>
                <a:srgbClr val="000000"/>
              </a:solidFill>
              <a:ea typeface="ＤＦ平成ゴシック体W5"/>
              <a:cs typeface="Helvetica" charset="0"/>
            </a:endParaRPr>
          </a:p>
          <a:p>
            <a:pPr fontAlgn="auto">
              <a:lnSpc>
                <a:spcPct val="90000"/>
              </a:lnSpc>
              <a:spcAft>
                <a:spcPts val="0"/>
              </a:spcAft>
              <a:buFont typeface="Wingdings" pitchFamily="2" charset="2"/>
              <a:buNone/>
              <a:defRPr/>
            </a:pPr>
            <a:r>
              <a:rPr lang="en-US" altLang="ja-JP" sz="2200" dirty="0" smtClean="0">
                <a:solidFill>
                  <a:srgbClr val="000000"/>
                </a:solidFill>
                <a:ea typeface="ＤＦ平成ゴシック体W5"/>
                <a:cs typeface="Helvetica" charset="0"/>
              </a:rPr>
              <a:t>  </a:t>
            </a:r>
            <a:r>
              <a:rPr lang="ja-JP" altLang="en-US" sz="2200" dirty="0" smtClean="0">
                <a:solidFill>
                  <a:srgbClr val="000000"/>
                </a:solidFill>
                <a:ea typeface="ＤＦ平成ゴシック体W5"/>
                <a:cs typeface="Helvetica" charset="0"/>
              </a:rPr>
              <a:t>労働の限界生産力が低減⇒限界費用が逓増</a:t>
            </a:r>
            <a:endParaRPr lang="en-US" altLang="ja-JP" sz="2200" dirty="0" smtClean="0">
              <a:ea typeface="ＤＦ平成ゴシック体W5"/>
              <a:cs typeface="Helvetica" charset="0"/>
            </a:endParaRPr>
          </a:p>
          <a:p>
            <a:pPr fontAlgn="auto">
              <a:lnSpc>
                <a:spcPct val="90000"/>
              </a:lnSpc>
              <a:spcAft>
                <a:spcPts val="0"/>
              </a:spcAft>
              <a:buFont typeface="Wingdings" pitchFamily="2" charset="2"/>
              <a:buNone/>
              <a:defRPr/>
            </a:pPr>
            <a:r>
              <a:rPr lang="en-US" altLang="ja-JP" sz="2200" dirty="0" smtClean="0">
                <a:solidFill>
                  <a:srgbClr val="000000"/>
                </a:solidFill>
                <a:ea typeface="ＤＦ平成ゴシック体W5"/>
                <a:cs typeface="Helvetica" charset="0"/>
              </a:rPr>
              <a:t>  </a:t>
            </a:r>
            <a:r>
              <a:rPr lang="ja-JP" altLang="en-US" sz="2200" dirty="0" smtClean="0">
                <a:solidFill>
                  <a:srgbClr val="000000"/>
                </a:solidFill>
                <a:ea typeface="ＤＦ平成ゴシック体W5"/>
                <a:cs typeface="Helvetica" charset="0"/>
              </a:rPr>
              <a:t>⇒</a:t>
            </a:r>
            <a:r>
              <a:rPr lang="ja-JP" altLang="en-US" sz="2200" dirty="0" smtClean="0">
                <a:solidFill>
                  <a:schemeClr val="hlink"/>
                </a:solidFill>
                <a:ea typeface="ＤＦ平成ゴシック体W5"/>
                <a:cs typeface="Helvetica" charset="0"/>
              </a:rPr>
              <a:t>総供給曲線</a:t>
            </a:r>
            <a:r>
              <a:rPr lang="en-US" altLang="ja-JP" sz="2200" dirty="0" smtClean="0">
                <a:solidFill>
                  <a:schemeClr val="hlink"/>
                </a:solidFill>
                <a:ea typeface="ＤＦ平成ゴシック体W5"/>
                <a:cs typeface="Helvetica" charset="0"/>
              </a:rPr>
              <a:t>S</a:t>
            </a:r>
            <a:r>
              <a:rPr lang="ja-JP" altLang="en-US" sz="2200" dirty="0" smtClean="0">
                <a:solidFill>
                  <a:srgbClr val="000000"/>
                </a:solidFill>
                <a:ea typeface="ＤＦ平成ゴシック体W5"/>
                <a:cs typeface="Helvetica" charset="0"/>
              </a:rPr>
              <a:t>は右上がり</a:t>
            </a:r>
            <a:endParaRPr lang="ja-JP" altLang="en-US" sz="2200" dirty="0" smtClean="0">
              <a:ea typeface="ＤＦ平成ゴシック体W5"/>
              <a:cs typeface="Helvetica" charset="0"/>
            </a:endParaRPr>
          </a:p>
          <a:p>
            <a:pPr fontAlgn="auto">
              <a:lnSpc>
                <a:spcPct val="90000"/>
              </a:lnSpc>
              <a:spcAft>
                <a:spcPts val="0"/>
              </a:spcAft>
              <a:buFont typeface="Wingdings" pitchFamily="2" charset="2"/>
              <a:buNone/>
              <a:defRPr/>
            </a:pPr>
            <a:r>
              <a:rPr lang="ja-JP" altLang="en-US" sz="2200" dirty="0" smtClean="0">
                <a:solidFill>
                  <a:srgbClr val="000000"/>
                </a:solidFill>
                <a:ea typeface="ＤＦ平成ゴシック体W5"/>
                <a:cs typeface="Helvetica" charset="0"/>
              </a:rPr>
              <a:t>③両者の交点で</a:t>
            </a:r>
            <a:r>
              <a:rPr lang="ja-JP" altLang="en-US" sz="2200" dirty="0" smtClean="0">
                <a:solidFill>
                  <a:schemeClr val="hlink"/>
                </a:solidFill>
                <a:ea typeface="ＤＦ平成ゴシック体W5"/>
                <a:cs typeface="Helvetica" charset="0"/>
              </a:rPr>
              <a:t>財市場均衡</a:t>
            </a:r>
            <a:r>
              <a:rPr lang="ja-JP" altLang="en-US" sz="2200" dirty="0" smtClean="0">
                <a:solidFill>
                  <a:srgbClr val="000000"/>
                </a:solidFill>
                <a:ea typeface="ＤＦ平成ゴシック体W5"/>
                <a:cs typeface="Helvetica" charset="0"/>
              </a:rPr>
              <a:t>、均衡所得</a:t>
            </a:r>
            <a:r>
              <a:rPr lang="en-US" altLang="ja-JP" sz="2200" dirty="0" smtClean="0">
                <a:solidFill>
                  <a:srgbClr val="000000"/>
                </a:solidFill>
                <a:ea typeface="ＤＦ平成ゴシック体W5"/>
                <a:cs typeface="Helvetica" charset="0"/>
              </a:rPr>
              <a:t>Y＊</a:t>
            </a:r>
            <a:r>
              <a:rPr lang="ja-JP" altLang="en-US" sz="2200" dirty="0" smtClean="0">
                <a:solidFill>
                  <a:srgbClr val="000000"/>
                </a:solidFill>
                <a:ea typeface="ＤＦ平成ゴシック体W5"/>
                <a:cs typeface="Helvetica" charset="0"/>
              </a:rPr>
              <a:t>と均衡物価</a:t>
            </a:r>
            <a:r>
              <a:rPr lang="en-US" altLang="ja-JP" sz="2200" dirty="0" smtClean="0">
                <a:solidFill>
                  <a:srgbClr val="000000"/>
                </a:solidFill>
                <a:ea typeface="ＤＦ平成ゴシック体W5"/>
                <a:cs typeface="Helvetica" charset="0"/>
              </a:rPr>
              <a:t>P＊</a:t>
            </a:r>
            <a:r>
              <a:rPr lang="ja-JP" altLang="en-US" sz="2200" dirty="0" smtClean="0">
                <a:solidFill>
                  <a:srgbClr val="000000"/>
                </a:solidFill>
                <a:ea typeface="ＤＦ平成ゴシック体W5"/>
                <a:cs typeface="Helvetica" charset="0"/>
              </a:rPr>
              <a:t>の同時決定</a:t>
            </a:r>
          </a:p>
          <a:p>
            <a:pPr fontAlgn="auto">
              <a:lnSpc>
                <a:spcPct val="90000"/>
              </a:lnSpc>
              <a:spcAft>
                <a:spcPts val="0"/>
              </a:spcAft>
              <a:buFont typeface="Wingdings" pitchFamily="2" charset="2"/>
              <a:buNone/>
              <a:defRPr/>
            </a:pPr>
            <a:endParaRPr lang="en-US" altLang="ja-JP" dirty="0" smtClean="0">
              <a:solidFill>
                <a:srgbClr val="000000"/>
              </a:solidFill>
              <a:latin typeface="Helvetica" charset="0"/>
              <a:ea typeface="ＤＨＰ平成ゴシックW5" pitchFamily="2" charset="-128"/>
              <a:cs typeface="Helvetica" charset="0"/>
            </a:endParaRPr>
          </a:p>
          <a:p>
            <a:pPr fontAlgn="auto">
              <a:lnSpc>
                <a:spcPct val="90000"/>
              </a:lnSpc>
              <a:spcAft>
                <a:spcPts val="0"/>
              </a:spcAft>
              <a:buFont typeface="Wingdings" pitchFamily="2" charset="2"/>
              <a:buNone/>
              <a:defRPr/>
            </a:pPr>
            <a:endParaRPr lang="en-US" altLang="ja-JP" dirty="0" smtClean="0">
              <a:solidFill>
                <a:srgbClr val="000000"/>
              </a:solidFill>
              <a:latin typeface="Helvetica" charset="0"/>
              <a:ea typeface="ＤＨＰ平成ゴシックW5" pitchFamily="2" charset="-128"/>
              <a:cs typeface="Helvetica" charset="0"/>
            </a:endParaRPr>
          </a:p>
          <a:p>
            <a:pPr fontAlgn="auto">
              <a:lnSpc>
                <a:spcPct val="90000"/>
              </a:lnSpc>
              <a:spcAft>
                <a:spcPts val="0"/>
              </a:spcAft>
              <a:buFont typeface="Wingdings" pitchFamily="2" charset="2"/>
              <a:buNone/>
              <a:defRPr/>
            </a:pPr>
            <a:endParaRPr lang="ja-JP" altLang="en-US" dirty="0" smtClean="0">
              <a:solidFill>
                <a:srgbClr val="000000"/>
              </a:solidFill>
              <a:latin typeface="Helvetica" charset="0"/>
              <a:ea typeface="ＤＨＰ平成ゴシックW5" pitchFamily="2" charset="-128"/>
              <a:cs typeface="Helvetica" charset="0"/>
            </a:endParaRPr>
          </a:p>
        </p:txBody>
      </p:sp>
      <p:pic>
        <p:nvPicPr>
          <p:cNvPr id="15366" name="Picture 4"/>
          <p:cNvPicPr>
            <a:picLocks noChangeAspect="1" noChangeArrowheads="1"/>
          </p:cNvPicPr>
          <p:nvPr/>
        </p:nvPicPr>
        <p:blipFill>
          <a:blip r:embed="rId2"/>
          <a:srcRect/>
          <a:stretch>
            <a:fillRect/>
          </a:stretch>
        </p:blipFill>
        <p:spPr bwMode="auto">
          <a:xfrm>
            <a:off x="6286500" y="1928813"/>
            <a:ext cx="2743200" cy="2633662"/>
          </a:xfrm>
          <a:prstGeom prst="rect">
            <a:avLst/>
          </a:prstGeom>
          <a:noFill/>
          <a:ln w="9525">
            <a:solidFill>
              <a:schemeClr val="tx1"/>
            </a:solidFill>
            <a:miter lim="800000"/>
            <a:headEnd/>
            <a:tailEnd/>
          </a:ln>
        </p:spPr>
      </p:pic>
      <p:sp>
        <p:nvSpPr>
          <p:cNvPr id="15367" name="Text Box 5"/>
          <p:cNvSpPr txBox="1">
            <a:spLocks noChangeArrowheads="1"/>
          </p:cNvSpPr>
          <p:nvPr/>
        </p:nvSpPr>
        <p:spPr bwMode="auto">
          <a:xfrm>
            <a:off x="6357938" y="1357313"/>
            <a:ext cx="2592387" cy="461962"/>
          </a:xfrm>
          <a:prstGeom prst="rect">
            <a:avLst/>
          </a:prstGeom>
          <a:solidFill>
            <a:schemeClr val="accent1"/>
          </a:solidFill>
          <a:ln w="9525">
            <a:solidFill>
              <a:schemeClr val="tx1"/>
            </a:solidFill>
            <a:miter lim="800000"/>
            <a:headEnd/>
            <a:tailEnd/>
          </a:ln>
        </p:spPr>
        <p:txBody>
          <a:bodyPr anchor="ctr">
            <a:spAutoFit/>
          </a:bodyPr>
          <a:lstStyle/>
          <a:p>
            <a:pPr algn="ctr"/>
            <a:r>
              <a:rPr kumimoji="0" lang="en-US" altLang="ja-JP" sz="1200">
                <a:solidFill>
                  <a:srgbClr val="000000"/>
                </a:solidFill>
                <a:latin typeface="ＭＳ ゴシック" pitchFamily="49" charset="-128"/>
                <a:ea typeface="ＭＳ ゴシック" pitchFamily="49" charset="-128"/>
              </a:rPr>
              <a:t>Aggregate demand curve and aggregate supply curve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85750" y="0"/>
            <a:ext cx="8347075" cy="642938"/>
          </a:xfrm>
        </p:spPr>
        <p:txBody>
          <a:bodyPr>
            <a:noAutofit/>
          </a:bodyPr>
          <a:lstStyle/>
          <a:p>
            <a:pPr fontAlgn="auto">
              <a:spcAft>
                <a:spcPts val="0"/>
              </a:spcAft>
              <a:defRPr/>
            </a:pPr>
            <a:r>
              <a:rPr lang="en-US" altLang="ja-JP" sz="2000" dirty="0" smtClean="0"/>
              <a:t>2.Deamnd-Pull Inflation and Cost-Push Inflation</a:t>
            </a:r>
            <a:br>
              <a:rPr lang="en-US" altLang="ja-JP" sz="2000" dirty="0" smtClean="0"/>
            </a:br>
            <a:r>
              <a:rPr lang="ja-JP" altLang="en-US" sz="2000" dirty="0" smtClean="0">
                <a:solidFill>
                  <a:srgbClr val="000000"/>
                </a:solidFill>
              </a:rPr>
              <a:t>需要インフレと費用インフレ</a:t>
            </a:r>
            <a:endParaRPr lang="en-US" altLang="ja-JP" sz="2000" dirty="0" smtClean="0">
              <a:solidFill>
                <a:srgbClr val="000000"/>
              </a:solidFill>
            </a:endParaRPr>
          </a:p>
        </p:txBody>
      </p:sp>
      <p:sp>
        <p:nvSpPr>
          <p:cNvPr id="16389" name="Rectangle 3"/>
          <p:cNvSpPr>
            <a:spLocks noGrp="1" noChangeArrowheads="1"/>
          </p:cNvSpPr>
          <p:nvPr>
            <p:ph idx="1"/>
          </p:nvPr>
        </p:nvSpPr>
        <p:spPr>
          <a:xfrm>
            <a:off x="142875" y="785813"/>
            <a:ext cx="8750300" cy="5857875"/>
          </a:xfrm>
        </p:spPr>
        <p:txBody>
          <a:bodyPr/>
          <a:lstStyle/>
          <a:p>
            <a:pPr>
              <a:lnSpc>
                <a:spcPct val="90000"/>
              </a:lnSpc>
              <a:buFont typeface="Wingdings" pitchFamily="2" charset="2"/>
              <a:buNone/>
            </a:pPr>
            <a:r>
              <a:rPr lang="en-US" altLang="ja-JP" sz="1800" smtClean="0">
                <a:solidFill>
                  <a:schemeClr val="tx1"/>
                </a:solidFill>
                <a:ea typeface="ＤＨＰ平成ゴシックW5" pitchFamily="2" charset="-128"/>
              </a:rPr>
              <a:t>Classification using Comparative Statics by F. Machlup</a:t>
            </a:r>
          </a:p>
          <a:p>
            <a:pPr>
              <a:lnSpc>
                <a:spcPct val="90000"/>
              </a:lnSpc>
              <a:buFont typeface="Wingdings" pitchFamily="2" charset="2"/>
              <a:buNone/>
            </a:pPr>
            <a:endParaRPr lang="en-US" altLang="ja-JP" sz="1800" smtClean="0">
              <a:solidFill>
                <a:schemeClr val="tx1"/>
              </a:solidFill>
              <a:ea typeface="ＤＨＰ平成ゴシックW5" pitchFamily="2" charset="-128"/>
            </a:endParaRPr>
          </a:p>
          <a:p>
            <a:pPr>
              <a:lnSpc>
                <a:spcPct val="90000"/>
              </a:lnSpc>
              <a:buFont typeface="Wingdings" pitchFamily="2" charset="2"/>
              <a:buNone/>
            </a:pPr>
            <a:r>
              <a:rPr lang="ja-JP" altLang="en-US" sz="1800" smtClean="0">
                <a:solidFill>
                  <a:schemeClr val="tx1"/>
                </a:solidFill>
                <a:ea typeface="ＤＨＰ平成ゴシックW5" pitchFamily="2" charset="-128"/>
              </a:rPr>
              <a:t>① </a:t>
            </a:r>
            <a:r>
              <a:rPr lang="en-US" altLang="ja-JP" sz="1800" smtClean="0">
                <a:solidFill>
                  <a:srgbClr val="C00000"/>
                </a:solidFill>
                <a:ea typeface="ＤＨＰ平成ゴシックW5" pitchFamily="2" charset="-128"/>
              </a:rPr>
              <a:t>Inflation of Currency</a:t>
            </a:r>
            <a:r>
              <a:rPr lang="ja-JP" altLang="en-US" sz="1800" smtClean="0">
                <a:solidFill>
                  <a:schemeClr val="tx1"/>
                </a:solidFill>
                <a:ea typeface="ＤＨＰ平成ゴシックW5" pitchFamily="2" charset="-128"/>
              </a:rPr>
              <a:t>⇒</a:t>
            </a:r>
            <a:r>
              <a:rPr lang="en-US" altLang="ja-JP" sz="1800" smtClean="0">
                <a:solidFill>
                  <a:schemeClr val="tx1"/>
                </a:solidFill>
                <a:ea typeface="ＤＨＰ平成ゴシックW5" pitchFamily="2" charset="-128"/>
              </a:rPr>
              <a:t>increases aggregate demand</a:t>
            </a:r>
          </a:p>
          <a:p>
            <a:pPr>
              <a:lnSpc>
                <a:spcPct val="90000"/>
              </a:lnSpc>
              <a:buFont typeface="Wingdings" pitchFamily="2" charset="2"/>
              <a:buNone/>
            </a:pPr>
            <a:r>
              <a:rPr lang="en-US" altLang="ja-JP" sz="1800" smtClean="0">
                <a:solidFill>
                  <a:schemeClr val="tx1"/>
                </a:solidFill>
                <a:ea typeface="ＤＨＰ平成ゴシックW5" pitchFamily="2" charset="-128"/>
              </a:rPr>
              <a:t>   </a:t>
            </a:r>
            <a:r>
              <a:rPr lang="ja-JP" altLang="en-US" sz="1800" smtClean="0">
                <a:solidFill>
                  <a:schemeClr val="tx1"/>
                </a:solidFill>
                <a:ea typeface="ＤＨＰ平成ゴシックW5" pitchFamily="2" charset="-128"/>
              </a:rPr>
              <a:t>⇒ </a:t>
            </a:r>
            <a:r>
              <a:rPr lang="en-US" altLang="ja-JP" sz="1800" smtClean="0">
                <a:solidFill>
                  <a:schemeClr val="tx1"/>
                </a:solidFill>
                <a:ea typeface="ＤＨＰ平成ゴシックW5" pitchFamily="2" charset="-128"/>
              </a:rPr>
              <a:t>Aggregate demand curve D shifts a right side to D’</a:t>
            </a:r>
          </a:p>
          <a:p>
            <a:pPr>
              <a:lnSpc>
                <a:spcPct val="90000"/>
              </a:lnSpc>
              <a:buFont typeface="Wingdings" pitchFamily="2" charset="2"/>
              <a:buNone/>
            </a:pPr>
            <a:r>
              <a:rPr lang="en-US" altLang="ja-JP" sz="1800" smtClean="0">
                <a:solidFill>
                  <a:schemeClr val="tx1"/>
                </a:solidFill>
                <a:ea typeface="ＤＨＰ平成ゴシックW5" pitchFamily="2" charset="-128"/>
              </a:rPr>
              <a:t>   </a:t>
            </a:r>
            <a:r>
              <a:rPr lang="ja-JP" altLang="en-US" sz="1800" smtClean="0">
                <a:solidFill>
                  <a:schemeClr val="tx1"/>
                </a:solidFill>
                <a:ea typeface="ＤＨＰ平成ゴシックW5" pitchFamily="2" charset="-128"/>
              </a:rPr>
              <a:t>⇒ </a:t>
            </a:r>
            <a:r>
              <a:rPr lang="en-US" altLang="ja-JP" sz="1800" smtClean="0">
                <a:solidFill>
                  <a:schemeClr val="tx1"/>
                </a:solidFill>
                <a:ea typeface="ＤＨＰ平成ゴシックW5" pitchFamily="2" charset="-128"/>
              </a:rPr>
              <a:t>Equilibrium E shifts to E’</a:t>
            </a:r>
          </a:p>
          <a:p>
            <a:pPr>
              <a:lnSpc>
                <a:spcPct val="90000"/>
              </a:lnSpc>
              <a:buFont typeface="Wingdings" pitchFamily="2" charset="2"/>
              <a:buNone/>
            </a:pPr>
            <a:r>
              <a:rPr lang="en-US" altLang="ja-JP" sz="1800" smtClean="0">
                <a:solidFill>
                  <a:schemeClr val="tx1"/>
                </a:solidFill>
                <a:ea typeface="ＤＨＰ平成ゴシックW5" pitchFamily="2" charset="-128"/>
              </a:rPr>
              <a:t>   ⇒ Income Y increases, prices P rises</a:t>
            </a:r>
          </a:p>
          <a:p>
            <a:pPr>
              <a:lnSpc>
                <a:spcPct val="90000"/>
              </a:lnSpc>
              <a:buFont typeface="Wingdings" pitchFamily="2" charset="2"/>
              <a:buNone/>
            </a:pPr>
            <a:r>
              <a:rPr lang="en-US" altLang="ja-JP" sz="1800" smtClean="0">
                <a:solidFill>
                  <a:schemeClr val="tx1"/>
                </a:solidFill>
                <a:ea typeface="ＤＨＰ平成ゴシックW5" pitchFamily="2" charset="-128"/>
              </a:rPr>
              <a:t>   ⇒ </a:t>
            </a:r>
            <a:r>
              <a:rPr lang="en-US" altLang="ja-JP" sz="1800" smtClean="0">
                <a:solidFill>
                  <a:srgbClr val="C00000"/>
                </a:solidFill>
                <a:ea typeface="ＤＨＰ平成ゴシックW5" pitchFamily="2" charset="-128"/>
              </a:rPr>
              <a:t>Demand-pull Inflation</a:t>
            </a:r>
          </a:p>
          <a:p>
            <a:pPr>
              <a:lnSpc>
                <a:spcPct val="90000"/>
              </a:lnSpc>
              <a:buFont typeface="Wingdings" pitchFamily="2" charset="2"/>
              <a:buNone/>
            </a:pPr>
            <a:endParaRPr lang="en-US" altLang="ja-JP" sz="1800" smtClean="0">
              <a:solidFill>
                <a:schemeClr val="tx1"/>
              </a:solidFill>
              <a:ea typeface="ＤＨＰ平成ゴシックW5" pitchFamily="2" charset="-128"/>
            </a:endParaRPr>
          </a:p>
          <a:p>
            <a:pPr>
              <a:lnSpc>
                <a:spcPct val="90000"/>
              </a:lnSpc>
              <a:buFont typeface="Wingdings" pitchFamily="2" charset="2"/>
              <a:buNone/>
            </a:pPr>
            <a:r>
              <a:rPr lang="ja-JP" altLang="en-US" sz="1800" smtClean="0">
                <a:solidFill>
                  <a:schemeClr val="tx1"/>
                </a:solidFill>
                <a:ea typeface="ＤＦ平成ゴシック体W5" pitchFamily="1" charset="-128"/>
              </a:rPr>
              <a:t>比較静学によるフリッツ・マハルップの分類</a:t>
            </a:r>
            <a:r>
              <a:rPr lang="en-US" altLang="ja-JP" sz="1800" smtClean="0">
                <a:solidFill>
                  <a:schemeClr val="tx1"/>
                </a:solidFill>
                <a:ea typeface="ＤＦ平成ゴシック体W5" pitchFamily="1" charset="-128"/>
              </a:rPr>
              <a:t>(</a:t>
            </a:r>
            <a:r>
              <a:rPr lang="ja-JP" altLang="en-US" sz="1800" smtClean="0">
                <a:solidFill>
                  <a:schemeClr val="tx1"/>
                </a:solidFill>
                <a:ea typeface="ＤＦ平成ゴシック体W5" pitchFamily="1" charset="-128"/>
              </a:rPr>
              <a:t>林訳）</a:t>
            </a:r>
          </a:p>
          <a:p>
            <a:pPr>
              <a:lnSpc>
                <a:spcPct val="90000"/>
              </a:lnSpc>
              <a:buFont typeface="Wingdings" pitchFamily="2" charset="2"/>
              <a:buNone/>
            </a:pPr>
            <a:r>
              <a:rPr lang="ja-JP" altLang="en-US" sz="1800" smtClean="0">
                <a:solidFill>
                  <a:srgbClr val="000000"/>
                </a:solidFill>
                <a:ea typeface="ＤＦ平成ゴシック体W5" pitchFamily="1" charset="-128"/>
              </a:rPr>
              <a:t>①</a:t>
            </a:r>
            <a:r>
              <a:rPr lang="ja-JP" altLang="en-US" sz="1800" smtClean="0">
                <a:solidFill>
                  <a:schemeClr val="hlink"/>
                </a:solidFill>
                <a:ea typeface="ＤＦ平成ゴシック体W5" pitchFamily="1" charset="-128"/>
              </a:rPr>
              <a:t>通貨の膨張</a:t>
            </a:r>
            <a:r>
              <a:rPr lang="ja-JP" altLang="en-US" sz="1800" smtClean="0">
                <a:solidFill>
                  <a:srgbClr val="000000"/>
                </a:solidFill>
                <a:ea typeface="ＤＦ平成ゴシック体W5" pitchFamily="1" charset="-128"/>
              </a:rPr>
              <a:t>（</a:t>
            </a:r>
            <a:r>
              <a:rPr lang="en-US" altLang="ja-JP" sz="1800" smtClean="0">
                <a:solidFill>
                  <a:srgbClr val="000000"/>
                </a:solidFill>
                <a:ea typeface="ＤＦ平成ゴシック体W5" pitchFamily="1" charset="-128"/>
              </a:rPr>
              <a:t>inflation）⇒</a:t>
            </a:r>
            <a:r>
              <a:rPr lang="ja-JP" altLang="en-US" sz="1800" smtClean="0">
                <a:solidFill>
                  <a:srgbClr val="000000"/>
                </a:solidFill>
                <a:ea typeface="ＤＦ平成ゴシック体W5" pitchFamily="1" charset="-128"/>
              </a:rPr>
              <a:t>総需要の増大</a:t>
            </a:r>
            <a:endParaRPr lang="ja-JP" altLang="en-US" sz="1800" smtClean="0">
              <a:ea typeface="ＤＦ平成ゴシック体W5" pitchFamily="1" charset="-128"/>
            </a:endParaRPr>
          </a:p>
          <a:p>
            <a:pPr lvl="1">
              <a:lnSpc>
                <a:spcPct val="90000"/>
              </a:lnSpc>
              <a:buFont typeface="Wingdings" pitchFamily="2" charset="2"/>
              <a:buNone/>
            </a:pPr>
            <a:r>
              <a:rPr lang="en-US" altLang="ja-JP" sz="1800" smtClean="0">
                <a:solidFill>
                  <a:srgbClr val="000000"/>
                </a:solidFill>
                <a:ea typeface="ＤＦ平成ゴシック体W5" pitchFamily="1" charset="-128"/>
              </a:rPr>
              <a:t>⇒</a:t>
            </a:r>
            <a:r>
              <a:rPr lang="ja-JP" altLang="en-US" sz="1800" smtClean="0">
                <a:solidFill>
                  <a:srgbClr val="000000"/>
                </a:solidFill>
                <a:ea typeface="ＤＦ平成ゴシック体W5" pitchFamily="1" charset="-128"/>
              </a:rPr>
              <a:t>総需要曲線</a:t>
            </a:r>
            <a:r>
              <a:rPr lang="en-US" altLang="ja-JP" sz="1800" smtClean="0">
                <a:solidFill>
                  <a:srgbClr val="000000"/>
                </a:solidFill>
                <a:ea typeface="ＤＦ平成ゴシック体W5" pitchFamily="1" charset="-128"/>
              </a:rPr>
              <a:t>D</a:t>
            </a:r>
            <a:r>
              <a:rPr lang="ja-JP" altLang="en-US" sz="1800" smtClean="0">
                <a:solidFill>
                  <a:srgbClr val="000000"/>
                </a:solidFill>
                <a:ea typeface="ＤＦ平成ゴシック体W5" pitchFamily="1" charset="-128"/>
              </a:rPr>
              <a:t>の右方シフト</a:t>
            </a:r>
          </a:p>
          <a:p>
            <a:pPr lvl="1">
              <a:lnSpc>
                <a:spcPct val="90000"/>
              </a:lnSpc>
              <a:buFont typeface="Wingdings" pitchFamily="2" charset="2"/>
              <a:buNone/>
            </a:pPr>
            <a:r>
              <a:rPr lang="en-US" altLang="ja-JP" sz="1800" smtClean="0">
                <a:solidFill>
                  <a:srgbClr val="000000"/>
                </a:solidFill>
                <a:latin typeface="Helvetica" pitchFamily="34" charset="0"/>
                <a:ea typeface="ＤＦ平成ゴシック体W5" pitchFamily="1" charset="-128"/>
              </a:rPr>
              <a:t>⇒</a:t>
            </a:r>
            <a:r>
              <a:rPr lang="ja-JP" altLang="en-US" sz="1800" smtClean="0">
                <a:solidFill>
                  <a:srgbClr val="000000"/>
                </a:solidFill>
                <a:latin typeface="Helvetica" pitchFamily="34" charset="0"/>
                <a:ea typeface="ＤＦ平成ゴシック体W5" pitchFamily="1" charset="-128"/>
              </a:rPr>
              <a:t>均衡点は</a:t>
            </a:r>
            <a:r>
              <a:rPr lang="en-US" altLang="ja-JP" sz="1800" smtClean="0">
                <a:solidFill>
                  <a:srgbClr val="000000"/>
                </a:solidFill>
                <a:latin typeface="Helvetica" pitchFamily="34" charset="0"/>
                <a:ea typeface="ＤＦ平成ゴシック体W5" pitchFamily="1" charset="-128"/>
              </a:rPr>
              <a:t>E</a:t>
            </a:r>
            <a:r>
              <a:rPr lang="ja-JP" altLang="en-US" sz="1800" smtClean="0">
                <a:solidFill>
                  <a:srgbClr val="000000"/>
                </a:solidFill>
                <a:latin typeface="Helvetica" pitchFamily="34" charset="0"/>
                <a:ea typeface="ＤＦ平成ゴシック体W5" pitchFamily="1" charset="-128"/>
              </a:rPr>
              <a:t>から</a:t>
            </a:r>
            <a:r>
              <a:rPr lang="en-US" altLang="ja-JP" sz="1800" smtClean="0">
                <a:solidFill>
                  <a:srgbClr val="000000"/>
                </a:solidFill>
                <a:latin typeface="Helvetica" pitchFamily="34" charset="0"/>
                <a:ea typeface="ＤＦ平成ゴシック体W5" pitchFamily="1" charset="-128"/>
              </a:rPr>
              <a:t>E'</a:t>
            </a:r>
            <a:r>
              <a:rPr lang="ja-JP" altLang="en-US" sz="1800" smtClean="0">
                <a:solidFill>
                  <a:srgbClr val="000000"/>
                </a:solidFill>
                <a:latin typeface="Helvetica" pitchFamily="34" charset="0"/>
                <a:ea typeface="ＤＦ平成ゴシック体W5" pitchFamily="1" charset="-128"/>
              </a:rPr>
              <a:t>へ</a:t>
            </a:r>
            <a:endParaRPr lang="ja-JP" altLang="en-US" sz="1800" smtClean="0">
              <a:latin typeface="Helvetica" pitchFamily="34" charset="0"/>
              <a:ea typeface="ＤＦ平成ゴシック体W5" pitchFamily="1" charset="-128"/>
            </a:endParaRPr>
          </a:p>
          <a:p>
            <a:pPr lvl="1">
              <a:lnSpc>
                <a:spcPct val="90000"/>
              </a:lnSpc>
              <a:buFont typeface="Wingdings" pitchFamily="2" charset="2"/>
              <a:buNone/>
            </a:pPr>
            <a:r>
              <a:rPr lang="en-US" altLang="ja-JP" sz="1800" smtClean="0">
                <a:solidFill>
                  <a:srgbClr val="000000"/>
                </a:solidFill>
                <a:latin typeface="Helvetica" pitchFamily="34" charset="0"/>
                <a:ea typeface="ＤＦ平成ゴシック体W5" pitchFamily="1" charset="-128"/>
              </a:rPr>
              <a:t>⇒</a:t>
            </a:r>
            <a:r>
              <a:rPr lang="ja-JP" altLang="en-US" sz="1800" smtClean="0">
                <a:solidFill>
                  <a:srgbClr val="000000"/>
                </a:solidFill>
                <a:latin typeface="Helvetica" pitchFamily="34" charset="0"/>
                <a:ea typeface="ＤＦ平成ゴシック体W5" pitchFamily="1" charset="-128"/>
              </a:rPr>
              <a:t>所得</a:t>
            </a:r>
            <a:r>
              <a:rPr lang="en-US" altLang="ja-JP" sz="1800" smtClean="0">
                <a:solidFill>
                  <a:srgbClr val="000000"/>
                </a:solidFill>
                <a:latin typeface="Helvetica" pitchFamily="34" charset="0"/>
                <a:ea typeface="ＤＦ平成ゴシック体W5" pitchFamily="1" charset="-128"/>
              </a:rPr>
              <a:t>Y</a:t>
            </a:r>
            <a:r>
              <a:rPr lang="ja-JP" altLang="en-US" sz="1800" smtClean="0">
                <a:solidFill>
                  <a:srgbClr val="000000"/>
                </a:solidFill>
                <a:latin typeface="Helvetica" pitchFamily="34" charset="0"/>
                <a:ea typeface="ＤＦ平成ゴシック体W5" pitchFamily="1" charset="-128"/>
              </a:rPr>
              <a:t>は増加し、物価</a:t>
            </a:r>
            <a:r>
              <a:rPr lang="en-US" altLang="ja-JP" sz="1800" smtClean="0">
                <a:solidFill>
                  <a:srgbClr val="000000"/>
                </a:solidFill>
                <a:latin typeface="Helvetica" pitchFamily="34" charset="0"/>
                <a:ea typeface="ＤＦ平成ゴシック体W5" pitchFamily="1" charset="-128"/>
              </a:rPr>
              <a:t>P</a:t>
            </a:r>
            <a:r>
              <a:rPr lang="ja-JP" altLang="en-US" sz="1800" smtClean="0">
                <a:solidFill>
                  <a:srgbClr val="000000"/>
                </a:solidFill>
                <a:latin typeface="Helvetica" pitchFamily="34" charset="0"/>
                <a:ea typeface="ＤＦ平成ゴシック体W5" pitchFamily="1" charset="-128"/>
              </a:rPr>
              <a:t>は上昇</a:t>
            </a:r>
            <a:endParaRPr lang="ja-JP" altLang="en-US" sz="1800" smtClean="0">
              <a:latin typeface="Helvetica" pitchFamily="34" charset="0"/>
              <a:ea typeface="ＤＦ平成ゴシック体W5" pitchFamily="1" charset="-128"/>
            </a:endParaRPr>
          </a:p>
          <a:p>
            <a:pPr lvl="1">
              <a:lnSpc>
                <a:spcPct val="90000"/>
              </a:lnSpc>
              <a:buFont typeface="Wingdings" pitchFamily="2" charset="2"/>
              <a:buNone/>
            </a:pPr>
            <a:r>
              <a:rPr lang="en-US" altLang="ja-JP" sz="1800" smtClean="0">
                <a:solidFill>
                  <a:srgbClr val="000000"/>
                </a:solidFill>
                <a:latin typeface="Helvetica" pitchFamily="34" charset="0"/>
                <a:ea typeface="ＤＦ平成ゴシック体W5" pitchFamily="1" charset="-128"/>
              </a:rPr>
              <a:t>⇒</a:t>
            </a:r>
            <a:r>
              <a:rPr lang="ja-JP" altLang="en-US" sz="1800" smtClean="0">
                <a:solidFill>
                  <a:schemeClr val="hlink"/>
                </a:solidFill>
                <a:latin typeface="Helvetica" pitchFamily="34" charset="0"/>
                <a:ea typeface="ＤＦ平成ゴシック体W5" pitchFamily="1" charset="-128"/>
              </a:rPr>
              <a:t>需要牽引インフレ</a:t>
            </a:r>
            <a:endParaRPr lang="en-US" altLang="ja-JP" sz="1800" smtClean="0">
              <a:solidFill>
                <a:schemeClr val="hlink"/>
              </a:solidFill>
              <a:latin typeface="Helvetica" pitchFamily="34" charset="0"/>
              <a:ea typeface="ＤＦ平成ゴシック体W5" pitchFamily="1" charset="-128"/>
            </a:endParaRPr>
          </a:p>
          <a:p>
            <a:pPr lvl="1">
              <a:lnSpc>
                <a:spcPct val="90000"/>
              </a:lnSpc>
              <a:buFont typeface="Wingdings" pitchFamily="2" charset="2"/>
              <a:buNone/>
            </a:pPr>
            <a:r>
              <a:rPr lang="ja-JP" altLang="en-US" sz="1800" smtClean="0">
                <a:solidFill>
                  <a:srgbClr val="000000"/>
                </a:solidFill>
                <a:latin typeface="Helvetica" pitchFamily="34" charset="0"/>
                <a:ea typeface="ＤＦ平成ゴシック体W5" pitchFamily="1" charset="-128"/>
              </a:rPr>
              <a:t>（</a:t>
            </a:r>
            <a:r>
              <a:rPr lang="ja-JP" altLang="en-US" sz="1800" smtClean="0">
                <a:solidFill>
                  <a:schemeClr val="hlink"/>
                </a:solidFill>
                <a:latin typeface="Helvetica" pitchFamily="34" charset="0"/>
                <a:ea typeface="ＤＦ平成ゴシック体W5" pitchFamily="1" charset="-128"/>
              </a:rPr>
              <a:t>デマンド・プル・インフレ</a:t>
            </a:r>
            <a:r>
              <a:rPr lang="en-US" altLang="ja-JP" sz="1800" smtClean="0">
                <a:solidFill>
                  <a:schemeClr val="hlink"/>
                </a:solidFill>
                <a:latin typeface="Helvetica" pitchFamily="34" charset="0"/>
                <a:ea typeface="ＤＦ平成ゴシック体W5" pitchFamily="1" charset="-128"/>
              </a:rPr>
              <a:t> </a:t>
            </a:r>
            <a:r>
              <a:rPr lang="en-US" altLang="ja-JP" sz="1800" smtClean="0">
                <a:solidFill>
                  <a:schemeClr val="tx1"/>
                </a:solidFill>
                <a:latin typeface="Helvetica" pitchFamily="34" charset="0"/>
                <a:ea typeface="ＤＦ平成ゴシック体W5" pitchFamily="1" charset="-128"/>
              </a:rPr>
              <a:t>)</a:t>
            </a:r>
          </a:p>
        </p:txBody>
      </p:sp>
      <p:pic>
        <p:nvPicPr>
          <p:cNvPr id="16390" name="Picture 4"/>
          <p:cNvPicPr>
            <a:picLocks noChangeAspect="1" noChangeArrowheads="1"/>
          </p:cNvPicPr>
          <p:nvPr/>
        </p:nvPicPr>
        <p:blipFill>
          <a:blip r:embed="rId2"/>
          <a:srcRect/>
          <a:stretch>
            <a:fillRect/>
          </a:stretch>
        </p:blipFill>
        <p:spPr bwMode="auto">
          <a:xfrm>
            <a:off x="5480050" y="3357563"/>
            <a:ext cx="3663950" cy="3500437"/>
          </a:xfrm>
          <a:prstGeom prst="rect">
            <a:avLst/>
          </a:prstGeom>
          <a:noFill/>
          <a:ln w="9525">
            <a:solidFill>
              <a:schemeClr val="tx1"/>
            </a:solidFill>
            <a:miter lim="800000"/>
            <a:headEnd/>
            <a:tailEnd/>
          </a:ln>
        </p:spPr>
      </p:pic>
      <p:sp>
        <p:nvSpPr>
          <p:cNvPr id="16391" name="Text Box 5"/>
          <p:cNvSpPr txBox="1">
            <a:spLocks noChangeArrowheads="1"/>
          </p:cNvSpPr>
          <p:nvPr/>
        </p:nvSpPr>
        <p:spPr bwMode="auto">
          <a:xfrm>
            <a:off x="6000750" y="2786063"/>
            <a:ext cx="1800225" cy="276225"/>
          </a:xfrm>
          <a:prstGeom prst="rect">
            <a:avLst/>
          </a:prstGeom>
          <a:solidFill>
            <a:schemeClr val="accent1"/>
          </a:solidFill>
          <a:ln w="9525">
            <a:solidFill>
              <a:schemeClr val="tx1"/>
            </a:solidFill>
            <a:miter lim="800000"/>
            <a:headEnd/>
            <a:tailEnd/>
          </a:ln>
        </p:spPr>
        <p:txBody>
          <a:bodyPr wrap="none" anchor="ctr">
            <a:spAutoFit/>
          </a:bodyPr>
          <a:lstStyle/>
          <a:p>
            <a:pPr algn="ctr"/>
            <a:r>
              <a:rPr kumimoji="0" lang="en-US" altLang="ja-JP" sz="1200">
                <a:solidFill>
                  <a:srgbClr val="000000"/>
                </a:solidFill>
                <a:latin typeface="ＭＳ ゴシック" pitchFamily="49" charset="-128"/>
                <a:ea typeface="ＭＳ ゴシック" pitchFamily="49" charset="-128"/>
              </a:rPr>
              <a:t>Demand-pull Inflation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85750" y="0"/>
            <a:ext cx="8347075" cy="642938"/>
          </a:xfrm>
        </p:spPr>
        <p:txBody>
          <a:bodyPr>
            <a:noAutofit/>
          </a:bodyPr>
          <a:lstStyle/>
          <a:p>
            <a:pPr fontAlgn="auto">
              <a:spcAft>
                <a:spcPts val="0"/>
              </a:spcAft>
              <a:defRPr/>
            </a:pPr>
            <a:r>
              <a:rPr lang="en-US" altLang="ja-JP" sz="2000" dirty="0" smtClean="0"/>
              <a:t>2B.Deamnd-Pull Inflation and Cost-Push Inflation</a:t>
            </a:r>
            <a:br>
              <a:rPr lang="en-US" altLang="ja-JP" sz="2000" dirty="0" smtClean="0"/>
            </a:br>
            <a:r>
              <a:rPr lang="ja-JP" altLang="en-US" sz="2000" dirty="0" smtClean="0">
                <a:solidFill>
                  <a:srgbClr val="000000"/>
                </a:solidFill>
              </a:rPr>
              <a:t>需要インフレと費用インフレ</a:t>
            </a:r>
            <a:endParaRPr lang="en-US" altLang="ja-JP" sz="2000" dirty="0" smtClean="0">
              <a:solidFill>
                <a:srgbClr val="000000"/>
              </a:solidFill>
            </a:endParaRPr>
          </a:p>
        </p:txBody>
      </p:sp>
      <p:sp>
        <p:nvSpPr>
          <p:cNvPr id="17413" name="Rectangle 3"/>
          <p:cNvSpPr>
            <a:spLocks noGrp="1" noChangeArrowheads="1"/>
          </p:cNvSpPr>
          <p:nvPr>
            <p:ph idx="1"/>
          </p:nvPr>
        </p:nvSpPr>
        <p:spPr>
          <a:xfrm>
            <a:off x="142875" y="785813"/>
            <a:ext cx="8750300" cy="5857875"/>
          </a:xfrm>
        </p:spPr>
        <p:txBody>
          <a:bodyPr/>
          <a:lstStyle/>
          <a:p>
            <a:pPr>
              <a:lnSpc>
                <a:spcPct val="90000"/>
              </a:lnSpc>
              <a:buFont typeface="Wingdings" pitchFamily="2" charset="2"/>
              <a:buNone/>
            </a:pPr>
            <a:r>
              <a:rPr lang="en-US" altLang="ja-JP" sz="1800" smtClean="0">
                <a:solidFill>
                  <a:srgbClr val="000000"/>
                </a:solidFill>
                <a:ea typeface="ＤＨＰ平成ゴシックW5" pitchFamily="2" charset="-128"/>
              </a:rPr>
              <a:t>②Increase in (Marginal) Cost</a:t>
            </a:r>
            <a:endParaRPr lang="en-US" altLang="ja-JP" sz="1800" smtClean="0">
              <a:solidFill>
                <a:schemeClr val="tx1"/>
              </a:solidFill>
              <a:ea typeface="ＤＨＰ平成ゴシックW5" pitchFamily="2" charset="-128"/>
            </a:endParaRPr>
          </a:p>
          <a:p>
            <a:pPr>
              <a:lnSpc>
                <a:spcPct val="90000"/>
              </a:lnSpc>
              <a:buFont typeface="Wingdings" pitchFamily="2" charset="2"/>
              <a:buNone/>
            </a:pPr>
            <a:r>
              <a:rPr lang="en-US" altLang="ja-JP" sz="1800" smtClean="0">
                <a:solidFill>
                  <a:schemeClr val="tx1"/>
                </a:solidFill>
                <a:ea typeface="ＤＨＰ平成ゴシックW5" pitchFamily="2" charset="-128"/>
              </a:rPr>
              <a:t> </a:t>
            </a:r>
            <a:r>
              <a:rPr lang="en-US" altLang="ja-JP" sz="1800" smtClean="0">
                <a:solidFill>
                  <a:srgbClr val="000000"/>
                </a:solidFill>
                <a:ea typeface="ＤＨＰ平成ゴシックW5" pitchFamily="2" charset="-128"/>
              </a:rPr>
              <a:t>⇒ Aggregate Supply curve S shifts upward</a:t>
            </a:r>
            <a:endParaRPr lang="en-US" altLang="ja-JP" sz="1800" smtClean="0">
              <a:solidFill>
                <a:schemeClr val="tx1"/>
              </a:solidFill>
              <a:ea typeface="ＤＨＰ平成ゴシックW5" pitchFamily="2" charset="-128"/>
            </a:endParaRPr>
          </a:p>
          <a:p>
            <a:pPr>
              <a:lnSpc>
                <a:spcPct val="90000"/>
              </a:lnSpc>
              <a:buFont typeface="Wingdings" pitchFamily="2" charset="2"/>
              <a:buNone/>
            </a:pPr>
            <a:r>
              <a:rPr lang="en-US" altLang="ja-JP" sz="1800" smtClean="0">
                <a:solidFill>
                  <a:srgbClr val="000000"/>
                </a:solidFill>
                <a:ea typeface="ＤＨＰ平成ゴシックW5" pitchFamily="2" charset="-128"/>
              </a:rPr>
              <a:t> ⇒ Equilibrium E shifts to E’</a:t>
            </a:r>
          </a:p>
          <a:p>
            <a:pPr>
              <a:lnSpc>
                <a:spcPct val="90000"/>
              </a:lnSpc>
              <a:buFont typeface="Wingdings" pitchFamily="2" charset="2"/>
              <a:buNone/>
            </a:pPr>
            <a:r>
              <a:rPr lang="en-US" altLang="ja-JP" sz="1800" smtClean="0">
                <a:solidFill>
                  <a:srgbClr val="000000"/>
                </a:solidFill>
                <a:ea typeface="ＤＨＰ平成ゴシックW5" pitchFamily="2" charset="-128"/>
              </a:rPr>
              <a:t> ⇒ Income Y decreases, prices P rises</a:t>
            </a:r>
          </a:p>
          <a:p>
            <a:pPr>
              <a:lnSpc>
                <a:spcPct val="90000"/>
              </a:lnSpc>
              <a:buFont typeface="Wingdings" pitchFamily="2" charset="2"/>
              <a:buNone/>
            </a:pPr>
            <a:r>
              <a:rPr lang="en-US" altLang="ja-JP" sz="1800" smtClean="0">
                <a:solidFill>
                  <a:srgbClr val="000000"/>
                </a:solidFill>
                <a:ea typeface="ＤＨＰ平成ゴシックW5" pitchFamily="2" charset="-128"/>
              </a:rPr>
              <a:t> ⇒ </a:t>
            </a:r>
            <a:r>
              <a:rPr lang="en-US" altLang="ja-JP" sz="1800" smtClean="0">
                <a:solidFill>
                  <a:srgbClr val="C00000"/>
                </a:solidFill>
                <a:ea typeface="ＤＨＰ平成ゴシックW5" pitchFamily="2" charset="-128"/>
              </a:rPr>
              <a:t>Cost-push Inflation</a:t>
            </a:r>
          </a:p>
          <a:p>
            <a:pPr>
              <a:lnSpc>
                <a:spcPct val="90000"/>
              </a:lnSpc>
              <a:buFont typeface="Wingdings" pitchFamily="2" charset="2"/>
              <a:buNone/>
            </a:pPr>
            <a:r>
              <a:rPr lang="en-US" altLang="ja-JP" sz="1800" smtClean="0">
                <a:solidFill>
                  <a:srgbClr val="000000"/>
                </a:solidFill>
                <a:ea typeface="ＤＨＰ平成ゴシックW5" pitchFamily="2" charset="-128"/>
              </a:rPr>
              <a:t>Coexistence of stagnation and inflation</a:t>
            </a:r>
          </a:p>
          <a:p>
            <a:pPr>
              <a:lnSpc>
                <a:spcPct val="90000"/>
              </a:lnSpc>
              <a:buFont typeface="Wingdings" pitchFamily="2" charset="2"/>
              <a:buNone/>
            </a:pPr>
            <a:r>
              <a:rPr lang="en-US" altLang="ja-JP" sz="1800" smtClean="0">
                <a:solidFill>
                  <a:srgbClr val="000000"/>
                </a:solidFill>
                <a:ea typeface="ＤＨＰ平成ゴシックW5" pitchFamily="2" charset="-128"/>
              </a:rPr>
              <a:t> ⇒ </a:t>
            </a:r>
            <a:r>
              <a:rPr lang="en-US" altLang="ja-JP" sz="1800" smtClean="0">
                <a:solidFill>
                  <a:srgbClr val="C00000"/>
                </a:solidFill>
                <a:ea typeface="ＤＨＰ平成ゴシックW5" pitchFamily="2" charset="-128"/>
              </a:rPr>
              <a:t>stagflation</a:t>
            </a:r>
          </a:p>
          <a:p>
            <a:pPr>
              <a:lnSpc>
                <a:spcPct val="90000"/>
              </a:lnSpc>
              <a:buFont typeface="Wingdings" pitchFamily="2" charset="2"/>
              <a:buNone/>
            </a:pPr>
            <a:endParaRPr lang="en-US" altLang="ja-JP" sz="1800" smtClean="0">
              <a:solidFill>
                <a:schemeClr val="tx1"/>
              </a:solidFill>
              <a:ea typeface="ＤＨＰ平成ゴシックW5" pitchFamily="2" charset="-128"/>
            </a:endParaRPr>
          </a:p>
          <a:p>
            <a:pPr>
              <a:lnSpc>
                <a:spcPct val="90000"/>
              </a:lnSpc>
              <a:buFont typeface="Wingdings" pitchFamily="2" charset="2"/>
              <a:buNone/>
            </a:pPr>
            <a:r>
              <a:rPr lang="en-US" altLang="ja-JP" sz="1800" smtClean="0">
                <a:solidFill>
                  <a:srgbClr val="000000"/>
                </a:solidFill>
                <a:ea typeface="ＤＨＰ平成ゴシックW5" pitchFamily="2" charset="-128"/>
              </a:rPr>
              <a:t>②</a:t>
            </a:r>
            <a:r>
              <a:rPr lang="ja-JP" altLang="en-US" sz="1800" smtClean="0">
                <a:solidFill>
                  <a:srgbClr val="000000"/>
                </a:solidFill>
                <a:ea typeface="ＤＦ平成ゴシック体W5" pitchFamily="1" charset="-128"/>
              </a:rPr>
              <a:t>費用（限界費用）の増加</a:t>
            </a:r>
            <a:endParaRPr lang="en-US" altLang="ja-JP" sz="1800" smtClean="0">
              <a:solidFill>
                <a:srgbClr val="000000"/>
              </a:solidFill>
              <a:ea typeface="ＤＦ平成ゴシック体W5" pitchFamily="1" charset="-128"/>
            </a:endParaRPr>
          </a:p>
          <a:p>
            <a:pPr lvl="1">
              <a:lnSpc>
                <a:spcPct val="90000"/>
              </a:lnSpc>
              <a:buFont typeface="Wingdings" pitchFamily="2" charset="2"/>
              <a:buNone/>
            </a:pPr>
            <a:r>
              <a:rPr lang="en-US" altLang="ja-JP" sz="1800" smtClean="0">
                <a:solidFill>
                  <a:srgbClr val="000000"/>
                </a:solidFill>
                <a:ea typeface="ＤＦ平成ゴシック体W5" pitchFamily="1" charset="-128"/>
              </a:rPr>
              <a:t>⇒</a:t>
            </a:r>
            <a:r>
              <a:rPr lang="ja-JP" altLang="en-US" sz="1800" smtClean="0">
                <a:solidFill>
                  <a:srgbClr val="000000"/>
                </a:solidFill>
                <a:ea typeface="ＤＦ平成ゴシック体W5" pitchFamily="1" charset="-128"/>
              </a:rPr>
              <a:t>総供給曲線</a:t>
            </a:r>
            <a:r>
              <a:rPr lang="en-US" altLang="ja-JP" sz="1800" smtClean="0">
                <a:solidFill>
                  <a:srgbClr val="000000"/>
                </a:solidFill>
                <a:ea typeface="ＤＦ平成ゴシック体W5" pitchFamily="1" charset="-128"/>
              </a:rPr>
              <a:t>S</a:t>
            </a:r>
            <a:r>
              <a:rPr lang="ja-JP" altLang="en-US" sz="1800" smtClean="0">
                <a:solidFill>
                  <a:srgbClr val="000000"/>
                </a:solidFill>
                <a:ea typeface="ＤＦ平成ゴシック体W5" pitchFamily="1" charset="-128"/>
              </a:rPr>
              <a:t>の上方シフト</a:t>
            </a:r>
            <a:endParaRPr lang="en-US" altLang="ja-JP" sz="1800" smtClean="0">
              <a:solidFill>
                <a:srgbClr val="000000"/>
              </a:solidFill>
              <a:ea typeface="ＤＦ平成ゴシック体W5" pitchFamily="1" charset="-128"/>
            </a:endParaRPr>
          </a:p>
          <a:p>
            <a:pPr lvl="1">
              <a:lnSpc>
                <a:spcPct val="90000"/>
              </a:lnSpc>
              <a:buFont typeface="Wingdings" pitchFamily="2" charset="2"/>
              <a:buNone/>
            </a:pPr>
            <a:r>
              <a:rPr lang="en-US" altLang="ja-JP" sz="1800" smtClean="0">
                <a:solidFill>
                  <a:srgbClr val="000000"/>
                </a:solidFill>
                <a:ea typeface="ＤＦ平成ゴシック体W5" pitchFamily="1" charset="-128"/>
              </a:rPr>
              <a:t>⇒</a:t>
            </a:r>
            <a:r>
              <a:rPr lang="ja-JP" altLang="en-US" sz="1800" smtClean="0">
                <a:solidFill>
                  <a:srgbClr val="000000"/>
                </a:solidFill>
                <a:ea typeface="ＤＦ平成ゴシック体W5" pitchFamily="1" charset="-128"/>
              </a:rPr>
              <a:t>均衡点は</a:t>
            </a:r>
            <a:r>
              <a:rPr lang="en-US" altLang="ja-JP" sz="1800" smtClean="0">
                <a:solidFill>
                  <a:srgbClr val="000000"/>
                </a:solidFill>
                <a:ea typeface="ＤＦ平成ゴシック体W5" pitchFamily="1" charset="-128"/>
              </a:rPr>
              <a:t>E</a:t>
            </a:r>
            <a:r>
              <a:rPr lang="ja-JP" altLang="en-US" sz="1800" smtClean="0">
                <a:solidFill>
                  <a:srgbClr val="000000"/>
                </a:solidFill>
                <a:ea typeface="ＤＦ平成ゴシック体W5" pitchFamily="1" charset="-128"/>
              </a:rPr>
              <a:t>から</a:t>
            </a:r>
            <a:r>
              <a:rPr lang="en-US" altLang="ja-JP" sz="1800" smtClean="0">
                <a:solidFill>
                  <a:srgbClr val="000000"/>
                </a:solidFill>
                <a:ea typeface="ＤＦ平成ゴシック体W5" pitchFamily="1" charset="-128"/>
              </a:rPr>
              <a:t>E'</a:t>
            </a:r>
            <a:r>
              <a:rPr lang="ja-JP" altLang="en-US" sz="1800" smtClean="0">
                <a:solidFill>
                  <a:srgbClr val="000000"/>
                </a:solidFill>
                <a:ea typeface="ＤＦ平成ゴシック体W5" pitchFamily="1" charset="-128"/>
              </a:rPr>
              <a:t>へ</a:t>
            </a:r>
            <a:endParaRPr lang="ja-JP" altLang="en-US" sz="1800" smtClean="0">
              <a:ea typeface="ＤＦ平成ゴシック体W5" pitchFamily="1" charset="-128"/>
            </a:endParaRPr>
          </a:p>
          <a:p>
            <a:pPr lvl="1">
              <a:lnSpc>
                <a:spcPct val="90000"/>
              </a:lnSpc>
              <a:buFont typeface="Wingdings" pitchFamily="2" charset="2"/>
              <a:buNone/>
            </a:pPr>
            <a:r>
              <a:rPr lang="en-US" altLang="ja-JP" sz="1800" smtClean="0">
                <a:solidFill>
                  <a:srgbClr val="000000"/>
                </a:solidFill>
                <a:ea typeface="ＤＦ平成ゴシック体W5" pitchFamily="1" charset="-128"/>
              </a:rPr>
              <a:t>⇒</a:t>
            </a:r>
            <a:r>
              <a:rPr lang="ja-JP" altLang="en-US" sz="1800" smtClean="0">
                <a:solidFill>
                  <a:srgbClr val="000000"/>
                </a:solidFill>
                <a:ea typeface="ＤＦ平成ゴシック体W5" pitchFamily="1" charset="-128"/>
              </a:rPr>
              <a:t>所得</a:t>
            </a:r>
            <a:r>
              <a:rPr lang="en-US" altLang="ja-JP" sz="1800" smtClean="0">
                <a:solidFill>
                  <a:srgbClr val="000000"/>
                </a:solidFill>
                <a:ea typeface="ＤＦ平成ゴシック体W5" pitchFamily="1" charset="-128"/>
              </a:rPr>
              <a:t>Y</a:t>
            </a:r>
            <a:r>
              <a:rPr lang="ja-JP" altLang="en-US" sz="1800" smtClean="0">
                <a:solidFill>
                  <a:srgbClr val="000000"/>
                </a:solidFill>
                <a:ea typeface="ＤＦ平成ゴシック体W5" pitchFamily="1" charset="-128"/>
              </a:rPr>
              <a:t>は減少し、物価</a:t>
            </a:r>
            <a:r>
              <a:rPr lang="en-US" altLang="ja-JP" sz="1800" smtClean="0">
                <a:solidFill>
                  <a:srgbClr val="000000"/>
                </a:solidFill>
                <a:ea typeface="ＤＦ平成ゴシック体W5" pitchFamily="1" charset="-128"/>
              </a:rPr>
              <a:t>P</a:t>
            </a:r>
            <a:r>
              <a:rPr lang="ja-JP" altLang="en-US" sz="1800" smtClean="0">
                <a:solidFill>
                  <a:srgbClr val="000000"/>
                </a:solidFill>
                <a:ea typeface="ＤＦ平成ゴシック体W5" pitchFamily="1" charset="-128"/>
              </a:rPr>
              <a:t>は上昇</a:t>
            </a:r>
            <a:endParaRPr lang="ja-JP" altLang="en-US" sz="1800" smtClean="0">
              <a:ea typeface="ＤＦ平成ゴシック体W5" pitchFamily="1" charset="-128"/>
            </a:endParaRPr>
          </a:p>
          <a:p>
            <a:pPr lvl="1">
              <a:lnSpc>
                <a:spcPct val="90000"/>
              </a:lnSpc>
              <a:buFont typeface="Wingdings" pitchFamily="2" charset="2"/>
              <a:buNone/>
            </a:pPr>
            <a:r>
              <a:rPr lang="en-US" altLang="ja-JP" sz="1800" smtClean="0">
                <a:solidFill>
                  <a:srgbClr val="000000"/>
                </a:solidFill>
                <a:ea typeface="ＤＦ平成ゴシック体W5" pitchFamily="1" charset="-128"/>
              </a:rPr>
              <a:t>⇒</a:t>
            </a:r>
            <a:r>
              <a:rPr lang="ja-JP" altLang="en-US" sz="1800" smtClean="0">
                <a:solidFill>
                  <a:schemeClr val="hlink"/>
                </a:solidFill>
                <a:ea typeface="ＤＦ平成ゴシック体W5" pitchFamily="1" charset="-128"/>
              </a:rPr>
              <a:t>費用圧力インフレ</a:t>
            </a:r>
          </a:p>
          <a:p>
            <a:pPr lvl="1">
              <a:lnSpc>
                <a:spcPct val="90000"/>
              </a:lnSpc>
              <a:buFont typeface="Wingdings" pitchFamily="2" charset="2"/>
              <a:buNone/>
            </a:pPr>
            <a:r>
              <a:rPr lang="ja-JP" altLang="en-US" sz="1800" smtClean="0">
                <a:solidFill>
                  <a:srgbClr val="000000"/>
                </a:solidFill>
                <a:ea typeface="ＤＦ平成ゴシック体W5" pitchFamily="1" charset="-128"/>
              </a:rPr>
              <a:t>（</a:t>
            </a:r>
            <a:r>
              <a:rPr lang="ja-JP" altLang="en-US" sz="1800" smtClean="0">
                <a:solidFill>
                  <a:schemeClr val="hlink"/>
                </a:solidFill>
                <a:ea typeface="ＤＦ平成ゴシック体W5" pitchFamily="1" charset="-128"/>
              </a:rPr>
              <a:t>コスト・プッシュ・インフレ</a:t>
            </a:r>
            <a:r>
              <a:rPr lang="en-US" altLang="ja-JP" sz="1800" smtClean="0">
                <a:solidFill>
                  <a:srgbClr val="000000"/>
                </a:solidFill>
                <a:ea typeface="ＤＦ平成ゴシック体W5" pitchFamily="1" charset="-128"/>
              </a:rPr>
              <a:t>）</a:t>
            </a:r>
            <a:endParaRPr lang="en-US" altLang="ja-JP" sz="1800" smtClean="0">
              <a:ea typeface="ＤＦ平成ゴシック体W5" pitchFamily="1" charset="-128"/>
            </a:endParaRPr>
          </a:p>
          <a:p>
            <a:pPr>
              <a:lnSpc>
                <a:spcPct val="90000"/>
              </a:lnSpc>
              <a:buFont typeface="Wingdings" pitchFamily="2" charset="2"/>
              <a:buNone/>
            </a:pPr>
            <a:r>
              <a:rPr lang="ja-JP" altLang="en-US" sz="1800" smtClean="0">
                <a:solidFill>
                  <a:srgbClr val="000000"/>
                </a:solidFill>
                <a:ea typeface="ＤＦ平成ゴシック体W5" pitchFamily="1" charset="-128"/>
              </a:rPr>
              <a:t>景気停滞と物価上昇の共存</a:t>
            </a:r>
            <a:endParaRPr lang="ja-JP" altLang="en-US" sz="1800" smtClean="0">
              <a:ea typeface="ＤＦ平成ゴシック体W5" pitchFamily="1" charset="-128"/>
            </a:endParaRPr>
          </a:p>
          <a:p>
            <a:pPr lvl="1">
              <a:lnSpc>
                <a:spcPct val="90000"/>
              </a:lnSpc>
              <a:buFont typeface="Wingdings" pitchFamily="2" charset="2"/>
              <a:buNone/>
            </a:pPr>
            <a:r>
              <a:rPr lang="ja-JP" altLang="en-US" sz="1800" smtClean="0">
                <a:solidFill>
                  <a:srgbClr val="000000"/>
                </a:solidFill>
                <a:ea typeface="ＤＦ平成ゴシック体W5" pitchFamily="1" charset="-128"/>
              </a:rPr>
              <a:t>⇔</a:t>
            </a:r>
            <a:r>
              <a:rPr lang="ja-JP" altLang="en-US" sz="1800" smtClean="0">
                <a:solidFill>
                  <a:schemeClr val="hlink"/>
                </a:solidFill>
                <a:ea typeface="ＤＦ平成ゴシック体W5" pitchFamily="1" charset="-128"/>
              </a:rPr>
              <a:t>スタグフレーション</a:t>
            </a:r>
            <a:r>
              <a:rPr lang="ja-JP" altLang="en-US" sz="1800" smtClean="0">
                <a:solidFill>
                  <a:srgbClr val="000000"/>
                </a:solidFill>
                <a:ea typeface="ＤＦ平成ゴシック体W5" pitchFamily="1" charset="-128"/>
              </a:rPr>
              <a:t>（</a:t>
            </a:r>
            <a:r>
              <a:rPr lang="en-US" altLang="ja-JP" sz="1800" smtClean="0">
                <a:solidFill>
                  <a:srgbClr val="000000"/>
                </a:solidFill>
                <a:ea typeface="ＤＦ平成ゴシック体W5" pitchFamily="1" charset="-128"/>
              </a:rPr>
              <a:t>stagflation）</a:t>
            </a:r>
            <a:endParaRPr lang="ja-JP" altLang="en-US" sz="1800" smtClean="0">
              <a:solidFill>
                <a:srgbClr val="000000"/>
              </a:solidFill>
              <a:ea typeface="ＤＦ平成ゴシック体W5" pitchFamily="1" charset="-128"/>
            </a:endParaRPr>
          </a:p>
        </p:txBody>
      </p:sp>
      <p:pic>
        <p:nvPicPr>
          <p:cNvPr id="17414" name="Picture 4"/>
          <p:cNvPicPr>
            <a:picLocks noChangeAspect="1" noChangeArrowheads="1"/>
          </p:cNvPicPr>
          <p:nvPr/>
        </p:nvPicPr>
        <p:blipFill>
          <a:blip r:embed="rId2"/>
          <a:srcRect/>
          <a:stretch>
            <a:fillRect/>
          </a:stretch>
        </p:blipFill>
        <p:spPr bwMode="auto">
          <a:xfrm>
            <a:off x="6226175" y="920750"/>
            <a:ext cx="2667000" cy="2547938"/>
          </a:xfrm>
          <a:prstGeom prst="rect">
            <a:avLst/>
          </a:prstGeom>
          <a:noFill/>
          <a:ln w="9525">
            <a:solidFill>
              <a:schemeClr val="tx1"/>
            </a:solidFill>
            <a:miter lim="800000"/>
            <a:headEnd/>
            <a:tailEnd/>
          </a:ln>
        </p:spPr>
      </p:pic>
      <p:sp>
        <p:nvSpPr>
          <p:cNvPr id="17415" name="Text Box 5"/>
          <p:cNvSpPr txBox="1">
            <a:spLocks noChangeArrowheads="1"/>
          </p:cNvSpPr>
          <p:nvPr/>
        </p:nvSpPr>
        <p:spPr bwMode="auto">
          <a:xfrm>
            <a:off x="6572250" y="642938"/>
            <a:ext cx="1800225" cy="276225"/>
          </a:xfrm>
          <a:prstGeom prst="rect">
            <a:avLst/>
          </a:prstGeom>
          <a:solidFill>
            <a:schemeClr val="accent1"/>
          </a:solidFill>
          <a:ln w="9525">
            <a:solidFill>
              <a:schemeClr val="tx1"/>
            </a:solidFill>
            <a:miter lim="800000"/>
            <a:headEnd/>
            <a:tailEnd/>
          </a:ln>
        </p:spPr>
        <p:txBody>
          <a:bodyPr wrap="none" anchor="ctr">
            <a:spAutoFit/>
          </a:bodyPr>
          <a:lstStyle/>
          <a:p>
            <a:pPr algn="ctr"/>
            <a:r>
              <a:rPr kumimoji="0" lang="en-US" altLang="ja-JP" sz="1200">
                <a:solidFill>
                  <a:srgbClr val="000000"/>
                </a:solidFill>
                <a:latin typeface="ＭＳ ゴシック" pitchFamily="49" charset="-128"/>
                <a:ea typeface="ＭＳ ゴシック" pitchFamily="49" charset="-128"/>
              </a:rPr>
              <a:t>Demand-pull Inflation</a:t>
            </a:r>
          </a:p>
        </p:txBody>
      </p:sp>
      <p:pic>
        <p:nvPicPr>
          <p:cNvPr id="17416" name="Picture 6"/>
          <p:cNvPicPr>
            <a:picLocks noChangeAspect="1" noChangeArrowheads="1"/>
          </p:cNvPicPr>
          <p:nvPr/>
        </p:nvPicPr>
        <p:blipFill>
          <a:blip r:embed="rId3"/>
          <a:srcRect/>
          <a:stretch>
            <a:fillRect/>
          </a:stretch>
        </p:blipFill>
        <p:spPr bwMode="auto">
          <a:xfrm>
            <a:off x="6226175" y="3959225"/>
            <a:ext cx="2667000" cy="2638425"/>
          </a:xfrm>
          <a:prstGeom prst="rect">
            <a:avLst/>
          </a:prstGeom>
          <a:noFill/>
          <a:ln w="9525">
            <a:solidFill>
              <a:schemeClr val="tx1"/>
            </a:solidFill>
            <a:miter lim="800000"/>
            <a:headEnd/>
            <a:tailEnd/>
          </a:ln>
        </p:spPr>
      </p:pic>
      <p:sp>
        <p:nvSpPr>
          <p:cNvPr id="17417" name="Text Box 7"/>
          <p:cNvSpPr txBox="1">
            <a:spLocks noChangeArrowheads="1"/>
          </p:cNvSpPr>
          <p:nvPr/>
        </p:nvSpPr>
        <p:spPr bwMode="auto">
          <a:xfrm>
            <a:off x="6643688" y="3643313"/>
            <a:ext cx="1646237" cy="276225"/>
          </a:xfrm>
          <a:prstGeom prst="rect">
            <a:avLst/>
          </a:prstGeom>
          <a:solidFill>
            <a:schemeClr val="accent1"/>
          </a:solidFill>
          <a:ln w="9525">
            <a:solidFill>
              <a:schemeClr val="tx1"/>
            </a:solidFill>
            <a:miter lim="800000"/>
            <a:headEnd/>
            <a:tailEnd/>
          </a:ln>
        </p:spPr>
        <p:txBody>
          <a:bodyPr wrap="none" anchor="ctr">
            <a:spAutoFit/>
          </a:bodyPr>
          <a:lstStyle/>
          <a:p>
            <a:pPr algn="ctr"/>
            <a:r>
              <a:rPr kumimoji="0" lang="en-US" altLang="ja-JP" sz="1200">
                <a:solidFill>
                  <a:srgbClr val="000000"/>
                </a:solidFill>
                <a:latin typeface="ＭＳ ゴシック" pitchFamily="49" charset="-128"/>
                <a:ea typeface="ＭＳ ゴシック" pitchFamily="49" charset="-128"/>
              </a:rPr>
              <a:t>Cost-push Inflation</a:t>
            </a:r>
            <a:endParaRPr kumimoji="0" lang="ja-JP" altLang="en-US" sz="1200">
              <a:solidFill>
                <a:srgbClr val="000000"/>
              </a:solidFill>
              <a:latin typeface="ＭＳ ゴシック" pitchFamily="49" charset="-128"/>
              <a:ea typeface="ＭＳ ゴシック" pitchFamily="49"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3.Lower Prices and Deflation</a:t>
            </a:r>
            <a:br>
              <a:rPr lang="en-US" altLang="ja-JP" sz="2000" dirty="0" smtClean="0"/>
            </a:br>
            <a:r>
              <a:rPr lang="ja-JP" altLang="en-US" sz="2000" dirty="0" smtClean="0">
                <a:solidFill>
                  <a:srgbClr val="000000"/>
                </a:solidFill>
              </a:rPr>
              <a:t>低価格化とデフレ</a:t>
            </a:r>
            <a:endParaRPr lang="en-US" altLang="ja-JP" sz="2000" dirty="0" smtClean="0">
              <a:solidFill>
                <a:srgbClr val="000000"/>
              </a:solidFill>
            </a:endParaRPr>
          </a:p>
        </p:txBody>
      </p:sp>
      <p:sp>
        <p:nvSpPr>
          <p:cNvPr id="18437" name="Rectangle 3"/>
          <p:cNvSpPr>
            <a:spLocks noGrp="1" noChangeArrowheads="1"/>
          </p:cNvSpPr>
          <p:nvPr>
            <p:ph idx="1"/>
          </p:nvPr>
        </p:nvSpPr>
        <p:spPr>
          <a:xfrm>
            <a:off x="142875" y="928688"/>
            <a:ext cx="8515350" cy="5929312"/>
          </a:xfrm>
        </p:spPr>
        <p:txBody>
          <a:bodyPr/>
          <a:lstStyle/>
          <a:p>
            <a:pPr>
              <a:buFont typeface="Wingdings" pitchFamily="2" charset="2"/>
              <a:buNone/>
            </a:pPr>
            <a:r>
              <a:rPr lang="ja-JP" altLang="en-US" sz="1800" smtClean="0">
                <a:solidFill>
                  <a:srgbClr val="000000"/>
                </a:solidFill>
                <a:ea typeface="ＭＳ Ｐゴシック" pitchFamily="50" charset="-128"/>
              </a:rPr>
              <a:t>①</a:t>
            </a:r>
            <a:r>
              <a:rPr lang="en-US" altLang="ja-JP" sz="1800" smtClean="0">
                <a:solidFill>
                  <a:srgbClr val="000000"/>
                </a:solidFill>
                <a:ea typeface="ＭＳ Ｐゴシック" pitchFamily="50" charset="-128"/>
              </a:rPr>
              <a:t>decrease in costs by</a:t>
            </a:r>
            <a:r>
              <a:rPr lang="en-US" altLang="ja-JP" sz="1800" smtClean="0">
                <a:solidFill>
                  <a:srgbClr val="C00000"/>
                </a:solidFill>
                <a:ea typeface="ＭＳ Ｐゴシック" pitchFamily="50" charset="-128"/>
              </a:rPr>
              <a:t> innovation</a:t>
            </a:r>
          </a:p>
          <a:p>
            <a:pPr>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a:t>
            </a:r>
            <a:r>
              <a:rPr lang="en-US" altLang="ja-JP" sz="1800" smtClean="0">
                <a:solidFill>
                  <a:srgbClr val="000000"/>
                </a:solidFill>
                <a:ea typeface="ＭＳ Ｐゴシック" pitchFamily="50" charset="-128"/>
              </a:rPr>
              <a:t>Downward shift of marginal cost curve</a:t>
            </a:r>
          </a:p>
          <a:p>
            <a:pPr>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a:t>
            </a:r>
            <a:r>
              <a:rPr lang="en-US" altLang="ja-JP" sz="1800" smtClean="0">
                <a:solidFill>
                  <a:srgbClr val="000000"/>
                </a:solidFill>
                <a:ea typeface="ＭＳ Ｐゴシック" pitchFamily="50" charset="-128"/>
              </a:rPr>
              <a:t>Downward shift of aggregate supply curve S</a:t>
            </a:r>
          </a:p>
          <a:p>
            <a:pPr>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Equilibrium shifts from E to E’</a:t>
            </a:r>
          </a:p>
          <a:p>
            <a:pPr>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Prices P fall, National Income Y increases</a:t>
            </a:r>
          </a:p>
          <a:p>
            <a:pPr>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C00000"/>
                </a:solidFill>
                <a:ea typeface="ＭＳ Ｐゴシック" pitchFamily="50" charset="-128"/>
              </a:rPr>
              <a:t>Cheaper prices and mass production</a:t>
            </a:r>
          </a:p>
          <a:p>
            <a:pPr>
              <a:buFont typeface="Wingdings" pitchFamily="2" charset="2"/>
              <a:buNone/>
            </a:pPr>
            <a:endParaRPr lang="en-US" altLang="ja-JP" sz="1800" smtClean="0">
              <a:solidFill>
                <a:srgbClr val="000000"/>
              </a:solidFill>
              <a:latin typeface="ＭＳ Ｐゴシック" pitchFamily="50" charset="-128"/>
              <a:ea typeface="ＭＳ Ｐゴシック" pitchFamily="50" charset="-128"/>
            </a:endParaRPr>
          </a:p>
          <a:p>
            <a:pPr>
              <a:buFont typeface="Wingdings" pitchFamily="2" charset="2"/>
              <a:buNone/>
            </a:pPr>
            <a:r>
              <a:rPr lang="ja-JP" altLang="en-US" sz="1800" smtClean="0">
                <a:solidFill>
                  <a:srgbClr val="000000"/>
                </a:solidFill>
                <a:latin typeface="ＭＳ Ｐゴシック" pitchFamily="50" charset="-128"/>
                <a:ea typeface="ＭＳ Ｐゴシック" pitchFamily="50" charset="-128"/>
              </a:rPr>
              <a:t>①</a:t>
            </a:r>
            <a:r>
              <a:rPr lang="ja-JP" altLang="en-US" sz="1800" b="1" smtClean="0">
                <a:solidFill>
                  <a:schemeClr val="hlink"/>
                </a:solidFill>
                <a:latin typeface="ＭＳ Ｐゴシック" pitchFamily="50" charset="-128"/>
                <a:ea typeface="ＭＳ Ｐゴシック" pitchFamily="50" charset="-128"/>
              </a:rPr>
              <a:t>技術革新</a:t>
            </a:r>
            <a:r>
              <a:rPr lang="ja-JP" altLang="en-US" sz="1800" smtClean="0">
                <a:solidFill>
                  <a:srgbClr val="000000"/>
                </a:solidFill>
                <a:latin typeface="ＭＳ Ｐゴシック" pitchFamily="50" charset="-128"/>
                <a:ea typeface="ＭＳ Ｐゴシック" pitchFamily="50" charset="-128"/>
              </a:rPr>
              <a:t>による生産費の節減</a:t>
            </a:r>
          </a:p>
          <a:p>
            <a:pPr lvl="1">
              <a:buFont typeface="Wingdings" pitchFamily="2" charset="2"/>
              <a:buNone/>
            </a:pPr>
            <a:r>
              <a:rPr lang="ja-JP" altLang="en-US" sz="1800" smtClean="0">
                <a:solidFill>
                  <a:srgbClr val="000000"/>
                </a:solidFill>
                <a:latin typeface="ＭＳ Ｐゴシック" pitchFamily="50" charset="-128"/>
                <a:ea typeface="ＭＳ Ｐゴシック" pitchFamily="50" charset="-128"/>
              </a:rPr>
              <a:t>⇒限界費用曲線の下方シフト</a:t>
            </a:r>
          </a:p>
          <a:p>
            <a:pPr lvl="1">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smtClean="0">
                <a:solidFill>
                  <a:srgbClr val="000000"/>
                </a:solidFill>
                <a:latin typeface="ＭＳ Ｐゴシック" pitchFamily="50" charset="-128"/>
                <a:ea typeface="ＭＳ Ｐゴシック" pitchFamily="50" charset="-128"/>
              </a:rPr>
              <a:t>総供給曲線</a:t>
            </a:r>
            <a:r>
              <a:rPr lang="en-US" altLang="ja-JP" sz="1800" smtClean="0">
                <a:solidFill>
                  <a:srgbClr val="000000"/>
                </a:solidFill>
                <a:latin typeface="ＭＳ Ｐゴシック" pitchFamily="50" charset="-128"/>
                <a:ea typeface="ＭＳ Ｐゴシック" pitchFamily="50" charset="-128"/>
              </a:rPr>
              <a:t>S</a:t>
            </a:r>
            <a:r>
              <a:rPr lang="ja-JP" altLang="en-US" sz="1800" smtClean="0">
                <a:solidFill>
                  <a:srgbClr val="000000"/>
                </a:solidFill>
                <a:latin typeface="ＭＳ Ｐゴシック" pitchFamily="50" charset="-128"/>
                <a:ea typeface="ＭＳ Ｐゴシック" pitchFamily="50" charset="-128"/>
              </a:rPr>
              <a:t>の下方シフト</a:t>
            </a:r>
          </a:p>
          <a:p>
            <a:pPr lvl="1">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smtClean="0">
                <a:solidFill>
                  <a:srgbClr val="000000"/>
                </a:solidFill>
                <a:latin typeface="ＭＳ Ｐゴシック" pitchFamily="50" charset="-128"/>
                <a:ea typeface="ＭＳ Ｐゴシック" pitchFamily="50" charset="-128"/>
              </a:rPr>
              <a:t>均衡点は</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から</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へ</a:t>
            </a:r>
          </a:p>
          <a:p>
            <a:pPr lvl="1">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smtClean="0">
                <a:solidFill>
                  <a:srgbClr val="000000"/>
                </a:solidFill>
                <a:latin typeface="ＭＳ Ｐゴシック" pitchFamily="50" charset="-128"/>
                <a:ea typeface="ＭＳ Ｐゴシック" pitchFamily="50" charset="-128"/>
              </a:rPr>
              <a:t>価格</a:t>
            </a:r>
            <a:r>
              <a:rPr lang="en-US" altLang="ja-JP" sz="1800" smtClean="0">
                <a:solidFill>
                  <a:srgbClr val="000000"/>
                </a:solidFill>
                <a:latin typeface="ＭＳ Ｐゴシック" pitchFamily="50" charset="-128"/>
                <a:ea typeface="ＭＳ Ｐゴシック" pitchFamily="50" charset="-128"/>
              </a:rPr>
              <a:t>P</a:t>
            </a:r>
            <a:r>
              <a:rPr lang="ja-JP" altLang="en-US" sz="1800" smtClean="0">
                <a:solidFill>
                  <a:srgbClr val="000000"/>
                </a:solidFill>
                <a:latin typeface="ＭＳ Ｐゴシック" pitchFamily="50" charset="-128"/>
                <a:ea typeface="ＭＳ Ｐゴシック" pitchFamily="50" charset="-128"/>
              </a:rPr>
              <a:t>は低下して、生産量・所得</a:t>
            </a:r>
            <a:r>
              <a:rPr lang="en-US" altLang="ja-JP" sz="1800" smtClean="0">
                <a:solidFill>
                  <a:srgbClr val="000000"/>
                </a:solidFill>
                <a:latin typeface="ＭＳ Ｐゴシック" pitchFamily="50" charset="-128"/>
                <a:ea typeface="ＭＳ Ｐゴシック" pitchFamily="50" charset="-128"/>
              </a:rPr>
              <a:t>Y</a:t>
            </a:r>
            <a:r>
              <a:rPr lang="ja-JP" altLang="en-US" sz="1800" smtClean="0">
                <a:solidFill>
                  <a:srgbClr val="000000"/>
                </a:solidFill>
                <a:latin typeface="ＭＳ Ｐゴシック" pitchFamily="50" charset="-128"/>
                <a:ea typeface="ＭＳ Ｐゴシック" pitchFamily="50" charset="-128"/>
              </a:rPr>
              <a:t>は増加</a:t>
            </a:r>
          </a:p>
          <a:p>
            <a:pPr lvl="1">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b="1" smtClean="0">
                <a:solidFill>
                  <a:schemeClr val="hlink"/>
                </a:solidFill>
                <a:latin typeface="ＭＳ Ｐゴシック" pitchFamily="50" charset="-128"/>
                <a:ea typeface="ＭＳ Ｐゴシック" pitchFamily="50" charset="-128"/>
              </a:rPr>
              <a:t>低廉化と大量生産</a:t>
            </a:r>
          </a:p>
          <a:p>
            <a:pPr>
              <a:buFont typeface="Wingdings" pitchFamily="2" charset="2"/>
              <a:buNone/>
            </a:pPr>
            <a:endParaRPr lang="en-US" altLang="ja-JP" sz="1800" smtClean="0">
              <a:solidFill>
                <a:srgbClr val="000000"/>
              </a:solidFill>
              <a:latin typeface="ＭＳ Ｐゴシック" pitchFamily="50" charset="-128"/>
              <a:ea typeface="ＭＳ Ｐゴシック" pitchFamily="50" charset="-128"/>
            </a:endParaRPr>
          </a:p>
        </p:txBody>
      </p:sp>
      <p:pic>
        <p:nvPicPr>
          <p:cNvPr id="18438" name="Picture 5"/>
          <p:cNvPicPr>
            <a:picLocks noChangeAspect="1" noChangeArrowheads="1"/>
          </p:cNvPicPr>
          <p:nvPr/>
        </p:nvPicPr>
        <p:blipFill>
          <a:blip r:embed="rId2"/>
          <a:srcRect/>
          <a:stretch>
            <a:fillRect/>
          </a:stretch>
        </p:blipFill>
        <p:spPr bwMode="auto">
          <a:xfrm>
            <a:off x="5464175" y="1236663"/>
            <a:ext cx="3375025" cy="2978150"/>
          </a:xfrm>
          <a:prstGeom prst="rect">
            <a:avLst/>
          </a:prstGeom>
          <a:noFill/>
          <a:ln w="9525">
            <a:solidFill>
              <a:schemeClr val="tx1"/>
            </a:solidFill>
            <a:miter lim="800000"/>
            <a:headEnd/>
            <a:tailEnd/>
          </a:ln>
        </p:spPr>
      </p:pic>
      <p:sp>
        <p:nvSpPr>
          <p:cNvPr id="18439" name="Text Box 6"/>
          <p:cNvSpPr txBox="1">
            <a:spLocks noChangeArrowheads="1"/>
          </p:cNvSpPr>
          <p:nvPr/>
        </p:nvSpPr>
        <p:spPr bwMode="auto">
          <a:xfrm>
            <a:off x="6143625" y="857250"/>
            <a:ext cx="2185988" cy="276225"/>
          </a:xfrm>
          <a:prstGeom prst="rect">
            <a:avLst/>
          </a:prstGeom>
          <a:solidFill>
            <a:schemeClr val="accent1"/>
          </a:solidFill>
          <a:ln w="9525">
            <a:solidFill>
              <a:schemeClr val="tx1"/>
            </a:solidFill>
            <a:miter lim="800000"/>
            <a:headEnd/>
            <a:tailEnd/>
          </a:ln>
        </p:spPr>
        <p:txBody>
          <a:bodyPr wrap="none" anchor="ctr">
            <a:spAutoFit/>
          </a:bodyPr>
          <a:lstStyle/>
          <a:p>
            <a:pPr algn="ctr"/>
            <a:r>
              <a:rPr kumimoji="0" lang="en-US" altLang="ja-JP" sz="1200">
                <a:solidFill>
                  <a:srgbClr val="000000"/>
                </a:solidFill>
                <a:latin typeface="ＭＳ ゴシック" pitchFamily="49" charset="-128"/>
                <a:ea typeface="ＭＳ ゴシック" pitchFamily="49" charset="-128"/>
              </a:rPr>
              <a:t>Innovation &amp; Lower prices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28596" y="0"/>
            <a:ext cx="8229600" cy="714356"/>
          </a:xfrm>
        </p:spPr>
        <p:txBody>
          <a:bodyPr/>
          <a:lstStyle/>
          <a:p>
            <a:pPr fontAlgn="auto">
              <a:spcAft>
                <a:spcPts val="0"/>
              </a:spcAft>
              <a:defRPr/>
            </a:pPr>
            <a:r>
              <a:rPr lang="en-US" altLang="ja-JP" sz="2000" dirty="0" smtClean="0"/>
              <a:t>3B.Lower Prices and Deflation</a:t>
            </a:r>
            <a:br>
              <a:rPr lang="en-US" altLang="ja-JP" sz="2000" dirty="0" smtClean="0"/>
            </a:br>
            <a:r>
              <a:rPr lang="ja-JP" altLang="en-US" sz="2000" dirty="0" smtClean="0">
                <a:solidFill>
                  <a:srgbClr val="000000"/>
                </a:solidFill>
              </a:rPr>
              <a:t>低価格化とデフレ</a:t>
            </a:r>
            <a:endParaRPr lang="en-US" altLang="ja-JP" sz="2000" dirty="0" smtClean="0">
              <a:solidFill>
                <a:srgbClr val="000000"/>
              </a:solidFill>
            </a:endParaRPr>
          </a:p>
        </p:txBody>
      </p:sp>
      <p:sp>
        <p:nvSpPr>
          <p:cNvPr id="19461" name="Rectangle 3"/>
          <p:cNvSpPr>
            <a:spLocks noGrp="1" noChangeArrowheads="1"/>
          </p:cNvSpPr>
          <p:nvPr>
            <p:ph idx="1"/>
          </p:nvPr>
        </p:nvSpPr>
        <p:spPr>
          <a:xfrm>
            <a:off x="142875" y="928688"/>
            <a:ext cx="8515350" cy="5929312"/>
          </a:xfrm>
        </p:spPr>
        <p:txBody>
          <a:bodyPr/>
          <a:lstStyle/>
          <a:p>
            <a:pPr>
              <a:buFont typeface="Wingdings" pitchFamily="2" charset="2"/>
              <a:buNone/>
            </a:pPr>
            <a:r>
              <a:rPr lang="ja-JP" altLang="en-US" sz="1800" smtClean="0">
                <a:solidFill>
                  <a:srgbClr val="000000"/>
                </a:solidFill>
                <a:latin typeface="ＭＳ Ｐゴシック" pitchFamily="50" charset="-128"/>
                <a:ea typeface="ＭＳ Ｐゴシック" pitchFamily="50" charset="-128"/>
              </a:rPr>
              <a:t>② </a:t>
            </a:r>
            <a:r>
              <a:rPr lang="en-US" altLang="ja-JP" sz="1800" smtClean="0">
                <a:solidFill>
                  <a:srgbClr val="000000"/>
                </a:solidFill>
                <a:latin typeface="ＭＳ Ｐゴシック" pitchFamily="50" charset="-128"/>
                <a:ea typeface="ＭＳ Ｐゴシック" pitchFamily="50" charset="-128"/>
              </a:rPr>
              <a:t>Decrease in aggregate demand by depression</a:t>
            </a:r>
            <a:endParaRPr lang="en-US" altLang="ja-JP" sz="1800" smtClean="0">
              <a:solidFill>
                <a:srgbClr val="C00000"/>
              </a:solidFill>
              <a:latin typeface="ＭＳ Ｐゴシック" pitchFamily="50" charset="-128"/>
              <a:ea typeface="ＭＳ Ｐゴシック" pitchFamily="50" charset="-128"/>
            </a:endParaRPr>
          </a:p>
          <a:p>
            <a:pPr>
              <a:buFont typeface="Wingdings" pitchFamily="2" charset="2"/>
              <a:buNone/>
            </a:pPr>
            <a:r>
              <a:rPr lang="en-US" altLang="ja-JP" sz="1800" smtClean="0">
                <a:solidFill>
                  <a:srgbClr val="000000"/>
                </a:solidFill>
                <a:latin typeface="ＭＳ Ｐゴシック" pitchFamily="50" charset="-128"/>
                <a:ea typeface="ＭＳ Ｐゴシック" pitchFamily="50" charset="-128"/>
              </a:rPr>
              <a:t>  </a:t>
            </a:r>
            <a:r>
              <a:rPr lang="ja-JP" altLang="en-US" sz="1800" smtClean="0">
                <a:solidFill>
                  <a:srgbClr val="000000"/>
                </a:solidFill>
                <a:latin typeface="ＭＳ Ｐゴシック" pitchFamily="50" charset="-128"/>
                <a:ea typeface="ＭＳ Ｐゴシック" pitchFamily="50" charset="-128"/>
              </a:rPr>
              <a:t>⇒</a:t>
            </a:r>
            <a:r>
              <a:rPr lang="en-US" altLang="ja-JP" sz="1800" smtClean="0">
                <a:solidFill>
                  <a:srgbClr val="000000"/>
                </a:solidFill>
                <a:latin typeface="ＭＳ Ｐゴシック" pitchFamily="50" charset="-128"/>
                <a:ea typeface="ＭＳ Ｐゴシック" pitchFamily="50" charset="-128"/>
              </a:rPr>
              <a:t>Left side shift of aggregate demand curve D</a:t>
            </a:r>
          </a:p>
          <a:p>
            <a:pPr>
              <a:buFont typeface="Wingdings" pitchFamily="2" charset="2"/>
              <a:buNone/>
            </a:pPr>
            <a:r>
              <a:rPr lang="ja-JP" altLang="en-US" sz="1800" smtClean="0">
                <a:solidFill>
                  <a:srgbClr val="000000"/>
                </a:solidFill>
                <a:latin typeface="ＭＳ Ｐゴシック" pitchFamily="50" charset="-128"/>
                <a:ea typeface="ＭＳ Ｐゴシック" pitchFamily="50" charset="-128"/>
              </a:rPr>
              <a:t>  ⇒ </a:t>
            </a:r>
            <a:r>
              <a:rPr lang="en-US" altLang="ja-JP" sz="1800" smtClean="0">
                <a:solidFill>
                  <a:srgbClr val="000000"/>
                </a:solidFill>
                <a:latin typeface="ＭＳ Ｐゴシック" pitchFamily="50" charset="-128"/>
                <a:ea typeface="ＭＳ Ｐゴシック" pitchFamily="50" charset="-128"/>
              </a:rPr>
              <a:t>Equilibrium shifts from E to E’</a:t>
            </a:r>
          </a:p>
          <a:p>
            <a:pPr>
              <a:buFont typeface="Wingdings" pitchFamily="2" charset="2"/>
              <a:buNone/>
            </a:pPr>
            <a:r>
              <a:rPr lang="en-US" altLang="ja-JP" sz="1800" smtClean="0">
                <a:solidFill>
                  <a:srgbClr val="000000"/>
                </a:solidFill>
                <a:latin typeface="ＭＳ Ｐゴシック" pitchFamily="50" charset="-128"/>
                <a:ea typeface="ＭＳ Ｐゴシック" pitchFamily="50" charset="-128"/>
              </a:rPr>
              <a:t>  </a:t>
            </a:r>
            <a:r>
              <a:rPr lang="ja-JP" altLang="en-US" sz="1800" smtClean="0">
                <a:solidFill>
                  <a:srgbClr val="000000"/>
                </a:solidFill>
                <a:latin typeface="ＭＳ Ｐゴシック" pitchFamily="50" charset="-128"/>
                <a:ea typeface="ＭＳ Ｐゴシック" pitchFamily="50" charset="-128"/>
              </a:rPr>
              <a:t>⇒ </a:t>
            </a:r>
            <a:r>
              <a:rPr lang="en-US" altLang="ja-JP" sz="1800" smtClean="0">
                <a:solidFill>
                  <a:srgbClr val="000000"/>
                </a:solidFill>
                <a:latin typeface="ＭＳ Ｐゴシック" pitchFamily="50" charset="-128"/>
                <a:ea typeface="ＭＳ Ｐゴシック" pitchFamily="50" charset="-128"/>
              </a:rPr>
              <a:t>Prices P fall, National Income Y decreases</a:t>
            </a:r>
          </a:p>
          <a:p>
            <a:pPr>
              <a:buFont typeface="Wingdings" pitchFamily="2" charset="2"/>
              <a:buNone/>
            </a:pPr>
            <a:r>
              <a:rPr lang="en-US" altLang="ja-JP" sz="1800" smtClean="0">
                <a:solidFill>
                  <a:srgbClr val="000000"/>
                </a:solidFill>
                <a:latin typeface="ＭＳ Ｐゴシック" pitchFamily="50" charset="-128"/>
                <a:ea typeface="ＭＳ Ｐゴシック" pitchFamily="50" charset="-128"/>
              </a:rPr>
              <a:t>  </a:t>
            </a:r>
            <a:r>
              <a:rPr lang="ja-JP" altLang="en-US" sz="1800" smtClean="0">
                <a:solidFill>
                  <a:srgbClr val="000000"/>
                </a:solidFill>
                <a:latin typeface="ＭＳ Ｐゴシック" pitchFamily="50" charset="-128"/>
                <a:ea typeface="ＭＳ Ｐゴシック" pitchFamily="50" charset="-128"/>
              </a:rPr>
              <a:t>⇒ </a:t>
            </a:r>
            <a:r>
              <a:rPr lang="en-US" altLang="ja-JP" sz="1800" smtClean="0">
                <a:solidFill>
                  <a:srgbClr val="C00000"/>
                </a:solidFill>
                <a:latin typeface="ＭＳ Ｐゴシック" pitchFamily="50" charset="-128"/>
                <a:ea typeface="ＭＳ Ｐゴシック" pitchFamily="50" charset="-128"/>
              </a:rPr>
              <a:t>Deflation</a:t>
            </a:r>
          </a:p>
          <a:p>
            <a:pPr>
              <a:buFont typeface="Wingdings" pitchFamily="2" charset="2"/>
              <a:buNone/>
            </a:pPr>
            <a:endParaRPr lang="en-US" altLang="ja-JP" sz="1800" smtClean="0">
              <a:solidFill>
                <a:srgbClr val="000000"/>
              </a:solidFill>
              <a:latin typeface="ＭＳ Ｐゴシック" pitchFamily="50" charset="-128"/>
              <a:ea typeface="ＭＳ Ｐゴシック" pitchFamily="50" charset="-128"/>
            </a:endParaRPr>
          </a:p>
          <a:p>
            <a:pPr>
              <a:buFont typeface="Wingdings" pitchFamily="2" charset="2"/>
              <a:buNone/>
            </a:pPr>
            <a:r>
              <a:rPr lang="en-US" altLang="ja-JP" sz="1800" smtClean="0">
                <a:solidFill>
                  <a:srgbClr val="000000"/>
                </a:solidFill>
                <a:latin typeface="ＭＳ Ｐゴシック" pitchFamily="50" charset="-128"/>
                <a:ea typeface="ＭＳ Ｐゴシック" pitchFamily="50" charset="-128"/>
              </a:rPr>
              <a:t>②</a:t>
            </a:r>
            <a:r>
              <a:rPr lang="ja-JP" altLang="en-US" sz="1800" smtClean="0">
                <a:solidFill>
                  <a:srgbClr val="000000"/>
                </a:solidFill>
                <a:latin typeface="ＭＳ Ｐゴシック" pitchFamily="50" charset="-128"/>
                <a:ea typeface="ＭＳ Ｐゴシック" pitchFamily="50" charset="-128"/>
              </a:rPr>
              <a:t>不況による総需要の減退</a:t>
            </a:r>
          </a:p>
          <a:p>
            <a:pPr lvl="1">
              <a:buFont typeface="Wingdings" pitchFamily="2" charset="2"/>
              <a:buNone/>
            </a:pPr>
            <a:r>
              <a:rPr lang="ja-JP" altLang="en-US" sz="1800" smtClean="0">
                <a:solidFill>
                  <a:srgbClr val="000000"/>
                </a:solidFill>
                <a:latin typeface="ＭＳ Ｐゴシック" pitchFamily="50" charset="-128"/>
                <a:ea typeface="ＭＳ Ｐゴシック" pitchFamily="50" charset="-128"/>
              </a:rPr>
              <a:t>⇒総需要曲線</a:t>
            </a:r>
            <a:r>
              <a:rPr lang="en-US" altLang="ja-JP" sz="1800" smtClean="0">
                <a:solidFill>
                  <a:srgbClr val="000000"/>
                </a:solidFill>
                <a:latin typeface="ＭＳ Ｐゴシック" pitchFamily="50" charset="-128"/>
                <a:ea typeface="ＭＳ Ｐゴシック" pitchFamily="50" charset="-128"/>
              </a:rPr>
              <a:t>D</a:t>
            </a:r>
            <a:r>
              <a:rPr lang="ja-JP" altLang="en-US" sz="1800" smtClean="0">
                <a:solidFill>
                  <a:srgbClr val="000000"/>
                </a:solidFill>
                <a:latin typeface="ＭＳ Ｐゴシック" pitchFamily="50" charset="-128"/>
                <a:ea typeface="ＭＳ Ｐゴシック" pitchFamily="50" charset="-128"/>
              </a:rPr>
              <a:t>の左方シフト</a:t>
            </a:r>
          </a:p>
          <a:p>
            <a:pPr lvl="1">
              <a:buFont typeface="Wingdings" pitchFamily="2" charset="2"/>
              <a:buNone/>
            </a:pPr>
            <a:r>
              <a:rPr lang="ja-JP" altLang="en-US" sz="1800" smtClean="0">
                <a:solidFill>
                  <a:srgbClr val="000000"/>
                </a:solidFill>
                <a:latin typeface="ＭＳ Ｐゴシック" pitchFamily="50" charset="-128"/>
                <a:ea typeface="ＭＳ Ｐゴシック" pitchFamily="50" charset="-128"/>
              </a:rPr>
              <a:t>⇒均衡点は</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から</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へ</a:t>
            </a:r>
            <a:endParaRPr lang="ja-JP" altLang="en-US" sz="1800" smtClean="0">
              <a:latin typeface="ＭＳ Ｐゴシック" pitchFamily="50" charset="-128"/>
              <a:ea typeface="ＭＳ Ｐゴシック" pitchFamily="50" charset="-128"/>
            </a:endParaRPr>
          </a:p>
          <a:p>
            <a:pPr lvl="1">
              <a:buFont typeface="Wingdings" pitchFamily="2" charset="2"/>
              <a:buNone/>
            </a:pPr>
            <a:r>
              <a:rPr lang="ja-JP" altLang="en-US" sz="1800" smtClean="0">
                <a:solidFill>
                  <a:srgbClr val="000000"/>
                </a:solidFill>
                <a:latin typeface="ＭＳ Ｐゴシック" pitchFamily="50" charset="-128"/>
                <a:ea typeface="ＭＳ Ｐゴシック" pitchFamily="50" charset="-128"/>
              </a:rPr>
              <a:t>⇒生産量・所得</a:t>
            </a:r>
            <a:r>
              <a:rPr lang="en-US" altLang="ja-JP" sz="1800" smtClean="0">
                <a:solidFill>
                  <a:srgbClr val="000000"/>
                </a:solidFill>
                <a:latin typeface="ＭＳ Ｐゴシック" pitchFamily="50" charset="-128"/>
                <a:ea typeface="ＭＳ Ｐゴシック" pitchFamily="50" charset="-128"/>
              </a:rPr>
              <a:t>Y</a:t>
            </a:r>
            <a:r>
              <a:rPr lang="ja-JP" altLang="en-US" sz="1800" smtClean="0">
                <a:solidFill>
                  <a:srgbClr val="000000"/>
                </a:solidFill>
                <a:latin typeface="ＭＳ Ｐゴシック" pitchFamily="50" charset="-128"/>
                <a:ea typeface="ＭＳ Ｐゴシック" pitchFamily="50" charset="-128"/>
              </a:rPr>
              <a:t>は減少し、物価</a:t>
            </a:r>
            <a:r>
              <a:rPr lang="en-US" altLang="ja-JP" sz="1800" smtClean="0">
                <a:solidFill>
                  <a:srgbClr val="000000"/>
                </a:solidFill>
                <a:latin typeface="ＭＳ Ｐゴシック" pitchFamily="50" charset="-128"/>
                <a:ea typeface="ＭＳ Ｐゴシック" pitchFamily="50" charset="-128"/>
              </a:rPr>
              <a:t>P</a:t>
            </a:r>
            <a:r>
              <a:rPr lang="ja-JP" altLang="en-US" sz="1800" smtClean="0">
                <a:solidFill>
                  <a:srgbClr val="000000"/>
                </a:solidFill>
                <a:latin typeface="ＭＳ Ｐゴシック" pitchFamily="50" charset="-128"/>
                <a:ea typeface="ＭＳ Ｐゴシック" pitchFamily="50" charset="-128"/>
              </a:rPr>
              <a:t>は下落</a:t>
            </a:r>
            <a:endParaRPr lang="ja-JP" altLang="en-US" sz="1800" smtClean="0">
              <a:latin typeface="ＭＳ Ｐゴシック" pitchFamily="50" charset="-128"/>
              <a:ea typeface="ＭＳ Ｐゴシック" pitchFamily="50" charset="-128"/>
            </a:endParaRPr>
          </a:p>
          <a:p>
            <a:pPr lvl="1">
              <a:buFont typeface="Wingdings" pitchFamily="2" charset="2"/>
              <a:buNone/>
            </a:pPr>
            <a:r>
              <a:rPr lang="ja-JP" altLang="en-US" sz="1800" smtClean="0">
                <a:solidFill>
                  <a:srgbClr val="000000"/>
                </a:solidFill>
                <a:latin typeface="ＭＳ Ｐゴシック" pitchFamily="50" charset="-128"/>
                <a:ea typeface="ＭＳ Ｐゴシック" pitchFamily="50" charset="-128"/>
              </a:rPr>
              <a:t>⇒</a:t>
            </a:r>
            <a:r>
              <a:rPr lang="ja-JP" altLang="en-US" sz="1800" b="1" smtClean="0">
                <a:solidFill>
                  <a:schemeClr val="hlink"/>
                </a:solidFill>
                <a:latin typeface="ＭＳ Ｐゴシック" pitchFamily="50" charset="-128"/>
                <a:ea typeface="ＭＳ Ｐゴシック" pitchFamily="50" charset="-128"/>
              </a:rPr>
              <a:t>デフレーション</a:t>
            </a:r>
            <a:r>
              <a:rPr lang="ja-JP" altLang="en-US" sz="1800" smtClean="0">
                <a:solidFill>
                  <a:schemeClr val="hlink"/>
                </a:solidFill>
                <a:latin typeface="ＭＳ Ｐゴシック" pitchFamily="50" charset="-128"/>
                <a:ea typeface="ＭＳ Ｐゴシック" pitchFamily="50" charset="-128"/>
              </a:rPr>
              <a:t>（</a:t>
            </a:r>
            <a:r>
              <a:rPr lang="en-US" altLang="ja-JP" sz="1800" smtClean="0">
                <a:solidFill>
                  <a:srgbClr val="000000"/>
                </a:solidFill>
                <a:latin typeface="ＭＳ Ｐゴシック" pitchFamily="50" charset="-128"/>
                <a:ea typeface="ＭＳ Ｐゴシック" pitchFamily="50" charset="-128"/>
              </a:rPr>
              <a:t>deflation）</a:t>
            </a:r>
            <a:endParaRPr lang="ja-JP" altLang="en-US" sz="1800" smtClean="0">
              <a:latin typeface="ＭＳ Ｐゴシック" pitchFamily="50" charset="-128"/>
              <a:ea typeface="ＭＳ Ｐゴシック" pitchFamily="50" charset="-128"/>
            </a:endParaRPr>
          </a:p>
        </p:txBody>
      </p:sp>
      <p:pic>
        <p:nvPicPr>
          <p:cNvPr id="19462" name="Picture 8"/>
          <p:cNvPicPr>
            <a:picLocks noChangeAspect="1" noChangeArrowheads="1"/>
          </p:cNvPicPr>
          <p:nvPr/>
        </p:nvPicPr>
        <p:blipFill>
          <a:blip r:embed="rId2"/>
          <a:srcRect/>
          <a:stretch>
            <a:fillRect/>
          </a:stretch>
        </p:blipFill>
        <p:spPr bwMode="auto">
          <a:xfrm>
            <a:off x="5691188" y="3714750"/>
            <a:ext cx="3398837" cy="3143250"/>
          </a:xfrm>
          <a:prstGeom prst="rect">
            <a:avLst/>
          </a:prstGeom>
          <a:noFill/>
          <a:ln w="9525">
            <a:solidFill>
              <a:schemeClr val="tx1"/>
            </a:solidFill>
            <a:miter lim="800000"/>
            <a:headEnd/>
            <a:tailEnd/>
          </a:ln>
        </p:spPr>
      </p:pic>
      <p:sp>
        <p:nvSpPr>
          <p:cNvPr id="19463" name="Text Box 8"/>
          <p:cNvSpPr txBox="1">
            <a:spLocks noChangeArrowheads="1"/>
          </p:cNvSpPr>
          <p:nvPr/>
        </p:nvSpPr>
        <p:spPr bwMode="auto">
          <a:xfrm>
            <a:off x="6715125" y="3357563"/>
            <a:ext cx="1309688" cy="276225"/>
          </a:xfrm>
          <a:prstGeom prst="rect">
            <a:avLst/>
          </a:prstGeom>
          <a:solidFill>
            <a:schemeClr val="accent1"/>
          </a:solidFill>
          <a:ln w="9525">
            <a:solidFill>
              <a:schemeClr val="tx1"/>
            </a:solidFill>
            <a:miter lim="800000"/>
            <a:headEnd/>
            <a:tailEnd/>
          </a:ln>
        </p:spPr>
        <p:txBody>
          <a:bodyPr anchor="ctr">
            <a:spAutoFit/>
          </a:bodyPr>
          <a:lstStyle/>
          <a:p>
            <a:pPr algn="ctr"/>
            <a:r>
              <a:rPr kumimoji="0" lang="en-US" altLang="ja-JP" sz="1200">
                <a:solidFill>
                  <a:srgbClr val="000000"/>
                </a:solidFill>
                <a:latin typeface="ＭＳ ゴシック" pitchFamily="49" charset="-128"/>
                <a:ea typeface="ＭＳ ゴシック" pitchFamily="49" charset="-128"/>
              </a:rPr>
              <a:t>Deflation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28596" y="0"/>
            <a:ext cx="8229600" cy="642918"/>
          </a:xfrm>
        </p:spPr>
        <p:txBody>
          <a:bodyPr>
            <a:normAutofit fontScale="90000"/>
          </a:bodyPr>
          <a:lstStyle/>
          <a:p>
            <a:pPr fontAlgn="auto">
              <a:spcAft>
                <a:spcPts val="0"/>
              </a:spcAft>
              <a:defRPr/>
            </a:pPr>
            <a:r>
              <a:rPr lang="en-US" altLang="ja-JP" sz="2000" dirty="0" smtClean="0"/>
              <a:t>4.Speculation and Bubble</a:t>
            </a:r>
            <a:br>
              <a:rPr lang="en-US" altLang="ja-JP" sz="2000" dirty="0" smtClean="0"/>
            </a:br>
            <a:r>
              <a:rPr lang="ja-JP" altLang="en-US" sz="2000" dirty="0" smtClean="0">
                <a:solidFill>
                  <a:srgbClr val="000000"/>
                </a:solidFill>
              </a:rPr>
              <a:t>投機とバブル</a:t>
            </a:r>
            <a:endParaRPr lang="en-US" altLang="ja-JP" sz="2000" dirty="0" smtClean="0">
              <a:solidFill>
                <a:srgbClr val="000000"/>
              </a:solidFill>
            </a:endParaRPr>
          </a:p>
        </p:txBody>
      </p:sp>
      <p:sp>
        <p:nvSpPr>
          <p:cNvPr id="8195" name="Rectangle 3"/>
          <p:cNvSpPr>
            <a:spLocks noGrp="1" noChangeArrowheads="1"/>
          </p:cNvSpPr>
          <p:nvPr>
            <p:ph idx="1"/>
          </p:nvPr>
        </p:nvSpPr>
        <p:spPr>
          <a:xfrm>
            <a:off x="142875" y="714375"/>
            <a:ext cx="8515350" cy="6143625"/>
          </a:xfrm>
        </p:spPr>
        <p:txBody>
          <a:bodyPr rtlCol="0">
            <a:normAutofit fontScale="92500" lnSpcReduction="10000"/>
          </a:bodyPr>
          <a:lstStyle/>
          <a:p>
            <a:pPr fontAlgn="auto">
              <a:lnSpc>
                <a:spcPct val="80000"/>
              </a:lnSpc>
              <a:spcAft>
                <a:spcPts val="0"/>
              </a:spcAft>
              <a:buFont typeface="Wingdings" pitchFamily="2" charset="2"/>
              <a:buNone/>
              <a:defRPr/>
            </a:pPr>
            <a:r>
              <a:rPr lang="ja-JP" altLang="en-US" sz="1800" dirty="0" smtClean="0">
                <a:solidFill>
                  <a:srgbClr val="000000"/>
                </a:solidFill>
                <a:ea typeface="ＭＳ Ｐゴシック" charset="-128"/>
              </a:rPr>
              <a:t>① </a:t>
            </a:r>
            <a:r>
              <a:rPr lang="en-US" altLang="ja-JP" sz="1800" dirty="0" smtClean="0">
                <a:solidFill>
                  <a:srgbClr val="C00000"/>
                </a:solidFill>
                <a:ea typeface="ＭＳ Ｐゴシック" charset="-128"/>
              </a:rPr>
              <a:t>Stability condition for market equilibrium </a:t>
            </a:r>
          </a:p>
          <a:p>
            <a:pPr fontAlgn="auto">
              <a:lnSpc>
                <a:spcPct val="80000"/>
              </a:lnSpc>
              <a:spcAft>
                <a:spcPts val="0"/>
              </a:spcAft>
              <a:buFont typeface="Wingdings" pitchFamily="2" charset="2"/>
              <a:buNone/>
              <a:defRPr/>
            </a:pPr>
            <a:r>
              <a:rPr lang="en-US" altLang="ja-JP" sz="1800" dirty="0" smtClean="0">
                <a:solidFill>
                  <a:srgbClr val="000000"/>
                </a:solidFill>
                <a:ea typeface="ＭＳ Ｐゴシック" charset="-128"/>
              </a:rPr>
              <a:t>   </a:t>
            </a:r>
            <a:r>
              <a:rPr lang="en-US" altLang="ja-JP" sz="1800" dirty="0" smtClean="0">
                <a:solidFill>
                  <a:srgbClr val="C00000"/>
                </a:solidFill>
                <a:ea typeface="ＭＳ Ｐゴシック" charset="-128"/>
              </a:rPr>
              <a:t>The law of demand </a:t>
            </a:r>
            <a:r>
              <a:rPr lang="en-US" altLang="ja-JP" sz="1800" dirty="0" smtClean="0">
                <a:solidFill>
                  <a:srgbClr val="000000"/>
                </a:solidFill>
                <a:ea typeface="ＭＳ Ｐゴシック" charset="-128"/>
              </a:rPr>
              <a:t>= When a price rises, the demand decreases. When a price falls, the demand increases.</a:t>
            </a:r>
          </a:p>
          <a:p>
            <a:pPr fontAlgn="auto">
              <a:lnSpc>
                <a:spcPct val="80000"/>
              </a:lnSpc>
              <a:spcAft>
                <a:spcPts val="0"/>
              </a:spcAft>
              <a:buFont typeface="Wingdings" pitchFamily="2" charset="2"/>
              <a:buNone/>
              <a:defRPr/>
            </a:pPr>
            <a:r>
              <a:rPr lang="en-US" altLang="ja-JP" sz="1800" dirty="0" smtClean="0">
                <a:solidFill>
                  <a:srgbClr val="C00000"/>
                </a:solidFill>
                <a:ea typeface="ＭＳ Ｐゴシック" charset="-128"/>
              </a:rPr>
              <a:t>   Gross substitutability</a:t>
            </a:r>
            <a:r>
              <a:rPr lang="en-US" altLang="ja-JP" sz="1800" dirty="0" smtClean="0">
                <a:solidFill>
                  <a:srgbClr val="000000"/>
                </a:solidFill>
                <a:ea typeface="ＭＳ Ｐゴシック" charset="-128"/>
              </a:rPr>
              <a:t> = When a price rises, the demand decreases and the demand for its substitute increases.</a:t>
            </a:r>
          </a:p>
          <a:p>
            <a:pPr fontAlgn="auto">
              <a:lnSpc>
                <a:spcPct val="80000"/>
              </a:lnSpc>
              <a:spcAft>
                <a:spcPts val="0"/>
              </a:spcAft>
              <a:buFont typeface="Wingdings" pitchFamily="2" charset="2"/>
              <a:buNone/>
              <a:defRPr/>
            </a:pPr>
            <a:endParaRPr lang="en-US" altLang="ja-JP" sz="1800" dirty="0" smtClean="0">
              <a:solidFill>
                <a:srgbClr val="000000"/>
              </a:solidFill>
              <a:ea typeface="ＭＳ Ｐゴシック" charset="-128"/>
            </a:endParaRPr>
          </a:p>
          <a:p>
            <a:pPr fontAlgn="auto">
              <a:lnSpc>
                <a:spcPct val="80000"/>
              </a:lnSpc>
              <a:spcAft>
                <a:spcPts val="0"/>
              </a:spcAft>
              <a:buFont typeface="Wingdings"/>
              <a:buNone/>
              <a:defRPr/>
            </a:pPr>
            <a:r>
              <a:rPr lang="ja-JP" altLang="en-US" sz="1800" dirty="0" smtClean="0">
                <a:solidFill>
                  <a:srgbClr val="000000"/>
                </a:solidFill>
                <a:ea typeface="ＭＳ Ｐゴシック" charset="-128"/>
              </a:rPr>
              <a:t>②</a:t>
            </a:r>
            <a:r>
              <a:rPr lang="en-US" altLang="ja-JP" sz="1800" dirty="0" smtClean="0">
                <a:solidFill>
                  <a:srgbClr val="000000"/>
                </a:solidFill>
                <a:ea typeface="ＭＳ Ｐゴシック" charset="-128"/>
              </a:rPr>
              <a:t>Occurrence of bubble</a:t>
            </a:r>
          </a:p>
          <a:p>
            <a:pPr fontAlgn="auto">
              <a:lnSpc>
                <a:spcPct val="80000"/>
              </a:lnSpc>
              <a:spcAft>
                <a:spcPts val="0"/>
              </a:spcAft>
              <a:buFont typeface="Wingdings"/>
              <a:buNone/>
              <a:defRPr/>
            </a:pPr>
            <a:r>
              <a:rPr lang="en-US" altLang="ja-JP" sz="1800" dirty="0" smtClean="0">
                <a:solidFill>
                  <a:srgbClr val="000000"/>
                </a:solidFill>
                <a:ea typeface="ＭＳ Ｐゴシック" charset="-128"/>
              </a:rPr>
              <a:t>     If the stability conditions are not satisfied</a:t>
            </a:r>
          </a:p>
          <a:p>
            <a:pPr fontAlgn="auto">
              <a:lnSpc>
                <a:spcPct val="80000"/>
              </a:lnSpc>
              <a:spcAft>
                <a:spcPts val="0"/>
              </a:spcAft>
              <a:buFont typeface="Wingdings"/>
              <a:buNone/>
              <a:defRPr/>
            </a:pPr>
            <a:r>
              <a:rPr lang="en-US" altLang="ja-JP" sz="1800" dirty="0" smtClean="0">
                <a:solidFill>
                  <a:srgbClr val="000000"/>
                </a:solidFill>
                <a:ea typeface="ＭＳ Ｐゴシック" charset="-128"/>
              </a:rPr>
              <a:t>  </a:t>
            </a:r>
            <a:r>
              <a:rPr lang="ja-JP" altLang="en-US" sz="1800" dirty="0" smtClean="0">
                <a:solidFill>
                  <a:srgbClr val="000000"/>
                </a:solidFill>
                <a:ea typeface="ＭＳ Ｐゴシック" charset="-128"/>
              </a:rPr>
              <a:t>⇒ </a:t>
            </a:r>
            <a:r>
              <a:rPr lang="en-US" altLang="ja-JP" sz="1800" dirty="0" smtClean="0">
                <a:solidFill>
                  <a:srgbClr val="000000"/>
                </a:solidFill>
                <a:ea typeface="ＭＳ Ｐゴシック" charset="-128"/>
              </a:rPr>
              <a:t>When a price rises, the demand D increases to D’, the price rises more.</a:t>
            </a:r>
          </a:p>
          <a:p>
            <a:pPr fontAlgn="auto">
              <a:lnSpc>
                <a:spcPct val="80000"/>
              </a:lnSpc>
              <a:spcAft>
                <a:spcPts val="0"/>
              </a:spcAft>
              <a:buFont typeface="Wingdings" pitchFamily="2" charset="2"/>
              <a:buNone/>
              <a:defRPr/>
            </a:pPr>
            <a:r>
              <a:rPr lang="en-US" altLang="ja-JP" sz="1800" dirty="0" smtClean="0">
                <a:solidFill>
                  <a:srgbClr val="000000"/>
                </a:solidFill>
                <a:ea typeface="ＭＳ Ｐゴシック" charset="-128"/>
              </a:rPr>
              <a:t>  </a:t>
            </a:r>
            <a:r>
              <a:rPr lang="ja-JP" altLang="en-US" sz="1800" dirty="0" smtClean="0">
                <a:solidFill>
                  <a:srgbClr val="000000"/>
                </a:solidFill>
                <a:ea typeface="ＭＳ Ｐゴシック" charset="-128"/>
              </a:rPr>
              <a:t>⇒ </a:t>
            </a:r>
            <a:r>
              <a:rPr lang="en-US" altLang="ja-JP" sz="1800" dirty="0" smtClean="0">
                <a:solidFill>
                  <a:srgbClr val="C00000"/>
                </a:solidFill>
                <a:ea typeface="ＭＳ Ｐゴシック" charset="-128"/>
              </a:rPr>
              <a:t>speculation</a:t>
            </a:r>
            <a:r>
              <a:rPr lang="en-US" altLang="ja-JP" sz="1800" dirty="0" smtClean="0">
                <a:solidFill>
                  <a:srgbClr val="000000"/>
                </a:solidFill>
                <a:ea typeface="ＭＳ Ｐゴシック" charset="-128"/>
              </a:rPr>
              <a:t> </a:t>
            </a:r>
            <a:r>
              <a:rPr lang="ja-JP" altLang="en-US" sz="1800" dirty="0" smtClean="0">
                <a:solidFill>
                  <a:srgbClr val="000000"/>
                </a:solidFill>
                <a:ea typeface="ＭＳ Ｐゴシック" charset="-128"/>
              </a:rPr>
              <a:t>⇒ </a:t>
            </a:r>
            <a:r>
              <a:rPr lang="en-US" altLang="ja-JP" sz="1800" dirty="0" smtClean="0">
                <a:solidFill>
                  <a:srgbClr val="000000"/>
                </a:solidFill>
                <a:ea typeface="ＭＳ Ｐゴシック" charset="-128"/>
              </a:rPr>
              <a:t>equilibrium E shifts to E’</a:t>
            </a:r>
          </a:p>
          <a:p>
            <a:pPr fontAlgn="auto">
              <a:lnSpc>
                <a:spcPct val="80000"/>
              </a:lnSpc>
              <a:spcAft>
                <a:spcPts val="0"/>
              </a:spcAft>
              <a:buFont typeface="Wingdings" pitchFamily="2" charset="2"/>
              <a:buNone/>
              <a:defRPr/>
            </a:pPr>
            <a:r>
              <a:rPr lang="en-US" altLang="ja-JP" sz="1800" dirty="0" smtClean="0">
                <a:solidFill>
                  <a:srgbClr val="000000"/>
                </a:solidFill>
                <a:ea typeface="ＭＳ Ｐゴシック" charset="-128"/>
              </a:rPr>
              <a:t>  </a:t>
            </a:r>
            <a:r>
              <a:rPr lang="ja-JP" altLang="en-US" sz="1800" dirty="0" smtClean="0">
                <a:solidFill>
                  <a:srgbClr val="000000"/>
                </a:solidFill>
                <a:ea typeface="ＭＳ Ｐゴシック" charset="-128"/>
              </a:rPr>
              <a:t>⇒ </a:t>
            </a:r>
            <a:r>
              <a:rPr lang="en-US" altLang="ja-JP" sz="1800" dirty="0" smtClean="0">
                <a:solidFill>
                  <a:srgbClr val="000000"/>
                </a:solidFill>
                <a:ea typeface="ＭＳ Ｐゴシック" charset="-128"/>
              </a:rPr>
              <a:t>Income Y increases a little, but the price rises greatly.</a:t>
            </a:r>
          </a:p>
          <a:p>
            <a:pPr fontAlgn="auto">
              <a:lnSpc>
                <a:spcPct val="80000"/>
              </a:lnSpc>
              <a:spcAft>
                <a:spcPts val="0"/>
              </a:spcAft>
              <a:buFont typeface="Wingdings" pitchFamily="2" charset="2"/>
              <a:buNone/>
              <a:defRPr/>
            </a:pPr>
            <a:r>
              <a:rPr lang="en-US" altLang="ja-JP" sz="1800" dirty="0" smtClean="0">
                <a:solidFill>
                  <a:srgbClr val="000000"/>
                </a:solidFill>
                <a:ea typeface="ＭＳ Ｐゴシック" charset="-128"/>
              </a:rPr>
              <a:t>  </a:t>
            </a:r>
            <a:r>
              <a:rPr lang="ja-JP" altLang="en-US" sz="1800" dirty="0" smtClean="0">
                <a:solidFill>
                  <a:srgbClr val="000000"/>
                </a:solidFill>
                <a:ea typeface="ＭＳ Ｐゴシック" charset="-128"/>
              </a:rPr>
              <a:t>⇒ </a:t>
            </a:r>
            <a:r>
              <a:rPr lang="en-US" altLang="ja-JP" sz="1800" dirty="0" smtClean="0">
                <a:solidFill>
                  <a:srgbClr val="C00000"/>
                </a:solidFill>
                <a:ea typeface="ＭＳ Ｐゴシック" charset="-128"/>
              </a:rPr>
              <a:t>Bubble</a:t>
            </a:r>
            <a:r>
              <a:rPr lang="en-US" altLang="ja-JP" sz="1800" dirty="0" smtClean="0">
                <a:solidFill>
                  <a:srgbClr val="000000"/>
                </a:solidFill>
                <a:ea typeface="ＭＳ Ｐゴシック" charset="-128"/>
              </a:rPr>
              <a:t> occurs</a:t>
            </a:r>
          </a:p>
          <a:p>
            <a:pPr fontAlgn="auto">
              <a:lnSpc>
                <a:spcPct val="80000"/>
              </a:lnSpc>
              <a:spcAft>
                <a:spcPts val="0"/>
              </a:spcAft>
              <a:buFont typeface="Wingdings" pitchFamily="2" charset="2"/>
              <a:buNone/>
              <a:defRPr/>
            </a:pPr>
            <a:endParaRPr lang="en-US" altLang="ja-JP" sz="1800" dirty="0" smtClean="0">
              <a:solidFill>
                <a:srgbClr val="000000"/>
              </a:solidFill>
              <a:latin typeface="ＭＳ Ｐゴシック" charset="-128"/>
              <a:ea typeface="ＭＳ Ｐゴシック" charset="-128"/>
            </a:endParaRPr>
          </a:p>
          <a:p>
            <a:pPr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①</a:t>
            </a:r>
            <a:r>
              <a:rPr lang="ja-JP" altLang="en-US" sz="1800" b="1" dirty="0" smtClean="0">
                <a:solidFill>
                  <a:schemeClr val="hlink"/>
                </a:solidFill>
                <a:latin typeface="ＭＳ Ｐゴシック" charset="-128"/>
                <a:ea typeface="ＭＳ Ｐゴシック" charset="-128"/>
              </a:rPr>
              <a:t>市場均衡の安定条件</a:t>
            </a:r>
            <a:endParaRPr lang="en-US" altLang="ja-JP" sz="1800" b="1" dirty="0" smtClean="0">
              <a:solidFill>
                <a:schemeClr val="hlink"/>
              </a:solidFill>
              <a:latin typeface="ＭＳ Ｐゴシック" charset="-128"/>
              <a:ea typeface="ＭＳ Ｐゴシック" charset="-128"/>
            </a:endParaRPr>
          </a:p>
          <a:p>
            <a:pPr fontAlgn="auto">
              <a:lnSpc>
                <a:spcPct val="80000"/>
              </a:lnSpc>
              <a:spcAft>
                <a:spcPts val="0"/>
              </a:spcAft>
              <a:buFont typeface="Wingdings" pitchFamily="2" charset="2"/>
              <a:buNone/>
              <a:defRPr/>
            </a:pPr>
            <a:r>
              <a:rPr lang="en-US" altLang="ja-JP" sz="1800" b="1" dirty="0" smtClean="0">
                <a:solidFill>
                  <a:schemeClr val="hlink"/>
                </a:solidFill>
                <a:latin typeface="ＭＳ Ｐゴシック" charset="-128"/>
                <a:ea typeface="ＭＳ Ｐゴシック" charset="-128"/>
              </a:rPr>
              <a:t> </a:t>
            </a:r>
            <a:r>
              <a:rPr lang="ja-JP" altLang="en-US" sz="1800" b="1" dirty="0" smtClean="0">
                <a:solidFill>
                  <a:schemeClr val="hlink"/>
                </a:solidFill>
                <a:latin typeface="ＭＳ Ｐゴシック" charset="-128"/>
                <a:ea typeface="ＭＳ Ｐゴシック" charset="-128"/>
              </a:rPr>
              <a:t>需要法則</a:t>
            </a:r>
            <a:r>
              <a:rPr lang="en-US" altLang="ja-JP" sz="1800" dirty="0" smtClean="0">
                <a:solidFill>
                  <a:srgbClr val="000000"/>
                </a:solidFill>
                <a:latin typeface="ＭＳ Ｐゴシック" charset="-128"/>
                <a:ea typeface="ＭＳ Ｐゴシック" charset="-128"/>
              </a:rPr>
              <a:t> ＝</a:t>
            </a:r>
            <a:r>
              <a:rPr lang="ja-JP" altLang="en-US" sz="1800" dirty="0" smtClean="0">
                <a:solidFill>
                  <a:srgbClr val="000000"/>
                </a:solidFill>
                <a:latin typeface="ＭＳ Ｐゴシック" charset="-128"/>
                <a:ea typeface="ＭＳ Ｐゴシック" charset="-128"/>
              </a:rPr>
              <a:t>価格が上がれば需要は減り、</a:t>
            </a:r>
            <a:endParaRPr lang="en-US" altLang="ja-JP" sz="1800" dirty="0" smtClean="0">
              <a:solidFill>
                <a:srgbClr val="000000"/>
              </a:solidFill>
              <a:latin typeface="ＭＳ Ｐゴシック" charset="-128"/>
              <a:ea typeface="ＭＳ Ｐゴシック" charset="-128"/>
            </a:endParaRPr>
          </a:p>
          <a:p>
            <a:pPr fontAlgn="auto">
              <a:lnSpc>
                <a:spcPct val="80000"/>
              </a:lnSpc>
              <a:spcAft>
                <a:spcPts val="0"/>
              </a:spcAft>
              <a:buFont typeface="Wingdings" pitchFamily="2" charset="2"/>
              <a:buNone/>
              <a:defRPr/>
            </a:pPr>
            <a:r>
              <a:rPr lang="en-US" altLang="ja-JP" sz="1800" dirty="0" smtClean="0">
                <a:solidFill>
                  <a:srgbClr val="000000"/>
                </a:solidFill>
                <a:latin typeface="ＭＳ Ｐゴシック" charset="-128"/>
                <a:ea typeface="ＭＳ Ｐゴシック" charset="-128"/>
              </a:rPr>
              <a:t>   </a:t>
            </a:r>
            <a:r>
              <a:rPr lang="ja-JP" altLang="en-US" sz="1800" dirty="0" smtClean="0">
                <a:solidFill>
                  <a:srgbClr val="000000"/>
                </a:solidFill>
                <a:latin typeface="ＭＳ Ｐゴシック" charset="-128"/>
                <a:ea typeface="ＭＳ Ｐゴシック" charset="-128"/>
              </a:rPr>
              <a:t>価格が下がれば需要は増える</a:t>
            </a:r>
            <a:endParaRPr lang="ja-JP" altLang="en-US" sz="1800" dirty="0" smtClean="0">
              <a:latin typeface="ＭＳ Ｐゴシック" charset="-128"/>
              <a:ea typeface="ＭＳ Ｐゴシック" charset="-128"/>
            </a:endParaRPr>
          </a:p>
          <a:p>
            <a:pPr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　</a:t>
            </a:r>
            <a:r>
              <a:rPr lang="ja-JP" altLang="en-US" sz="1800" b="1" dirty="0" smtClean="0">
                <a:solidFill>
                  <a:schemeClr val="hlink"/>
                </a:solidFill>
                <a:latin typeface="ＭＳ Ｐゴシック" charset="-128"/>
                <a:ea typeface="ＭＳ Ｐゴシック" charset="-128"/>
              </a:rPr>
              <a:t>粗代替性</a:t>
            </a:r>
            <a:r>
              <a:rPr lang="en-US" altLang="ja-JP" sz="1800" dirty="0" smtClean="0">
                <a:solidFill>
                  <a:srgbClr val="000000"/>
                </a:solidFill>
                <a:latin typeface="ＭＳ Ｐゴシック" charset="-128"/>
                <a:ea typeface="ＭＳ Ｐゴシック" charset="-128"/>
              </a:rPr>
              <a:t> ＝</a:t>
            </a:r>
            <a:r>
              <a:rPr lang="ja-JP" altLang="en-US" sz="1800" dirty="0" smtClean="0">
                <a:solidFill>
                  <a:srgbClr val="000000"/>
                </a:solidFill>
                <a:latin typeface="ＭＳ Ｐゴシック" charset="-128"/>
                <a:ea typeface="ＭＳ Ｐゴシック" charset="-128"/>
              </a:rPr>
              <a:t>ある財の価格が上がると、その需要が減り、</a:t>
            </a:r>
            <a:endParaRPr lang="en-US" altLang="ja-JP" sz="1800" dirty="0" smtClean="0">
              <a:solidFill>
                <a:srgbClr val="000000"/>
              </a:solidFill>
              <a:latin typeface="ＭＳ Ｐゴシック" charset="-128"/>
              <a:ea typeface="ＭＳ Ｐゴシック" charset="-128"/>
            </a:endParaRPr>
          </a:p>
          <a:p>
            <a:pPr fontAlgn="auto">
              <a:lnSpc>
                <a:spcPct val="80000"/>
              </a:lnSpc>
              <a:spcAft>
                <a:spcPts val="0"/>
              </a:spcAft>
              <a:buFont typeface="Wingdings" pitchFamily="2" charset="2"/>
              <a:buNone/>
              <a:defRPr/>
            </a:pPr>
            <a:r>
              <a:rPr lang="en-US" altLang="ja-JP" sz="1800" dirty="0" smtClean="0">
                <a:solidFill>
                  <a:srgbClr val="000000"/>
                </a:solidFill>
                <a:latin typeface="ＭＳ Ｐゴシック" charset="-128"/>
                <a:ea typeface="ＭＳ Ｐゴシック" charset="-128"/>
              </a:rPr>
              <a:t>    </a:t>
            </a:r>
            <a:r>
              <a:rPr lang="ja-JP" altLang="en-US" sz="1800" dirty="0" smtClean="0">
                <a:solidFill>
                  <a:srgbClr val="000000"/>
                </a:solidFill>
                <a:latin typeface="ＭＳ Ｐゴシック" charset="-128"/>
                <a:ea typeface="ＭＳ Ｐゴシック" charset="-128"/>
              </a:rPr>
              <a:t>その代替財の需要が増加</a:t>
            </a:r>
            <a:endParaRPr lang="ja-JP" altLang="en-US" sz="1800" dirty="0" smtClean="0">
              <a:latin typeface="ＭＳ Ｐゴシック" charset="-128"/>
              <a:ea typeface="ＭＳ Ｐゴシック" charset="-128"/>
            </a:endParaRPr>
          </a:p>
          <a:p>
            <a:pPr fontAlgn="auto">
              <a:lnSpc>
                <a:spcPct val="80000"/>
              </a:lnSpc>
              <a:spcAft>
                <a:spcPts val="0"/>
              </a:spcAft>
              <a:buFont typeface="Wingdings" pitchFamily="2" charset="2"/>
              <a:buNone/>
              <a:defRPr/>
            </a:pPr>
            <a:endParaRPr lang="ja-JP" altLang="en-US" sz="1800" b="1" dirty="0" smtClean="0">
              <a:solidFill>
                <a:schemeClr val="hlink"/>
              </a:solidFill>
              <a:latin typeface="ＭＳ Ｐゴシック" charset="-128"/>
              <a:ea typeface="ＭＳ Ｐゴシック" charset="-128"/>
            </a:endParaRPr>
          </a:p>
          <a:p>
            <a:pPr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②バブルの発生</a:t>
            </a:r>
            <a:endParaRPr lang="ja-JP" altLang="en-US" sz="1800" dirty="0" smtClean="0">
              <a:latin typeface="ＭＳ Ｐゴシック" charset="-128"/>
              <a:ea typeface="ＭＳ Ｐゴシック" charset="-128"/>
            </a:endParaRPr>
          </a:p>
          <a:p>
            <a:pPr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　需要法則や粗代替性が満たされない場合</a:t>
            </a:r>
          </a:p>
          <a:p>
            <a:pPr lvl="1"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⇒価格が上がれば需要</a:t>
            </a:r>
            <a:r>
              <a:rPr lang="en-US" altLang="ja-JP" sz="1800" dirty="0" smtClean="0">
                <a:solidFill>
                  <a:srgbClr val="000000"/>
                </a:solidFill>
                <a:latin typeface="ＭＳ Ｐゴシック" charset="-128"/>
                <a:ea typeface="ＭＳ Ｐゴシック" charset="-128"/>
              </a:rPr>
              <a:t>D</a:t>
            </a:r>
            <a:r>
              <a:rPr lang="ja-JP" altLang="en-US" sz="1800" dirty="0" smtClean="0">
                <a:solidFill>
                  <a:srgbClr val="000000"/>
                </a:solidFill>
                <a:latin typeface="ＭＳ Ｐゴシック" charset="-128"/>
                <a:ea typeface="ＭＳ Ｐゴシック" charset="-128"/>
              </a:rPr>
              <a:t>は</a:t>
            </a:r>
            <a:r>
              <a:rPr lang="en-US" altLang="ja-JP" sz="1800" dirty="0" smtClean="0">
                <a:solidFill>
                  <a:srgbClr val="000000"/>
                </a:solidFill>
                <a:latin typeface="ＭＳ Ｐゴシック" charset="-128"/>
                <a:ea typeface="ＭＳ Ｐゴシック" charset="-128"/>
              </a:rPr>
              <a:t>D’</a:t>
            </a:r>
            <a:r>
              <a:rPr lang="ja-JP" altLang="en-US" sz="1800" dirty="0" smtClean="0">
                <a:solidFill>
                  <a:srgbClr val="000000"/>
                </a:solidFill>
                <a:latin typeface="ＭＳ Ｐゴシック" charset="-128"/>
                <a:ea typeface="ＭＳ Ｐゴシック" charset="-128"/>
              </a:rPr>
              <a:t>へ増え、</a:t>
            </a:r>
            <a:endParaRPr lang="en-US" altLang="ja-JP" sz="1800" dirty="0" smtClean="0">
              <a:solidFill>
                <a:srgbClr val="000000"/>
              </a:solidFill>
              <a:latin typeface="ＭＳ Ｐゴシック" charset="-128"/>
              <a:ea typeface="ＭＳ Ｐゴシック" charset="-128"/>
            </a:endParaRPr>
          </a:p>
          <a:p>
            <a:pPr lvl="1"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価格が更に上がると需要も更に増える</a:t>
            </a:r>
            <a:endParaRPr lang="ja-JP" altLang="en-US" sz="1800" dirty="0" smtClean="0">
              <a:latin typeface="ＭＳ Ｐゴシック" charset="-128"/>
              <a:ea typeface="ＭＳ Ｐゴシック" charset="-128"/>
            </a:endParaRPr>
          </a:p>
          <a:p>
            <a:pPr lvl="1"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a:t>
            </a:r>
            <a:r>
              <a:rPr lang="ja-JP" altLang="en-US" sz="1800" b="1" dirty="0" smtClean="0">
                <a:solidFill>
                  <a:schemeClr val="hlink"/>
                </a:solidFill>
                <a:latin typeface="ＭＳ Ｐゴシック" charset="-128"/>
                <a:ea typeface="ＭＳ Ｐゴシック" charset="-128"/>
              </a:rPr>
              <a:t>投機</a:t>
            </a:r>
            <a:r>
              <a:rPr lang="ja-JP" altLang="en-US" sz="1800" dirty="0" smtClean="0">
                <a:solidFill>
                  <a:srgbClr val="000000"/>
                </a:solidFill>
                <a:latin typeface="ＭＳ Ｐゴシック" charset="-128"/>
                <a:ea typeface="ＭＳ Ｐゴシック" charset="-128"/>
              </a:rPr>
              <a:t>（</a:t>
            </a:r>
            <a:r>
              <a:rPr lang="en-US" altLang="ja-JP" sz="1800" dirty="0" smtClean="0">
                <a:solidFill>
                  <a:srgbClr val="000000"/>
                </a:solidFill>
                <a:latin typeface="ＭＳ Ｐゴシック" charset="-128"/>
                <a:ea typeface="ＭＳ Ｐゴシック" charset="-128"/>
              </a:rPr>
              <a:t>speculation）⇒</a:t>
            </a:r>
            <a:r>
              <a:rPr lang="ja-JP" altLang="en-US" sz="1800" dirty="0" smtClean="0">
                <a:solidFill>
                  <a:srgbClr val="000000"/>
                </a:solidFill>
                <a:latin typeface="ＭＳ Ｐゴシック" charset="-128"/>
                <a:ea typeface="ＭＳ Ｐゴシック" charset="-128"/>
              </a:rPr>
              <a:t>均衡点は</a:t>
            </a:r>
            <a:r>
              <a:rPr lang="en-US" altLang="ja-JP" sz="1800" dirty="0" smtClean="0">
                <a:solidFill>
                  <a:srgbClr val="000000"/>
                </a:solidFill>
                <a:latin typeface="ＭＳ Ｐゴシック" charset="-128"/>
                <a:ea typeface="ＭＳ Ｐゴシック" charset="-128"/>
              </a:rPr>
              <a:t>E</a:t>
            </a:r>
            <a:r>
              <a:rPr lang="ja-JP" altLang="en-US" sz="1800" dirty="0" smtClean="0">
                <a:solidFill>
                  <a:srgbClr val="000000"/>
                </a:solidFill>
                <a:latin typeface="ＭＳ Ｐゴシック" charset="-128"/>
                <a:ea typeface="ＭＳ Ｐゴシック" charset="-128"/>
              </a:rPr>
              <a:t>から</a:t>
            </a:r>
            <a:r>
              <a:rPr lang="en-US" altLang="ja-JP" sz="1800" dirty="0" smtClean="0">
                <a:solidFill>
                  <a:srgbClr val="000000"/>
                </a:solidFill>
                <a:latin typeface="ＭＳ Ｐゴシック" charset="-128"/>
                <a:ea typeface="ＭＳ Ｐゴシック" charset="-128"/>
              </a:rPr>
              <a:t>E’</a:t>
            </a:r>
            <a:r>
              <a:rPr lang="ja-JP" altLang="en-US" sz="1800" dirty="0" smtClean="0">
                <a:solidFill>
                  <a:srgbClr val="000000"/>
                </a:solidFill>
                <a:latin typeface="ＭＳ Ｐゴシック" charset="-128"/>
                <a:ea typeface="ＭＳ Ｐゴシック" charset="-128"/>
              </a:rPr>
              <a:t>へ</a:t>
            </a:r>
            <a:endParaRPr lang="ja-JP" altLang="en-US" sz="1800" dirty="0" smtClean="0">
              <a:latin typeface="ＭＳ Ｐゴシック" charset="-128"/>
              <a:ea typeface="ＭＳ Ｐゴシック" charset="-128"/>
            </a:endParaRPr>
          </a:p>
          <a:p>
            <a:pPr lvl="1"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⇒所得はあまり増えずに物価だけが一方的に上昇</a:t>
            </a:r>
          </a:p>
          <a:p>
            <a:pPr lvl="1" fontAlgn="auto">
              <a:lnSpc>
                <a:spcPct val="80000"/>
              </a:lnSpc>
              <a:spcAft>
                <a:spcPts val="0"/>
              </a:spcAft>
              <a:buFont typeface="Wingdings" pitchFamily="2" charset="2"/>
              <a:buNone/>
              <a:defRPr/>
            </a:pPr>
            <a:r>
              <a:rPr lang="ja-JP" altLang="en-US" sz="1800" dirty="0" smtClean="0">
                <a:solidFill>
                  <a:srgbClr val="000000"/>
                </a:solidFill>
                <a:latin typeface="ＭＳ Ｐゴシック" charset="-128"/>
                <a:ea typeface="ＭＳ Ｐゴシック" charset="-128"/>
              </a:rPr>
              <a:t>⇔</a:t>
            </a:r>
            <a:r>
              <a:rPr lang="ja-JP" altLang="en-US" sz="1800" b="1" dirty="0" smtClean="0">
                <a:solidFill>
                  <a:srgbClr val="000000"/>
                </a:solidFill>
                <a:latin typeface="ＭＳ Ｐゴシック" charset="-128"/>
                <a:ea typeface="ＭＳ Ｐゴシック" charset="-128"/>
              </a:rPr>
              <a:t>バブル</a:t>
            </a:r>
            <a:r>
              <a:rPr lang="ja-JP" altLang="en-US" sz="1800" dirty="0" smtClean="0">
                <a:solidFill>
                  <a:srgbClr val="000000"/>
                </a:solidFill>
                <a:latin typeface="ＭＳ Ｐゴシック" charset="-128"/>
                <a:ea typeface="ＭＳ Ｐゴシック" charset="-128"/>
              </a:rPr>
              <a:t>（</a:t>
            </a:r>
            <a:r>
              <a:rPr lang="en-US" altLang="ja-JP" sz="1800" dirty="0" smtClean="0">
                <a:solidFill>
                  <a:srgbClr val="000000"/>
                </a:solidFill>
                <a:latin typeface="ＭＳ Ｐゴシック" charset="-128"/>
                <a:ea typeface="ＭＳ Ｐゴシック" charset="-128"/>
              </a:rPr>
              <a:t>bubble）</a:t>
            </a:r>
            <a:r>
              <a:rPr lang="ja-JP" altLang="en-US" sz="1800" dirty="0" smtClean="0">
                <a:solidFill>
                  <a:srgbClr val="000000"/>
                </a:solidFill>
                <a:latin typeface="ＭＳ Ｐゴシック" charset="-128"/>
                <a:ea typeface="ＭＳ Ｐゴシック" charset="-128"/>
              </a:rPr>
              <a:t>の発生</a:t>
            </a:r>
          </a:p>
        </p:txBody>
      </p:sp>
      <p:pic>
        <p:nvPicPr>
          <p:cNvPr id="20486" name="Picture 4"/>
          <p:cNvPicPr>
            <a:picLocks noChangeAspect="1" noChangeArrowheads="1"/>
          </p:cNvPicPr>
          <p:nvPr/>
        </p:nvPicPr>
        <p:blipFill>
          <a:blip r:embed="rId2"/>
          <a:srcRect/>
          <a:stretch>
            <a:fillRect/>
          </a:stretch>
        </p:blipFill>
        <p:spPr bwMode="auto">
          <a:xfrm>
            <a:off x="5715000" y="3467100"/>
            <a:ext cx="3429000" cy="3276600"/>
          </a:xfrm>
          <a:prstGeom prst="rect">
            <a:avLst/>
          </a:prstGeom>
          <a:noFill/>
          <a:ln w="9525">
            <a:solidFill>
              <a:schemeClr val="tx1"/>
            </a:solidFill>
            <a:miter lim="800000"/>
            <a:headEnd/>
            <a:tailEnd/>
          </a:ln>
        </p:spPr>
      </p:pic>
      <p:sp>
        <p:nvSpPr>
          <p:cNvPr id="20487" name="Text Box 5"/>
          <p:cNvSpPr txBox="1">
            <a:spLocks noChangeArrowheads="1"/>
          </p:cNvSpPr>
          <p:nvPr/>
        </p:nvSpPr>
        <p:spPr bwMode="auto">
          <a:xfrm>
            <a:off x="6589713" y="3071813"/>
            <a:ext cx="1878012" cy="276225"/>
          </a:xfrm>
          <a:prstGeom prst="rect">
            <a:avLst/>
          </a:prstGeom>
          <a:solidFill>
            <a:schemeClr val="accent1"/>
          </a:solidFill>
          <a:ln w="9525">
            <a:solidFill>
              <a:schemeClr val="tx1"/>
            </a:solidFill>
            <a:miter lim="800000"/>
            <a:headEnd/>
            <a:tailEnd/>
          </a:ln>
        </p:spPr>
        <p:txBody>
          <a:bodyPr wrap="none">
            <a:spAutoFit/>
          </a:bodyPr>
          <a:lstStyle/>
          <a:p>
            <a:pPr algn="ctr"/>
            <a:r>
              <a:rPr kumimoji="0" lang="en-US" altLang="ja-JP" sz="1200">
                <a:solidFill>
                  <a:srgbClr val="000000"/>
                </a:solidFill>
                <a:latin typeface="平成明朝"/>
                <a:ea typeface="平成明朝"/>
                <a:cs typeface="平成明朝"/>
              </a:rPr>
              <a:t>Speculation and Bubble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28596" y="0"/>
            <a:ext cx="8229600" cy="642918"/>
          </a:xfrm>
        </p:spPr>
        <p:txBody>
          <a:bodyPr>
            <a:normAutofit fontScale="90000"/>
          </a:bodyPr>
          <a:lstStyle/>
          <a:p>
            <a:pPr fontAlgn="auto">
              <a:spcAft>
                <a:spcPts val="0"/>
              </a:spcAft>
              <a:defRPr/>
            </a:pPr>
            <a:r>
              <a:rPr lang="en-US" altLang="ja-JP" sz="2000" dirty="0" smtClean="0"/>
              <a:t>4B.Speculation and Bubble</a:t>
            </a:r>
            <a:br>
              <a:rPr lang="en-US" altLang="ja-JP" sz="2000" dirty="0" smtClean="0"/>
            </a:br>
            <a:r>
              <a:rPr lang="ja-JP" altLang="en-US" sz="2000" dirty="0" smtClean="0">
                <a:solidFill>
                  <a:srgbClr val="000000"/>
                </a:solidFill>
              </a:rPr>
              <a:t>投機とバブル</a:t>
            </a:r>
            <a:endParaRPr lang="en-US" altLang="ja-JP" sz="2000" dirty="0" smtClean="0">
              <a:solidFill>
                <a:srgbClr val="000000"/>
              </a:solidFill>
            </a:endParaRPr>
          </a:p>
        </p:txBody>
      </p:sp>
      <p:sp>
        <p:nvSpPr>
          <p:cNvPr id="21509" name="Rectangle 3"/>
          <p:cNvSpPr>
            <a:spLocks noGrp="1" noChangeArrowheads="1"/>
          </p:cNvSpPr>
          <p:nvPr>
            <p:ph idx="1"/>
          </p:nvPr>
        </p:nvSpPr>
        <p:spPr>
          <a:xfrm>
            <a:off x="142875" y="714375"/>
            <a:ext cx="8515350" cy="5715000"/>
          </a:xfrm>
        </p:spPr>
        <p:txBody>
          <a:bodyPr/>
          <a:lstStyle/>
          <a:p>
            <a:pPr>
              <a:lnSpc>
                <a:spcPct val="80000"/>
              </a:lnSpc>
              <a:buFont typeface="Wingdings" pitchFamily="2" charset="2"/>
              <a:buNone/>
            </a:pPr>
            <a:r>
              <a:rPr lang="ja-JP" altLang="en-US" sz="1800" smtClean="0">
                <a:solidFill>
                  <a:srgbClr val="000000"/>
                </a:solidFill>
                <a:ea typeface="ＭＳ Ｐゴシック" pitchFamily="50" charset="-128"/>
              </a:rPr>
              <a:t>③ </a:t>
            </a:r>
            <a:r>
              <a:rPr lang="en-US" altLang="ja-JP" sz="1800" smtClean="0">
                <a:solidFill>
                  <a:srgbClr val="C00000"/>
                </a:solidFill>
                <a:ea typeface="ＭＳ Ｐゴシック" pitchFamily="50" charset="-128"/>
              </a:rPr>
              <a:t>Collapse of Bubble</a:t>
            </a:r>
          </a:p>
          <a:p>
            <a:pPr>
              <a:lnSpc>
                <a:spcPct val="80000"/>
              </a:lnSpc>
              <a:buFont typeface="Wingdings" pitchFamily="2" charset="2"/>
              <a:buNone/>
            </a:pPr>
            <a:r>
              <a:rPr lang="en-US" altLang="ja-JP" sz="1800" smtClean="0">
                <a:solidFill>
                  <a:srgbClr val="000000"/>
                </a:solidFill>
                <a:ea typeface="ＭＳ Ｐゴシック" pitchFamily="50" charset="-128"/>
              </a:rPr>
              <a:t>    When a price falls, the demand D’ decreases to D, and</a:t>
            </a:r>
          </a:p>
          <a:p>
            <a:pPr>
              <a:lnSpc>
                <a:spcPct val="80000"/>
              </a:lnSpc>
              <a:buFont typeface="Wingdings" pitchFamily="2" charset="2"/>
              <a:buNone/>
            </a:pPr>
            <a:r>
              <a:rPr lang="en-US" altLang="ja-JP" sz="1800" smtClean="0">
                <a:solidFill>
                  <a:srgbClr val="000000"/>
                </a:solidFill>
                <a:ea typeface="ＭＳ Ｐゴシック" pitchFamily="50" charset="-128"/>
              </a:rPr>
              <a:t>    a further fall in the price causes a further decrease in the demand.</a:t>
            </a:r>
          </a:p>
          <a:p>
            <a:pPr>
              <a:lnSpc>
                <a:spcPct val="8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speculation collapses</a:t>
            </a:r>
          </a:p>
          <a:p>
            <a:pPr>
              <a:lnSpc>
                <a:spcPct val="8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equilibrium E’ shifts to E</a:t>
            </a:r>
          </a:p>
          <a:p>
            <a:pPr>
              <a:lnSpc>
                <a:spcPct val="8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National income Y decreases and the price falls</a:t>
            </a:r>
          </a:p>
          <a:p>
            <a:pPr>
              <a:lnSpc>
                <a:spcPct val="80000"/>
              </a:lnSpc>
              <a:buFont typeface="Wingdings" pitchFamily="2" charset="2"/>
              <a:buNone/>
            </a:pPr>
            <a:r>
              <a:rPr lang="en-US" altLang="ja-JP" sz="1800" smtClean="0">
                <a:solidFill>
                  <a:srgbClr val="000000"/>
                </a:solidFill>
                <a:ea typeface="ＭＳ Ｐゴシック" pitchFamily="50" charset="-128"/>
              </a:rPr>
              <a:t>   </a:t>
            </a:r>
            <a:r>
              <a:rPr lang="ja-JP" altLang="en-US" sz="1800" smtClean="0">
                <a:solidFill>
                  <a:srgbClr val="000000"/>
                </a:solidFill>
                <a:ea typeface="ＭＳ Ｐゴシック" pitchFamily="50" charset="-128"/>
              </a:rPr>
              <a:t>⇔ </a:t>
            </a:r>
            <a:r>
              <a:rPr lang="en-US" altLang="ja-JP" sz="1800" smtClean="0">
                <a:solidFill>
                  <a:srgbClr val="000000"/>
                </a:solidFill>
                <a:ea typeface="ＭＳ Ｐゴシック" pitchFamily="50" charset="-128"/>
              </a:rPr>
              <a:t>Collapse of bubble</a:t>
            </a:r>
          </a:p>
          <a:p>
            <a:pPr>
              <a:lnSpc>
                <a:spcPct val="80000"/>
              </a:lnSpc>
              <a:buFont typeface="Wingdings" pitchFamily="2" charset="2"/>
              <a:buNone/>
            </a:pPr>
            <a:endParaRPr lang="en-US" altLang="ja-JP" sz="1800" smtClean="0">
              <a:solidFill>
                <a:srgbClr val="000000"/>
              </a:solidFill>
              <a:latin typeface="ＭＳ Ｐゴシック" pitchFamily="50" charset="-128"/>
              <a:ea typeface="ＭＳ Ｐゴシック" pitchFamily="50" charset="-128"/>
            </a:endParaRPr>
          </a:p>
          <a:p>
            <a:pPr>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③</a:t>
            </a:r>
            <a:r>
              <a:rPr lang="ja-JP" altLang="en-US" sz="1800" smtClean="0">
                <a:solidFill>
                  <a:srgbClr val="C00000"/>
                </a:solidFill>
                <a:latin typeface="ＭＳ Ｐゴシック" pitchFamily="50" charset="-128"/>
                <a:ea typeface="ＭＳ Ｐゴシック" pitchFamily="50" charset="-128"/>
              </a:rPr>
              <a:t>バブルの崩壊</a:t>
            </a:r>
          </a:p>
          <a:p>
            <a:pPr lvl="1">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価格が下がると需要</a:t>
            </a:r>
            <a:r>
              <a:rPr lang="en-US" altLang="ja-JP" sz="1800" smtClean="0">
                <a:solidFill>
                  <a:srgbClr val="000000"/>
                </a:solidFill>
                <a:latin typeface="ＭＳ Ｐゴシック" pitchFamily="50" charset="-128"/>
                <a:ea typeface="ＭＳ Ｐゴシック" pitchFamily="50" charset="-128"/>
              </a:rPr>
              <a:t>D‘</a:t>
            </a:r>
            <a:r>
              <a:rPr lang="ja-JP" altLang="en-US" sz="1800" smtClean="0">
                <a:solidFill>
                  <a:srgbClr val="000000"/>
                </a:solidFill>
                <a:latin typeface="ＭＳ Ｐゴシック" pitchFamily="50" charset="-128"/>
                <a:ea typeface="ＭＳ Ｐゴシック" pitchFamily="50" charset="-128"/>
              </a:rPr>
              <a:t>から</a:t>
            </a:r>
            <a:r>
              <a:rPr lang="en-US" altLang="ja-JP" sz="1800" smtClean="0">
                <a:solidFill>
                  <a:srgbClr val="000000"/>
                </a:solidFill>
                <a:latin typeface="ＭＳ Ｐゴシック" pitchFamily="50" charset="-128"/>
                <a:ea typeface="ＭＳ Ｐゴシック" pitchFamily="50" charset="-128"/>
              </a:rPr>
              <a:t>D</a:t>
            </a:r>
            <a:r>
              <a:rPr lang="ja-JP" altLang="en-US" sz="1800" smtClean="0">
                <a:solidFill>
                  <a:srgbClr val="000000"/>
                </a:solidFill>
                <a:latin typeface="ＭＳ Ｐゴシック" pitchFamily="50" charset="-128"/>
                <a:ea typeface="ＭＳ Ｐゴシック" pitchFamily="50" charset="-128"/>
              </a:rPr>
              <a:t>へ減り、価格が</a:t>
            </a:r>
          </a:p>
          <a:p>
            <a:pPr lvl="1">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更に下がると需要も更に減る</a:t>
            </a:r>
            <a:endParaRPr lang="ja-JP" altLang="en-US" sz="1800" smtClean="0">
              <a:latin typeface="ＭＳ Ｐゴシック" pitchFamily="50" charset="-128"/>
              <a:ea typeface="ＭＳ Ｐゴシック" pitchFamily="50" charset="-128"/>
            </a:endParaRPr>
          </a:p>
          <a:p>
            <a:pPr lvl="1">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⇒投機が逆に崩壊</a:t>
            </a:r>
          </a:p>
          <a:p>
            <a:pPr lvl="1">
              <a:lnSpc>
                <a:spcPct val="80000"/>
              </a:lnSpc>
              <a:buFont typeface="Wingdings" pitchFamily="2" charset="2"/>
              <a:buNone/>
            </a:pPr>
            <a:r>
              <a:rPr lang="en-US" altLang="ja-JP" sz="1800" smtClean="0">
                <a:solidFill>
                  <a:srgbClr val="000000"/>
                </a:solidFill>
                <a:latin typeface="ＭＳ Ｐゴシック" pitchFamily="50" charset="-128"/>
                <a:ea typeface="ＭＳ Ｐゴシック" pitchFamily="50" charset="-128"/>
              </a:rPr>
              <a:t>⇒</a:t>
            </a:r>
            <a:r>
              <a:rPr lang="ja-JP" altLang="en-US" sz="1800" smtClean="0">
                <a:solidFill>
                  <a:srgbClr val="000000"/>
                </a:solidFill>
                <a:latin typeface="ＭＳ Ｐゴシック" pitchFamily="50" charset="-128"/>
                <a:ea typeface="ＭＳ Ｐゴシック" pitchFamily="50" charset="-128"/>
              </a:rPr>
              <a:t>均衡点は</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から更に</a:t>
            </a:r>
            <a:r>
              <a:rPr lang="en-US" altLang="ja-JP" sz="1800" smtClean="0">
                <a:solidFill>
                  <a:srgbClr val="000000"/>
                </a:solidFill>
                <a:latin typeface="ＭＳ Ｐゴシック" pitchFamily="50" charset="-128"/>
                <a:ea typeface="ＭＳ Ｐゴシック" pitchFamily="50" charset="-128"/>
              </a:rPr>
              <a:t>E</a:t>
            </a:r>
            <a:r>
              <a:rPr lang="ja-JP" altLang="en-US" sz="1800" smtClean="0">
                <a:solidFill>
                  <a:srgbClr val="000000"/>
                </a:solidFill>
                <a:latin typeface="ＭＳ Ｐゴシック" pitchFamily="50" charset="-128"/>
                <a:ea typeface="ＭＳ Ｐゴシック" pitchFamily="50" charset="-128"/>
              </a:rPr>
              <a:t>へ</a:t>
            </a:r>
            <a:endParaRPr lang="ja-JP" altLang="en-US" sz="1800" smtClean="0">
              <a:latin typeface="ＭＳ Ｐゴシック" pitchFamily="50" charset="-128"/>
              <a:ea typeface="ＭＳ Ｐゴシック" pitchFamily="50" charset="-128"/>
            </a:endParaRPr>
          </a:p>
          <a:p>
            <a:pPr lvl="1">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⇒所得が減って物価が下落</a:t>
            </a:r>
            <a:endParaRPr lang="en-US" altLang="ja-JP" sz="1800" smtClean="0">
              <a:solidFill>
                <a:srgbClr val="000000"/>
              </a:solidFill>
              <a:latin typeface="ＭＳ Ｐゴシック" pitchFamily="50" charset="-128"/>
              <a:ea typeface="ＭＳ Ｐゴシック" pitchFamily="50" charset="-128"/>
            </a:endParaRPr>
          </a:p>
          <a:p>
            <a:pPr lvl="1">
              <a:lnSpc>
                <a:spcPct val="80000"/>
              </a:lnSpc>
              <a:buFont typeface="Wingdings" pitchFamily="2" charset="2"/>
              <a:buNone/>
            </a:pPr>
            <a:r>
              <a:rPr lang="ja-JP" altLang="en-US" sz="1800" smtClean="0">
                <a:solidFill>
                  <a:srgbClr val="000000"/>
                </a:solidFill>
                <a:latin typeface="ＭＳ Ｐゴシック" pitchFamily="50" charset="-128"/>
                <a:ea typeface="ＭＳ Ｐゴシック" pitchFamily="50" charset="-128"/>
              </a:rPr>
              <a:t>⇔バブル崩壊</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2215</TotalTime>
  <Words>2972</Words>
  <Application>Microsoft Office PowerPoint</Application>
  <PresentationFormat>画面に合わせる (4:3)</PresentationFormat>
  <Paragraphs>423</Paragraphs>
  <Slides>26</Slides>
  <Notes>0</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みやび</vt:lpstr>
      <vt:lpstr>Part 3 Macroeconomic Analysis of Finance 　金融のマクロ分析 Chapter 8  Inflation, Deflation and Unemployment インフレーション、デフレーション、失業 </vt:lpstr>
      <vt:lpstr>1. Aggregate Demand Curve and Aggregate Supply Curve 　 総需要曲線と総供給曲線</vt:lpstr>
      <vt:lpstr> 　 1B. Aggregate Demand Curve and Aggregate Supply Curve 　　　総需要曲線と総供給曲線</vt:lpstr>
      <vt:lpstr>2.Deamnd-Pull Inflation and Cost-Push Inflation 需要インフレと費用インフレ</vt:lpstr>
      <vt:lpstr>2B.Deamnd-Pull Inflation and Cost-Push Inflation 需要インフレと費用インフレ</vt:lpstr>
      <vt:lpstr>3.Lower Prices and Deflation 低価格化とデフレ</vt:lpstr>
      <vt:lpstr>3B.Lower Prices and Deflation 低価格化とデフレ</vt:lpstr>
      <vt:lpstr>4.Speculation and Bubble 投機とバブル</vt:lpstr>
      <vt:lpstr>4B.Speculation and Bubble 投機とバブル</vt:lpstr>
      <vt:lpstr>5.Inflation Gap and Deflation Gap インフレ・ギャップとデフレ・ギャップ</vt:lpstr>
      <vt:lpstr>6. Voluntary Unemployment and Involuntary Unemploymant 自発的失業と非自発的失業(1)</vt:lpstr>
      <vt:lpstr>6. Voluntary Unemployment and Involuntary Unemployment 自発的失業と非自発的失業(2)</vt:lpstr>
      <vt:lpstr>7. Inflation and Unemployment インフレと失業：フィリップス曲線</vt:lpstr>
      <vt:lpstr>7B. Inflation and Unemployment インフレと失業：フィリップス曲線</vt:lpstr>
      <vt:lpstr>8. Natural Rate of Unemployment and Rational Expectations 自然失業率と合理的期待</vt:lpstr>
      <vt:lpstr>8B. Natural Rate of Unemployment and Rational Expectations 自然失業率と合理的期待</vt:lpstr>
      <vt:lpstr>9. Lucas Supply Function ルーカス供給関数</vt:lpstr>
      <vt:lpstr>9B. Lucas Supply Function ルーカス供給関数</vt:lpstr>
      <vt:lpstr>10. Proposition of Impotence of Monetary Policy 金融政策無力命題</vt:lpstr>
      <vt:lpstr>10B. Proposition of Impotence of Monetary Policy 金融政策無力命題</vt:lpstr>
      <vt:lpstr>11. Proposition of Impotence of Fiscal Policy 財政政策無力命題</vt:lpstr>
      <vt:lpstr>11B. Proposition of Impotence of Fiscal Policy 財政政策無力命題</vt:lpstr>
      <vt:lpstr>12. Methods of Monetary Policy: Rules or Discretion 金融政策方式：裁量かルールか</vt:lpstr>
      <vt:lpstr>12B. Methods of Monetary Policy: Rules or Discretion 金融政策方式：裁量かルールか</vt:lpstr>
      <vt:lpstr>13. Methods of Fiscal Policy: Rules or Discretion 財政政策方式：裁量かルールか</vt:lpstr>
      <vt:lpstr>13. Methods of Fiscal Policy: Rules or Discretion 財政政策方式：裁量かルールか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第Ⅰ講　貨幣と金融</dc:title>
  <dc:creator>Jun Takahashi</dc:creator>
  <cp:lastModifiedBy>HIMIKO</cp:lastModifiedBy>
  <cp:revision>334</cp:revision>
  <cp:lastPrinted>1904-01-01T00:00:00Z</cp:lastPrinted>
  <dcterms:created xsi:type="dcterms:W3CDTF">2003-11-05T07:34:58Z</dcterms:created>
  <dcterms:modified xsi:type="dcterms:W3CDTF">2013-03-14T07:02:49Z</dcterms:modified>
</cp:coreProperties>
</file>