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4" r:id="rId3"/>
    <p:sldId id="290" r:id="rId4"/>
    <p:sldId id="291" r:id="rId5"/>
    <p:sldId id="289" r:id="rId6"/>
    <p:sldId id="286" r:id="rId7"/>
    <p:sldId id="285" r:id="rId8"/>
    <p:sldId id="280" r:id="rId9"/>
    <p:sldId id="279" r:id="rId10"/>
    <p:sldId id="287" r:id="rId11"/>
    <p:sldId id="259" r:id="rId12"/>
    <p:sldId id="288" r:id="rId13"/>
    <p:sldId id="261" r:id="rId14"/>
    <p:sldId id="292" r:id="rId15"/>
    <p:sldId id="294" r:id="rId16"/>
    <p:sldId id="296" r:id="rId17"/>
  </p:sldIdLst>
  <p:sldSz cx="9144000" cy="6858000" type="screen4x3"/>
  <p:notesSz cx="9926638" cy="679608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2125" cy="339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1338" y="0"/>
            <a:ext cx="4303712" cy="339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31C6D68-3DD0-4DEB-B088-D854A3A6B95F}" type="datetime1">
              <a:rPr lang="ja-JP" altLang="en-US"/>
              <a:pPr/>
              <a:t>2014/4/10</a:t>
            </a:fld>
            <a:endParaRPr lang="en-US" altLang="ja-JP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54856"/>
            <a:ext cx="4302125" cy="339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1338" y="6454856"/>
            <a:ext cx="4303712" cy="339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042B9F28-F4D0-47DF-B751-66D3CC5D7F90}" type="slidenum">
              <a:rPr lang="ja-JP" altLang="en-US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2125" cy="339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338" y="0"/>
            <a:ext cx="4303712" cy="339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8A7DE2B9-7427-4632-8AA2-E618CC98936C}" type="datetime1">
              <a:rPr lang="ja-JP" altLang="en-US"/>
              <a:pPr/>
              <a:t>2014/4/10</a:t>
            </a:fld>
            <a:endParaRPr lang="en-US" altLang="ja-JP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8222"/>
            <a:ext cx="7942262" cy="3058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454856"/>
            <a:ext cx="4302125" cy="339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ja-JP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338" y="6454856"/>
            <a:ext cx="4303712" cy="339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A16CB49-D288-4A97-8119-0E214F456AE4}" type="slidenum">
              <a:rPr lang="ja-JP" altLang="en-US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フリーフォーム 20"/>
          <p:cNvSpPr>
            <a:spLocks/>
          </p:cNvSpPr>
          <p:nvPr/>
        </p:nvSpPr>
        <p:spPr bwMode="auto">
          <a:xfrm>
            <a:off x="0" y="4039613"/>
            <a:ext cx="9134856" cy="491331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332" y="365"/>
              </a:cxn>
              <a:cxn ang="0">
                <a:pos x="713" y="382"/>
              </a:cxn>
              <a:cxn ang="0">
                <a:pos x="1186" y="390"/>
              </a:cxn>
              <a:cxn ang="0">
                <a:pos x="1742" y="398"/>
              </a:cxn>
              <a:cxn ang="0">
                <a:pos x="2365" y="390"/>
              </a:cxn>
              <a:cxn ang="0">
                <a:pos x="2689" y="382"/>
              </a:cxn>
              <a:cxn ang="0">
                <a:pos x="3020" y="373"/>
              </a:cxn>
              <a:cxn ang="0">
                <a:pos x="3344" y="348"/>
              </a:cxn>
              <a:cxn ang="0">
                <a:pos x="3676" y="324"/>
              </a:cxn>
              <a:cxn ang="0">
                <a:pos x="4058" y="257"/>
              </a:cxn>
              <a:cxn ang="0">
                <a:pos x="4481" y="199"/>
              </a:cxn>
              <a:cxn ang="0">
                <a:pos x="4996" y="133"/>
              </a:cxn>
              <a:cxn ang="0">
                <a:pos x="5535" y="66"/>
              </a:cxn>
              <a:cxn ang="0">
                <a:pos x="6075" y="25"/>
              </a:cxn>
              <a:cxn ang="0">
                <a:pos x="6332" y="8"/>
              </a:cxn>
              <a:cxn ang="0">
                <a:pos x="6564" y="0"/>
              </a:cxn>
              <a:cxn ang="0">
                <a:pos x="6763" y="0"/>
              </a:cxn>
              <a:cxn ang="0">
                <a:pos x="6946" y="17"/>
              </a:cxn>
              <a:cxn ang="0">
                <a:pos x="7137" y="41"/>
              </a:cxn>
              <a:cxn ang="0">
                <a:pos x="7295" y="58"/>
              </a:cxn>
              <a:cxn ang="0">
                <a:pos x="7411" y="66"/>
              </a:cxn>
            </a:cxnLst>
            <a:rect l="0" t="0" r="0" b="0"/>
            <a:pathLst>
              <a:path w="7411" h="398">
                <a:moveTo>
                  <a:pt x="0" y="340"/>
                </a:moveTo>
                <a:lnTo>
                  <a:pt x="332" y="365"/>
                </a:lnTo>
                <a:lnTo>
                  <a:pt x="713" y="382"/>
                </a:lnTo>
                <a:lnTo>
                  <a:pt x="1186" y="390"/>
                </a:lnTo>
                <a:lnTo>
                  <a:pt x="1742" y="398"/>
                </a:lnTo>
                <a:lnTo>
                  <a:pt x="2365" y="390"/>
                </a:lnTo>
                <a:lnTo>
                  <a:pt x="2689" y="382"/>
                </a:lnTo>
                <a:lnTo>
                  <a:pt x="3020" y="373"/>
                </a:lnTo>
                <a:lnTo>
                  <a:pt x="3344" y="348"/>
                </a:lnTo>
                <a:lnTo>
                  <a:pt x="3676" y="324"/>
                </a:lnTo>
                <a:lnTo>
                  <a:pt x="4058" y="257"/>
                </a:lnTo>
                <a:lnTo>
                  <a:pt x="4481" y="199"/>
                </a:lnTo>
                <a:lnTo>
                  <a:pt x="4996" y="133"/>
                </a:lnTo>
                <a:lnTo>
                  <a:pt x="5535" y="66"/>
                </a:lnTo>
                <a:lnTo>
                  <a:pt x="6075" y="25"/>
                </a:lnTo>
                <a:lnTo>
                  <a:pt x="6332" y="8"/>
                </a:lnTo>
                <a:lnTo>
                  <a:pt x="6564" y="0"/>
                </a:lnTo>
                <a:lnTo>
                  <a:pt x="6763" y="0"/>
                </a:lnTo>
                <a:lnTo>
                  <a:pt x="6946" y="17"/>
                </a:lnTo>
                <a:lnTo>
                  <a:pt x="7137" y="41"/>
                </a:lnTo>
                <a:lnTo>
                  <a:pt x="7295" y="58"/>
                </a:lnTo>
                <a:lnTo>
                  <a:pt x="7411" y="66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9" name="タイトル 28"/>
          <p:cNvSpPr>
            <a:spLocks noGrp="1"/>
          </p:cNvSpPr>
          <p:nvPr>
            <p:ph type="ctrTitle"/>
          </p:nvPr>
        </p:nvSpPr>
        <p:spPr>
          <a:xfrm>
            <a:off x="857224" y="1214425"/>
            <a:ext cx="7358114" cy="1470025"/>
          </a:xfrm>
        </p:spPr>
        <p:txBody>
          <a:bodyPr>
            <a:normAutofit/>
          </a:bodyPr>
          <a:lstStyle>
            <a:lvl1pPr>
              <a:defRPr sz="4300">
                <a:solidFill>
                  <a:schemeClr val="tx2"/>
                </a:solidFill>
                <a:effectLst>
                  <a:glow rad="101600">
                    <a:schemeClr val="bg2">
                      <a:tint val="20000"/>
                      <a:alpha val="60000"/>
                    </a:schemeClr>
                  </a:glow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サブタイトル 12"/>
          <p:cNvSpPr>
            <a:spLocks noGrp="1"/>
          </p:cNvSpPr>
          <p:nvPr>
            <p:ph type="subTitle" idx="1"/>
          </p:nvPr>
        </p:nvSpPr>
        <p:spPr>
          <a:xfrm>
            <a:off x="857224" y="2708272"/>
            <a:ext cx="7358114" cy="928694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5" name="日付プレースホルダ 24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4800" cy="360000"/>
          </a:xfrm>
        </p:spPr>
        <p:txBody>
          <a:bodyPr/>
          <a:lstStyle/>
          <a:p>
            <a:fld id="{65E59A7D-F78A-4EE8-A868-DFCA775DBDD6}" type="datetime1">
              <a:rPr lang="ja-JP" altLang="en-US" smtClean="0"/>
              <a:pPr/>
              <a:t>2014/4/10</a:t>
            </a:fld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28" name="スライド番号プレースホルダ 27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3034756-CF14-4642-BCE4-FEF64792DC2F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  <p:sp>
        <p:nvSpPr>
          <p:cNvPr id="36" name="フリーフォーム 35"/>
          <p:cNvSpPr>
            <a:spLocks/>
          </p:cNvSpPr>
          <p:nvPr/>
        </p:nvSpPr>
        <p:spPr bwMode="auto">
          <a:xfrm>
            <a:off x="0" y="3071810"/>
            <a:ext cx="9144000" cy="1115989"/>
          </a:xfrm>
          <a:custGeom>
            <a:avLst/>
            <a:gdLst/>
            <a:ahLst/>
            <a:cxnLst>
              <a:cxn ang="0">
                <a:pos x="0" y="887"/>
              </a:cxn>
              <a:cxn ang="0">
                <a:pos x="240" y="896"/>
              </a:cxn>
              <a:cxn ang="0">
                <a:pos x="888" y="904"/>
              </a:cxn>
              <a:cxn ang="0">
                <a:pos x="1327" y="896"/>
              </a:cxn>
              <a:cxn ang="0">
                <a:pos x="1817" y="887"/>
              </a:cxn>
              <a:cxn ang="0">
                <a:pos x="2381" y="879"/>
              </a:cxn>
              <a:cxn ang="0">
                <a:pos x="2971" y="846"/>
              </a:cxn>
              <a:cxn ang="0">
                <a:pos x="3585" y="804"/>
              </a:cxn>
              <a:cxn ang="0">
                <a:pos x="4199" y="755"/>
              </a:cxn>
              <a:cxn ang="0">
                <a:pos x="4821" y="680"/>
              </a:cxn>
              <a:cxn ang="0">
                <a:pos x="5128" y="638"/>
              </a:cxn>
              <a:cxn ang="0">
                <a:pos x="5427" y="589"/>
              </a:cxn>
              <a:cxn ang="0">
                <a:pos x="5718" y="539"/>
              </a:cxn>
              <a:cxn ang="0">
                <a:pos x="6000" y="481"/>
              </a:cxn>
              <a:cxn ang="0">
                <a:pos x="6274" y="414"/>
              </a:cxn>
              <a:cxn ang="0">
                <a:pos x="6531" y="340"/>
              </a:cxn>
              <a:cxn ang="0">
                <a:pos x="6780" y="257"/>
              </a:cxn>
              <a:cxn ang="0">
                <a:pos x="7004" y="190"/>
              </a:cxn>
              <a:cxn ang="0">
                <a:pos x="7220" y="91"/>
              </a:cxn>
              <a:cxn ang="0">
                <a:pos x="7411" y="0"/>
              </a:cxn>
            </a:cxnLst>
            <a:rect l="0" t="0" r="0" b="0"/>
            <a:pathLst>
              <a:path w="7411" h="904">
                <a:moveTo>
                  <a:pt x="0" y="887"/>
                </a:moveTo>
                <a:lnTo>
                  <a:pt x="240" y="896"/>
                </a:lnTo>
                <a:lnTo>
                  <a:pt x="888" y="904"/>
                </a:lnTo>
                <a:lnTo>
                  <a:pt x="1327" y="896"/>
                </a:lnTo>
                <a:lnTo>
                  <a:pt x="1817" y="887"/>
                </a:lnTo>
                <a:lnTo>
                  <a:pt x="2381" y="879"/>
                </a:lnTo>
                <a:lnTo>
                  <a:pt x="2971" y="846"/>
                </a:lnTo>
                <a:lnTo>
                  <a:pt x="3585" y="804"/>
                </a:lnTo>
                <a:lnTo>
                  <a:pt x="4199" y="755"/>
                </a:lnTo>
                <a:lnTo>
                  <a:pt x="4821" y="680"/>
                </a:lnTo>
                <a:lnTo>
                  <a:pt x="5128" y="638"/>
                </a:lnTo>
                <a:lnTo>
                  <a:pt x="5427" y="589"/>
                </a:lnTo>
                <a:lnTo>
                  <a:pt x="5718" y="539"/>
                </a:lnTo>
                <a:lnTo>
                  <a:pt x="6000" y="481"/>
                </a:lnTo>
                <a:lnTo>
                  <a:pt x="6274" y="414"/>
                </a:lnTo>
                <a:lnTo>
                  <a:pt x="6531" y="340"/>
                </a:lnTo>
                <a:lnTo>
                  <a:pt x="6780" y="257"/>
                </a:lnTo>
                <a:lnTo>
                  <a:pt x="7004" y="190"/>
                </a:lnTo>
                <a:lnTo>
                  <a:pt x="7220" y="91"/>
                </a:lnTo>
                <a:lnTo>
                  <a:pt x="7411" y="0"/>
                </a:lnTo>
              </a:path>
            </a:pathLst>
          </a:custGeom>
          <a:noFill/>
          <a:ln w="127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38" name="フリーフォーム 37"/>
          <p:cNvSpPr>
            <a:spLocks/>
          </p:cNvSpPr>
          <p:nvPr/>
        </p:nvSpPr>
        <p:spPr bwMode="auto">
          <a:xfrm>
            <a:off x="0" y="3952661"/>
            <a:ext cx="9144000" cy="369116"/>
          </a:xfrm>
          <a:custGeom>
            <a:avLst/>
            <a:gdLst/>
            <a:ahLst/>
            <a:cxnLst>
              <a:cxn ang="0">
                <a:pos x="0" y="17"/>
              </a:cxn>
              <a:cxn ang="0">
                <a:pos x="581" y="33"/>
              </a:cxn>
              <a:cxn ang="0">
                <a:pos x="1933" y="75"/>
              </a:cxn>
              <a:cxn ang="0">
                <a:pos x="2747" y="116"/>
              </a:cxn>
              <a:cxn ang="0">
                <a:pos x="3552" y="141"/>
              </a:cxn>
              <a:cxn ang="0">
                <a:pos x="4265" y="182"/>
              </a:cxn>
              <a:cxn ang="0">
                <a:pos x="4581" y="216"/>
              </a:cxn>
              <a:cxn ang="0">
                <a:pos x="4838" y="241"/>
              </a:cxn>
              <a:cxn ang="0">
                <a:pos x="5145" y="274"/>
              </a:cxn>
              <a:cxn ang="0">
                <a:pos x="5477" y="290"/>
              </a:cxn>
              <a:cxn ang="0">
                <a:pos x="5875" y="299"/>
              </a:cxn>
              <a:cxn ang="0">
                <a:pos x="6083" y="299"/>
              </a:cxn>
              <a:cxn ang="0">
                <a:pos x="6290" y="290"/>
              </a:cxn>
              <a:cxn ang="0">
                <a:pos x="6514" y="265"/>
              </a:cxn>
              <a:cxn ang="0">
                <a:pos x="6722" y="232"/>
              </a:cxn>
              <a:cxn ang="0">
                <a:pos x="6921" y="199"/>
              </a:cxn>
              <a:cxn ang="0">
                <a:pos x="7104" y="141"/>
              </a:cxn>
              <a:cxn ang="0">
                <a:pos x="7187" y="116"/>
              </a:cxn>
              <a:cxn ang="0">
                <a:pos x="7270" y="83"/>
              </a:cxn>
              <a:cxn ang="0">
                <a:pos x="7344" y="41"/>
              </a:cxn>
              <a:cxn ang="0">
                <a:pos x="7411" y="0"/>
              </a:cxn>
            </a:cxnLst>
            <a:rect l="0" t="0" r="0" b="0"/>
            <a:pathLst>
              <a:path w="7411" h="299">
                <a:moveTo>
                  <a:pt x="0" y="17"/>
                </a:moveTo>
                <a:lnTo>
                  <a:pt x="581" y="33"/>
                </a:lnTo>
                <a:lnTo>
                  <a:pt x="1933" y="75"/>
                </a:lnTo>
                <a:lnTo>
                  <a:pt x="2747" y="116"/>
                </a:lnTo>
                <a:lnTo>
                  <a:pt x="3552" y="141"/>
                </a:lnTo>
                <a:lnTo>
                  <a:pt x="4265" y="182"/>
                </a:lnTo>
                <a:lnTo>
                  <a:pt x="4581" y="216"/>
                </a:lnTo>
                <a:lnTo>
                  <a:pt x="4838" y="241"/>
                </a:lnTo>
                <a:lnTo>
                  <a:pt x="5145" y="274"/>
                </a:lnTo>
                <a:lnTo>
                  <a:pt x="5477" y="290"/>
                </a:lnTo>
                <a:lnTo>
                  <a:pt x="5875" y="299"/>
                </a:lnTo>
                <a:lnTo>
                  <a:pt x="6083" y="299"/>
                </a:lnTo>
                <a:lnTo>
                  <a:pt x="6290" y="290"/>
                </a:lnTo>
                <a:lnTo>
                  <a:pt x="6514" y="265"/>
                </a:lnTo>
                <a:lnTo>
                  <a:pt x="6722" y="232"/>
                </a:lnTo>
                <a:lnTo>
                  <a:pt x="6921" y="199"/>
                </a:lnTo>
                <a:lnTo>
                  <a:pt x="7104" y="141"/>
                </a:lnTo>
                <a:lnTo>
                  <a:pt x="7187" y="116"/>
                </a:lnTo>
                <a:lnTo>
                  <a:pt x="7270" y="83"/>
                </a:lnTo>
                <a:lnTo>
                  <a:pt x="7344" y="41"/>
                </a:lnTo>
                <a:lnTo>
                  <a:pt x="7411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39" name="フリーフォーム 38"/>
          <p:cNvSpPr>
            <a:spLocks/>
          </p:cNvSpPr>
          <p:nvPr/>
        </p:nvSpPr>
        <p:spPr bwMode="auto">
          <a:xfrm>
            <a:off x="0" y="3809785"/>
            <a:ext cx="9144000" cy="491331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332" y="365"/>
              </a:cxn>
              <a:cxn ang="0">
                <a:pos x="713" y="382"/>
              </a:cxn>
              <a:cxn ang="0">
                <a:pos x="1186" y="390"/>
              </a:cxn>
              <a:cxn ang="0">
                <a:pos x="1742" y="398"/>
              </a:cxn>
              <a:cxn ang="0">
                <a:pos x="2365" y="390"/>
              </a:cxn>
              <a:cxn ang="0">
                <a:pos x="2689" y="382"/>
              </a:cxn>
              <a:cxn ang="0">
                <a:pos x="3020" y="373"/>
              </a:cxn>
              <a:cxn ang="0">
                <a:pos x="3344" y="348"/>
              </a:cxn>
              <a:cxn ang="0">
                <a:pos x="3676" y="324"/>
              </a:cxn>
              <a:cxn ang="0">
                <a:pos x="4058" y="257"/>
              </a:cxn>
              <a:cxn ang="0">
                <a:pos x="4481" y="199"/>
              </a:cxn>
              <a:cxn ang="0">
                <a:pos x="4996" y="133"/>
              </a:cxn>
              <a:cxn ang="0">
                <a:pos x="5535" y="66"/>
              </a:cxn>
              <a:cxn ang="0">
                <a:pos x="6075" y="25"/>
              </a:cxn>
              <a:cxn ang="0">
                <a:pos x="6332" y="8"/>
              </a:cxn>
              <a:cxn ang="0">
                <a:pos x="6564" y="0"/>
              </a:cxn>
              <a:cxn ang="0">
                <a:pos x="6763" y="0"/>
              </a:cxn>
              <a:cxn ang="0">
                <a:pos x="6946" y="17"/>
              </a:cxn>
              <a:cxn ang="0">
                <a:pos x="7137" y="41"/>
              </a:cxn>
              <a:cxn ang="0">
                <a:pos x="7295" y="58"/>
              </a:cxn>
              <a:cxn ang="0">
                <a:pos x="7411" y="66"/>
              </a:cxn>
            </a:cxnLst>
            <a:rect l="0" t="0" r="0" b="0"/>
            <a:pathLst>
              <a:path w="7411" h="398">
                <a:moveTo>
                  <a:pt x="0" y="340"/>
                </a:moveTo>
                <a:lnTo>
                  <a:pt x="332" y="365"/>
                </a:lnTo>
                <a:lnTo>
                  <a:pt x="713" y="382"/>
                </a:lnTo>
                <a:lnTo>
                  <a:pt x="1186" y="390"/>
                </a:lnTo>
                <a:lnTo>
                  <a:pt x="1742" y="398"/>
                </a:lnTo>
                <a:lnTo>
                  <a:pt x="2365" y="390"/>
                </a:lnTo>
                <a:lnTo>
                  <a:pt x="2689" y="382"/>
                </a:lnTo>
                <a:lnTo>
                  <a:pt x="3020" y="373"/>
                </a:lnTo>
                <a:lnTo>
                  <a:pt x="3344" y="348"/>
                </a:lnTo>
                <a:lnTo>
                  <a:pt x="3676" y="324"/>
                </a:lnTo>
                <a:lnTo>
                  <a:pt x="4058" y="257"/>
                </a:lnTo>
                <a:lnTo>
                  <a:pt x="4481" y="199"/>
                </a:lnTo>
                <a:lnTo>
                  <a:pt x="4996" y="133"/>
                </a:lnTo>
                <a:lnTo>
                  <a:pt x="5535" y="66"/>
                </a:lnTo>
                <a:lnTo>
                  <a:pt x="6075" y="25"/>
                </a:lnTo>
                <a:lnTo>
                  <a:pt x="6332" y="8"/>
                </a:lnTo>
                <a:lnTo>
                  <a:pt x="6564" y="0"/>
                </a:lnTo>
                <a:lnTo>
                  <a:pt x="6763" y="0"/>
                </a:lnTo>
                <a:lnTo>
                  <a:pt x="6946" y="17"/>
                </a:lnTo>
                <a:lnTo>
                  <a:pt x="7137" y="41"/>
                </a:lnTo>
                <a:lnTo>
                  <a:pt x="7295" y="58"/>
                </a:lnTo>
                <a:lnTo>
                  <a:pt x="7411" y="66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40" name="フリーフォーム 39"/>
          <p:cNvSpPr>
            <a:spLocks/>
          </p:cNvSpPr>
          <p:nvPr/>
        </p:nvSpPr>
        <p:spPr bwMode="auto">
          <a:xfrm>
            <a:off x="0" y="4090553"/>
            <a:ext cx="9144000" cy="481455"/>
          </a:xfrm>
          <a:custGeom>
            <a:avLst/>
            <a:gdLst/>
            <a:ahLst/>
            <a:cxnLst>
              <a:cxn ang="0">
                <a:pos x="0" y="92"/>
              </a:cxn>
              <a:cxn ang="0">
                <a:pos x="265" y="141"/>
              </a:cxn>
              <a:cxn ang="0">
                <a:pos x="589" y="191"/>
              </a:cxn>
              <a:cxn ang="0">
                <a:pos x="1029" y="249"/>
              </a:cxn>
              <a:cxn ang="0">
                <a:pos x="1585" y="307"/>
              </a:cxn>
              <a:cxn ang="0">
                <a:pos x="1883" y="332"/>
              </a:cxn>
              <a:cxn ang="0">
                <a:pos x="2224" y="349"/>
              </a:cxn>
              <a:cxn ang="0">
                <a:pos x="2589" y="374"/>
              </a:cxn>
              <a:cxn ang="0">
                <a:pos x="2979" y="382"/>
              </a:cxn>
              <a:cxn ang="0">
                <a:pos x="3386" y="390"/>
              </a:cxn>
              <a:cxn ang="0">
                <a:pos x="3809" y="390"/>
              </a:cxn>
              <a:cxn ang="0">
                <a:pos x="4199" y="382"/>
              </a:cxn>
              <a:cxn ang="0">
                <a:pos x="5120" y="349"/>
              </a:cxn>
              <a:cxn ang="0">
                <a:pos x="5651" y="332"/>
              </a:cxn>
              <a:cxn ang="0">
                <a:pos x="6174" y="299"/>
              </a:cxn>
              <a:cxn ang="0">
                <a:pos x="6639" y="258"/>
              </a:cxn>
              <a:cxn ang="0">
                <a:pos x="6830" y="233"/>
              </a:cxn>
              <a:cxn ang="0">
                <a:pos x="6987" y="216"/>
              </a:cxn>
              <a:cxn ang="0">
                <a:pos x="7046" y="191"/>
              </a:cxn>
              <a:cxn ang="0">
                <a:pos x="7178" y="141"/>
              </a:cxn>
              <a:cxn ang="0">
                <a:pos x="7253" y="108"/>
              </a:cxn>
              <a:cxn ang="0">
                <a:pos x="7319" y="67"/>
              </a:cxn>
              <a:cxn ang="0">
                <a:pos x="7378" y="34"/>
              </a:cxn>
              <a:cxn ang="0">
                <a:pos x="7411" y="0"/>
              </a:cxn>
            </a:cxnLst>
            <a:rect l="0" t="0" r="0" b="0"/>
            <a:pathLst>
              <a:path w="7411" h="390">
                <a:moveTo>
                  <a:pt x="0" y="92"/>
                </a:moveTo>
                <a:lnTo>
                  <a:pt x="265" y="141"/>
                </a:lnTo>
                <a:lnTo>
                  <a:pt x="589" y="191"/>
                </a:lnTo>
                <a:lnTo>
                  <a:pt x="1029" y="249"/>
                </a:lnTo>
                <a:lnTo>
                  <a:pt x="1585" y="307"/>
                </a:lnTo>
                <a:lnTo>
                  <a:pt x="1883" y="332"/>
                </a:lnTo>
                <a:lnTo>
                  <a:pt x="2224" y="349"/>
                </a:lnTo>
                <a:lnTo>
                  <a:pt x="2589" y="374"/>
                </a:lnTo>
                <a:lnTo>
                  <a:pt x="2979" y="382"/>
                </a:lnTo>
                <a:lnTo>
                  <a:pt x="3386" y="390"/>
                </a:lnTo>
                <a:lnTo>
                  <a:pt x="3809" y="390"/>
                </a:lnTo>
                <a:lnTo>
                  <a:pt x="4199" y="382"/>
                </a:lnTo>
                <a:lnTo>
                  <a:pt x="5120" y="349"/>
                </a:lnTo>
                <a:lnTo>
                  <a:pt x="5651" y="332"/>
                </a:lnTo>
                <a:lnTo>
                  <a:pt x="6174" y="299"/>
                </a:lnTo>
                <a:lnTo>
                  <a:pt x="6639" y="258"/>
                </a:lnTo>
                <a:lnTo>
                  <a:pt x="6830" y="233"/>
                </a:lnTo>
                <a:lnTo>
                  <a:pt x="6987" y="216"/>
                </a:lnTo>
                <a:lnTo>
                  <a:pt x="7046" y="191"/>
                </a:lnTo>
                <a:lnTo>
                  <a:pt x="7178" y="141"/>
                </a:lnTo>
                <a:lnTo>
                  <a:pt x="7253" y="108"/>
                </a:lnTo>
                <a:lnTo>
                  <a:pt x="7319" y="67"/>
                </a:lnTo>
                <a:lnTo>
                  <a:pt x="7378" y="34"/>
                </a:lnTo>
                <a:lnTo>
                  <a:pt x="7411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41" name="フリーフォーム 40"/>
          <p:cNvSpPr>
            <a:spLocks/>
          </p:cNvSpPr>
          <p:nvPr/>
        </p:nvSpPr>
        <p:spPr bwMode="auto">
          <a:xfrm>
            <a:off x="0" y="4325364"/>
            <a:ext cx="9144000" cy="553056"/>
          </a:xfrm>
          <a:custGeom>
            <a:avLst/>
            <a:gdLst/>
            <a:ahLst/>
            <a:cxnLst>
              <a:cxn ang="0">
                <a:pos x="0" y="448"/>
              </a:cxn>
              <a:cxn ang="0">
                <a:pos x="896" y="349"/>
              </a:cxn>
              <a:cxn ang="0">
                <a:pos x="1850" y="258"/>
              </a:cxn>
              <a:cxn ang="0">
                <a:pos x="3012" y="150"/>
              </a:cxn>
              <a:cxn ang="0">
                <a:pos x="3635" y="108"/>
              </a:cxn>
              <a:cxn ang="0">
                <a:pos x="4257" y="67"/>
              </a:cxn>
              <a:cxn ang="0">
                <a:pos x="4879" y="34"/>
              </a:cxn>
              <a:cxn ang="0">
                <a:pos x="5477" y="9"/>
              </a:cxn>
              <a:cxn ang="0">
                <a:pos x="6050" y="0"/>
              </a:cxn>
              <a:cxn ang="0">
                <a:pos x="6572" y="9"/>
              </a:cxn>
              <a:cxn ang="0">
                <a:pos x="6813" y="17"/>
              </a:cxn>
              <a:cxn ang="0">
                <a:pos x="7029" y="34"/>
              </a:cxn>
              <a:cxn ang="0">
                <a:pos x="7228" y="50"/>
              </a:cxn>
              <a:cxn ang="0">
                <a:pos x="7411" y="83"/>
              </a:cxn>
            </a:cxnLst>
            <a:rect l="0" t="0" r="0" b="0"/>
            <a:pathLst>
              <a:path w="7411" h="448">
                <a:moveTo>
                  <a:pt x="0" y="448"/>
                </a:moveTo>
                <a:lnTo>
                  <a:pt x="896" y="349"/>
                </a:lnTo>
                <a:lnTo>
                  <a:pt x="1850" y="258"/>
                </a:lnTo>
                <a:lnTo>
                  <a:pt x="3012" y="150"/>
                </a:lnTo>
                <a:lnTo>
                  <a:pt x="3635" y="108"/>
                </a:lnTo>
                <a:lnTo>
                  <a:pt x="4257" y="67"/>
                </a:lnTo>
                <a:lnTo>
                  <a:pt x="4879" y="34"/>
                </a:lnTo>
                <a:lnTo>
                  <a:pt x="5477" y="9"/>
                </a:lnTo>
                <a:lnTo>
                  <a:pt x="6050" y="0"/>
                </a:lnTo>
                <a:lnTo>
                  <a:pt x="6572" y="9"/>
                </a:lnTo>
                <a:lnTo>
                  <a:pt x="6813" y="17"/>
                </a:lnTo>
                <a:lnTo>
                  <a:pt x="7029" y="34"/>
                </a:lnTo>
                <a:lnTo>
                  <a:pt x="7228" y="50"/>
                </a:lnTo>
                <a:lnTo>
                  <a:pt x="7411" y="83"/>
                </a:lnTo>
              </a:path>
            </a:pathLst>
          </a:custGeom>
          <a:noFill/>
          <a:ln w="12700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2" name="フリーフォーム 21"/>
          <p:cNvSpPr>
            <a:spLocks/>
          </p:cNvSpPr>
          <p:nvPr/>
        </p:nvSpPr>
        <p:spPr bwMode="auto">
          <a:xfrm>
            <a:off x="143256" y="4071943"/>
            <a:ext cx="9000744" cy="491331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332" y="365"/>
              </a:cxn>
              <a:cxn ang="0">
                <a:pos x="713" y="382"/>
              </a:cxn>
              <a:cxn ang="0">
                <a:pos x="1186" y="390"/>
              </a:cxn>
              <a:cxn ang="0">
                <a:pos x="1742" y="398"/>
              </a:cxn>
              <a:cxn ang="0">
                <a:pos x="2365" y="390"/>
              </a:cxn>
              <a:cxn ang="0">
                <a:pos x="2689" y="382"/>
              </a:cxn>
              <a:cxn ang="0">
                <a:pos x="3020" y="373"/>
              </a:cxn>
              <a:cxn ang="0">
                <a:pos x="3344" y="348"/>
              </a:cxn>
              <a:cxn ang="0">
                <a:pos x="3676" y="324"/>
              </a:cxn>
              <a:cxn ang="0">
                <a:pos x="4058" y="257"/>
              </a:cxn>
              <a:cxn ang="0">
                <a:pos x="4481" y="199"/>
              </a:cxn>
              <a:cxn ang="0">
                <a:pos x="4996" y="133"/>
              </a:cxn>
              <a:cxn ang="0">
                <a:pos x="5535" y="66"/>
              </a:cxn>
              <a:cxn ang="0">
                <a:pos x="6075" y="25"/>
              </a:cxn>
              <a:cxn ang="0">
                <a:pos x="6332" y="8"/>
              </a:cxn>
              <a:cxn ang="0">
                <a:pos x="6564" y="0"/>
              </a:cxn>
              <a:cxn ang="0">
                <a:pos x="6763" y="0"/>
              </a:cxn>
              <a:cxn ang="0">
                <a:pos x="6946" y="17"/>
              </a:cxn>
              <a:cxn ang="0">
                <a:pos x="7137" y="41"/>
              </a:cxn>
              <a:cxn ang="0">
                <a:pos x="7295" y="58"/>
              </a:cxn>
              <a:cxn ang="0">
                <a:pos x="7411" y="66"/>
              </a:cxn>
            </a:cxnLst>
            <a:rect l="0" t="0" r="0" b="0"/>
            <a:pathLst>
              <a:path w="7411" h="398">
                <a:moveTo>
                  <a:pt x="0" y="340"/>
                </a:moveTo>
                <a:lnTo>
                  <a:pt x="332" y="365"/>
                </a:lnTo>
                <a:lnTo>
                  <a:pt x="713" y="382"/>
                </a:lnTo>
                <a:lnTo>
                  <a:pt x="1186" y="390"/>
                </a:lnTo>
                <a:lnTo>
                  <a:pt x="1742" y="398"/>
                </a:lnTo>
                <a:lnTo>
                  <a:pt x="2365" y="390"/>
                </a:lnTo>
                <a:lnTo>
                  <a:pt x="2689" y="382"/>
                </a:lnTo>
                <a:lnTo>
                  <a:pt x="3020" y="373"/>
                </a:lnTo>
                <a:lnTo>
                  <a:pt x="3344" y="348"/>
                </a:lnTo>
                <a:lnTo>
                  <a:pt x="3676" y="324"/>
                </a:lnTo>
                <a:lnTo>
                  <a:pt x="4058" y="257"/>
                </a:lnTo>
                <a:lnTo>
                  <a:pt x="4481" y="199"/>
                </a:lnTo>
                <a:lnTo>
                  <a:pt x="4996" y="133"/>
                </a:lnTo>
                <a:lnTo>
                  <a:pt x="5535" y="66"/>
                </a:lnTo>
                <a:lnTo>
                  <a:pt x="6075" y="25"/>
                </a:lnTo>
                <a:lnTo>
                  <a:pt x="6332" y="8"/>
                </a:lnTo>
                <a:lnTo>
                  <a:pt x="6564" y="0"/>
                </a:lnTo>
                <a:lnTo>
                  <a:pt x="6763" y="0"/>
                </a:lnTo>
                <a:lnTo>
                  <a:pt x="6946" y="17"/>
                </a:lnTo>
                <a:lnTo>
                  <a:pt x="7137" y="41"/>
                </a:lnTo>
                <a:lnTo>
                  <a:pt x="7295" y="58"/>
                </a:lnTo>
                <a:lnTo>
                  <a:pt x="7411" y="66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4" name="フリーフォーム 23"/>
          <p:cNvSpPr>
            <a:spLocks/>
          </p:cNvSpPr>
          <p:nvPr/>
        </p:nvSpPr>
        <p:spPr bwMode="auto">
          <a:xfrm>
            <a:off x="152400" y="4019116"/>
            <a:ext cx="8991600" cy="481455"/>
          </a:xfrm>
          <a:custGeom>
            <a:avLst/>
            <a:gdLst/>
            <a:ahLst/>
            <a:cxnLst>
              <a:cxn ang="0">
                <a:pos x="0" y="92"/>
              </a:cxn>
              <a:cxn ang="0">
                <a:pos x="265" y="141"/>
              </a:cxn>
              <a:cxn ang="0">
                <a:pos x="589" y="191"/>
              </a:cxn>
              <a:cxn ang="0">
                <a:pos x="1029" y="249"/>
              </a:cxn>
              <a:cxn ang="0">
                <a:pos x="1585" y="307"/>
              </a:cxn>
              <a:cxn ang="0">
                <a:pos x="1883" y="332"/>
              </a:cxn>
              <a:cxn ang="0">
                <a:pos x="2224" y="349"/>
              </a:cxn>
              <a:cxn ang="0">
                <a:pos x="2589" y="374"/>
              </a:cxn>
              <a:cxn ang="0">
                <a:pos x="2979" y="382"/>
              </a:cxn>
              <a:cxn ang="0">
                <a:pos x="3386" y="390"/>
              </a:cxn>
              <a:cxn ang="0">
                <a:pos x="3809" y="390"/>
              </a:cxn>
              <a:cxn ang="0">
                <a:pos x="4199" y="382"/>
              </a:cxn>
              <a:cxn ang="0">
                <a:pos x="5120" y="349"/>
              </a:cxn>
              <a:cxn ang="0">
                <a:pos x="5651" y="332"/>
              </a:cxn>
              <a:cxn ang="0">
                <a:pos x="6174" y="299"/>
              </a:cxn>
              <a:cxn ang="0">
                <a:pos x="6639" y="258"/>
              </a:cxn>
              <a:cxn ang="0">
                <a:pos x="6830" y="233"/>
              </a:cxn>
              <a:cxn ang="0">
                <a:pos x="6987" y="216"/>
              </a:cxn>
              <a:cxn ang="0">
                <a:pos x="7046" y="191"/>
              </a:cxn>
              <a:cxn ang="0">
                <a:pos x="7178" y="141"/>
              </a:cxn>
              <a:cxn ang="0">
                <a:pos x="7253" y="108"/>
              </a:cxn>
              <a:cxn ang="0">
                <a:pos x="7319" y="67"/>
              </a:cxn>
              <a:cxn ang="0">
                <a:pos x="7378" y="34"/>
              </a:cxn>
              <a:cxn ang="0">
                <a:pos x="7411" y="0"/>
              </a:cxn>
            </a:cxnLst>
            <a:rect l="0" t="0" r="0" b="0"/>
            <a:pathLst>
              <a:path w="7411" h="390">
                <a:moveTo>
                  <a:pt x="0" y="92"/>
                </a:moveTo>
                <a:lnTo>
                  <a:pt x="265" y="141"/>
                </a:lnTo>
                <a:lnTo>
                  <a:pt x="589" y="191"/>
                </a:lnTo>
                <a:lnTo>
                  <a:pt x="1029" y="249"/>
                </a:lnTo>
                <a:lnTo>
                  <a:pt x="1585" y="307"/>
                </a:lnTo>
                <a:lnTo>
                  <a:pt x="1883" y="332"/>
                </a:lnTo>
                <a:lnTo>
                  <a:pt x="2224" y="349"/>
                </a:lnTo>
                <a:lnTo>
                  <a:pt x="2589" y="374"/>
                </a:lnTo>
                <a:lnTo>
                  <a:pt x="2979" y="382"/>
                </a:lnTo>
                <a:lnTo>
                  <a:pt x="3386" y="390"/>
                </a:lnTo>
                <a:lnTo>
                  <a:pt x="3809" y="390"/>
                </a:lnTo>
                <a:lnTo>
                  <a:pt x="4199" y="382"/>
                </a:lnTo>
                <a:lnTo>
                  <a:pt x="5120" y="349"/>
                </a:lnTo>
                <a:lnTo>
                  <a:pt x="5651" y="332"/>
                </a:lnTo>
                <a:lnTo>
                  <a:pt x="6174" y="299"/>
                </a:lnTo>
                <a:lnTo>
                  <a:pt x="6639" y="258"/>
                </a:lnTo>
                <a:lnTo>
                  <a:pt x="6830" y="233"/>
                </a:lnTo>
                <a:lnTo>
                  <a:pt x="6987" y="216"/>
                </a:lnTo>
                <a:lnTo>
                  <a:pt x="7046" y="191"/>
                </a:lnTo>
                <a:lnTo>
                  <a:pt x="7178" y="141"/>
                </a:lnTo>
                <a:lnTo>
                  <a:pt x="7253" y="108"/>
                </a:lnTo>
                <a:lnTo>
                  <a:pt x="7319" y="67"/>
                </a:lnTo>
                <a:lnTo>
                  <a:pt x="7378" y="34"/>
                </a:lnTo>
                <a:lnTo>
                  <a:pt x="7411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6" name="フリーフォーム 25"/>
          <p:cNvSpPr>
            <a:spLocks/>
          </p:cNvSpPr>
          <p:nvPr/>
        </p:nvSpPr>
        <p:spPr bwMode="auto">
          <a:xfrm>
            <a:off x="143256" y="3714753"/>
            <a:ext cx="9000744" cy="491331"/>
          </a:xfrm>
          <a:custGeom>
            <a:avLst/>
            <a:gdLst/>
            <a:ahLst/>
            <a:cxnLst>
              <a:cxn ang="0">
                <a:pos x="0" y="340"/>
              </a:cxn>
              <a:cxn ang="0">
                <a:pos x="332" y="365"/>
              </a:cxn>
              <a:cxn ang="0">
                <a:pos x="713" y="382"/>
              </a:cxn>
              <a:cxn ang="0">
                <a:pos x="1186" y="390"/>
              </a:cxn>
              <a:cxn ang="0">
                <a:pos x="1742" y="398"/>
              </a:cxn>
              <a:cxn ang="0">
                <a:pos x="2365" y="390"/>
              </a:cxn>
              <a:cxn ang="0">
                <a:pos x="2689" y="382"/>
              </a:cxn>
              <a:cxn ang="0">
                <a:pos x="3020" y="373"/>
              </a:cxn>
              <a:cxn ang="0">
                <a:pos x="3344" y="348"/>
              </a:cxn>
              <a:cxn ang="0">
                <a:pos x="3676" y="324"/>
              </a:cxn>
              <a:cxn ang="0">
                <a:pos x="4058" y="257"/>
              </a:cxn>
              <a:cxn ang="0">
                <a:pos x="4481" y="199"/>
              </a:cxn>
              <a:cxn ang="0">
                <a:pos x="4996" y="133"/>
              </a:cxn>
              <a:cxn ang="0">
                <a:pos x="5535" y="66"/>
              </a:cxn>
              <a:cxn ang="0">
                <a:pos x="6075" y="25"/>
              </a:cxn>
              <a:cxn ang="0">
                <a:pos x="6332" y="8"/>
              </a:cxn>
              <a:cxn ang="0">
                <a:pos x="6564" y="0"/>
              </a:cxn>
              <a:cxn ang="0">
                <a:pos x="6763" y="0"/>
              </a:cxn>
              <a:cxn ang="0">
                <a:pos x="6946" y="17"/>
              </a:cxn>
              <a:cxn ang="0">
                <a:pos x="7137" y="41"/>
              </a:cxn>
              <a:cxn ang="0">
                <a:pos x="7295" y="58"/>
              </a:cxn>
              <a:cxn ang="0">
                <a:pos x="7411" y="66"/>
              </a:cxn>
            </a:cxnLst>
            <a:rect l="0" t="0" r="0" b="0"/>
            <a:pathLst>
              <a:path w="7411" h="398">
                <a:moveTo>
                  <a:pt x="0" y="340"/>
                </a:moveTo>
                <a:lnTo>
                  <a:pt x="332" y="365"/>
                </a:lnTo>
                <a:lnTo>
                  <a:pt x="713" y="382"/>
                </a:lnTo>
                <a:lnTo>
                  <a:pt x="1186" y="390"/>
                </a:lnTo>
                <a:lnTo>
                  <a:pt x="1742" y="398"/>
                </a:lnTo>
                <a:lnTo>
                  <a:pt x="2365" y="390"/>
                </a:lnTo>
                <a:lnTo>
                  <a:pt x="2689" y="382"/>
                </a:lnTo>
                <a:lnTo>
                  <a:pt x="3020" y="373"/>
                </a:lnTo>
                <a:lnTo>
                  <a:pt x="3344" y="348"/>
                </a:lnTo>
                <a:lnTo>
                  <a:pt x="3676" y="324"/>
                </a:lnTo>
                <a:lnTo>
                  <a:pt x="4058" y="257"/>
                </a:lnTo>
                <a:lnTo>
                  <a:pt x="4481" y="199"/>
                </a:lnTo>
                <a:lnTo>
                  <a:pt x="4996" y="133"/>
                </a:lnTo>
                <a:lnTo>
                  <a:pt x="5535" y="66"/>
                </a:lnTo>
                <a:lnTo>
                  <a:pt x="6075" y="25"/>
                </a:lnTo>
                <a:lnTo>
                  <a:pt x="6332" y="8"/>
                </a:lnTo>
                <a:lnTo>
                  <a:pt x="6564" y="0"/>
                </a:lnTo>
                <a:lnTo>
                  <a:pt x="6763" y="0"/>
                </a:lnTo>
                <a:lnTo>
                  <a:pt x="6946" y="17"/>
                </a:lnTo>
                <a:lnTo>
                  <a:pt x="7137" y="41"/>
                </a:lnTo>
                <a:lnTo>
                  <a:pt x="7295" y="58"/>
                </a:lnTo>
                <a:lnTo>
                  <a:pt x="7411" y="66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sp>
        <p:nvSpPr>
          <p:cNvPr id="27" name="フリーフォーム 26"/>
          <p:cNvSpPr>
            <a:spLocks/>
          </p:cNvSpPr>
          <p:nvPr/>
        </p:nvSpPr>
        <p:spPr bwMode="auto">
          <a:xfrm>
            <a:off x="152400" y="3881224"/>
            <a:ext cx="8991600" cy="481455"/>
          </a:xfrm>
          <a:custGeom>
            <a:avLst/>
            <a:gdLst/>
            <a:ahLst/>
            <a:cxnLst>
              <a:cxn ang="0">
                <a:pos x="0" y="92"/>
              </a:cxn>
              <a:cxn ang="0">
                <a:pos x="265" y="141"/>
              </a:cxn>
              <a:cxn ang="0">
                <a:pos x="589" y="191"/>
              </a:cxn>
              <a:cxn ang="0">
                <a:pos x="1029" y="249"/>
              </a:cxn>
              <a:cxn ang="0">
                <a:pos x="1585" y="307"/>
              </a:cxn>
              <a:cxn ang="0">
                <a:pos x="1883" y="332"/>
              </a:cxn>
              <a:cxn ang="0">
                <a:pos x="2224" y="349"/>
              </a:cxn>
              <a:cxn ang="0">
                <a:pos x="2589" y="374"/>
              </a:cxn>
              <a:cxn ang="0">
                <a:pos x="2979" y="382"/>
              </a:cxn>
              <a:cxn ang="0">
                <a:pos x="3386" y="390"/>
              </a:cxn>
              <a:cxn ang="0">
                <a:pos x="3809" y="390"/>
              </a:cxn>
              <a:cxn ang="0">
                <a:pos x="4199" y="382"/>
              </a:cxn>
              <a:cxn ang="0">
                <a:pos x="5120" y="349"/>
              </a:cxn>
              <a:cxn ang="0">
                <a:pos x="5651" y="332"/>
              </a:cxn>
              <a:cxn ang="0">
                <a:pos x="6174" y="299"/>
              </a:cxn>
              <a:cxn ang="0">
                <a:pos x="6639" y="258"/>
              </a:cxn>
              <a:cxn ang="0">
                <a:pos x="6830" y="233"/>
              </a:cxn>
              <a:cxn ang="0">
                <a:pos x="6987" y="216"/>
              </a:cxn>
              <a:cxn ang="0">
                <a:pos x="7046" y="191"/>
              </a:cxn>
              <a:cxn ang="0">
                <a:pos x="7178" y="141"/>
              </a:cxn>
              <a:cxn ang="0">
                <a:pos x="7253" y="108"/>
              </a:cxn>
              <a:cxn ang="0">
                <a:pos x="7319" y="67"/>
              </a:cxn>
              <a:cxn ang="0">
                <a:pos x="7378" y="34"/>
              </a:cxn>
              <a:cxn ang="0">
                <a:pos x="7411" y="0"/>
              </a:cxn>
            </a:cxnLst>
            <a:rect l="0" t="0" r="0" b="0"/>
            <a:pathLst>
              <a:path w="7411" h="390">
                <a:moveTo>
                  <a:pt x="0" y="92"/>
                </a:moveTo>
                <a:lnTo>
                  <a:pt x="265" y="141"/>
                </a:lnTo>
                <a:lnTo>
                  <a:pt x="589" y="191"/>
                </a:lnTo>
                <a:lnTo>
                  <a:pt x="1029" y="249"/>
                </a:lnTo>
                <a:lnTo>
                  <a:pt x="1585" y="307"/>
                </a:lnTo>
                <a:lnTo>
                  <a:pt x="1883" y="332"/>
                </a:lnTo>
                <a:lnTo>
                  <a:pt x="2224" y="349"/>
                </a:lnTo>
                <a:lnTo>
                  <a:pt x="2589" y="374"/>
                </a:lnTo>
                <a:lnTo>
                  <a:pt x="2979" y="382"/>
                </a:lnTo>
                <a:lnTo>
                  <a:pt x="3386" y="390"/>
                </a:lnTo>
                <a:lnTo>
                  <a:pt x="3809" y="390"/>
                </a:lnTo>
                <a:lnTo>
                  <a:pt x="4199" y="382"/>
                </a:lnTo>
                <a:lnTo>
                  <a:pt x="5120" y="349"/>
                </a:lnTo>
                <a:lnTo>
                  <a:pt x="5651" y="332"/>
                </a:lnTo>
                <a:lnTo>
                  <a:pt x="6174" y="299"/>
                </a:lnTo>
                <a:lnTo>
                  <a:pt x="6639" y="258"/>
                </a:lnTo>
                <a:lnTo>
                  <a:pt x="6830" y="233"/>
                </a:lnTo>
                <a:lnTo>
                  <a:pt x="6987" y="216"/>
                </a:lnTo>
                <a:lnTo>
                  <a:pt x="7046" y="191"/>
                </a:lnTo>
                <a:lnTo>
                  <a:pt x="7178" y="141"/>
                </a:lnTo>
                <a:lnTo>
                  <a:pt x="7253" y="108"/>
                </a:lnTo>
                <a:lnTo>
                  <a:pt x="7319" y="67"/>
                </a:lnTo>
                <a:lnTo>
                  <a:pt x="7378" y="34"/>
                </a:lnTo>
                <a:lnTo>
                  <a:pt x="7411" y="0"/>
                </a:lnTo>
              </a:path>
            </a:pathLst>
          </a:custGeom>
          <a:noFill/>
          <a:ln w="9525" cap="flat" cmpd="sng" algn="ctr">
            <a:solidFill>
              <a:schemeClr val="accent1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7530770" y="3871493"/>
            <a:ext cx="1541824" cy="1424221"/>
            <a:chOff x="7286645" y="3871493"/>
            <a:chExt cx="1541824" cy="1424221"/>
          </a:xfr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/>
              </a:gs>
            </a:gsLst>
            <a:lin ang="5400000" scaled="1"/>
          </a:gradFill>
        </p:grpSpPr>
        <p:sp>
          <p:nvSpPr>
            <p:cNvPr id="18" name="フリーフォーム 17"/>
            <p:cNvSpPr>
              <a:spLocks/>
            </p:cNvSpPr>
            <p:nvPr/>
          </p:nvSpPr>
          <p:spPr bwMode="auto">
            <a:xfrm>
              <a:off x="7286645" y="3890348"/>
              <a:ext cx="908413" cy="891012"/>
            </a:xfrm>
            <a:custGeom>
              <a:avLst/>
              <a:gdLst>
                <a:gd name="T0" fmla="*/ 530225 w 507"/>
                <a:gd name="T1" fmla="*/ 0 h 501"/>
                <a:gd name="T2" fmla="*/ 692150 w 507"/>
                <a:gd name="T3" fmla="*/ 0 h 501"/>
                <a:gd name="T4" fmla="*/ 758825 w 507"/>
                <a:gd name="T5" fmla="*/ 0 h 501"/>
                <a:gd name="T6" fmla="*/ 804863 w 507"/>
                <a:gd name="T7" fmla="*/ 20638 h 501"/>
                <a:gd name="T8" fmla="*/ 804863 w 507"/>
                <a:gd name="T9" fmla="*/ 33338 h 501"/>
                <a:gd name="T10" fmla="*/ 738188 w 507"/>
                <a:gd name="T11" fmla="*/ 11113 h 501"/>
                <a:gd name="T12" fmla="*/ 701675 w 507"/>
                <a:gd name="T13" fmla="*/ 0 h 501"/>
                <a:gd name="T14" fmla="*/ 655638 w 507"/>
                <a:gd name="T15" fmla="*/ 0 h 501"/>
                <a:gd name="T16" fmla="*/ 552450 w 507"/>
                <a:gd name="T17" fmla="*/ 33338 h 501"/>
                <a:gd name="T18" fmla="*/ 460375 w 507"/>
                <a:gd name="T19" fmla="*/ 79375 h 501"/>
                <a:gd name="T20" fmla="*/ 414338 w 507"/>
                <a:gd name="T21" fmla="*/ 115888 h 501"/>
                <a:gd name="T22" fmla="*/ 493713 w 507"/>
                <a:gd name="T23" fmla="*/ 79375 h 501"/>
                <a:gd name="T24" fmla="*/ 542925 w 507"/>
                <a:gd name="T25" fmla="*/ 66675 h 501"/>
                <a:gd name="T26" fmla="*/ 563563 w 507"/>
                <a:gd name="T27" fmla="*/ 66675 h 501"/>
                <a:gd name="T28" fmla="*/ 460375 w 507"/>
                <a:gd name="T29" fmla="*/ 115888 h 501"/>
                <a:gd name="T30" fmla="*/ 403225 w 507"/>
                <a:gd name="T31" fmla="*/ 160338 h 501"/>
                <a:gd name="T32" fmla="*/ 334963 w 507"/>
                <a:gd name="T33" fmla="*/ 206375 h 501"/>
                <a:gd name="T34" fmla="*/ 277813 w 507"/>
                <a:gd name="T35" fmla="*/ 252413 h 501"/>
                <a:gd name="T36" fmla="*/ 219075 w 507"/>
                <a:gd name="T37" fmla="*/ 309563 h 501"/>
                <a:gd name="T38" fmla="*/ 182563 w 507"/>
                <a:gd name="T39" fmla="*/ 355600 h 501"/>
                <a:gd name="T40" fmla="*/ 161925 w 507"/>
                <a:gd name="T41" fmla="*/ 425450 h 501"/>
                <a:gd name="T42" fmla="*/ 138113 w 507"/>
                <a:gd name="T43" fmla="*/ 550863 h 501"/>
                <a:gd name="T44" fmla="*/ 128588 w 507"/>
                <a:gd name="T45" fmla="*/ 769938 h 501"/>
                <a:gd name="T46" fmla="*/ 115888 w 507"/>
                <a:gd name="T47" fmla="*/ 633413 h 501"/>
                <a:gd name="T48" fmla="*/ 103188 w 507"/>
                <a:gd name="T49" fmla="*/ 530225 h 501"/>
                <a:gd name="T50" fmla="*/ 92075 w 507"/>
                <a:gd name="T51" fmla="*/ 493713 h 501"/>
                <a:gd name="T52" fmla="*/ 69850 w 507"/>
                <a:gd name="T53" fmla="*/ 541338 h 501"/>
                <a:gd name="T54" fmla="*/ 58738 w 507"/>
                <a:gd name="T55" fmla="*/ 608013 h 501"/>
                <a:gd name="T56" fmla="*/ 46038 w 507"/>
                <a:gd name="T57" fmla="*/ 795338 h 501"/>
                <a:gd name="T58" fmla="*/ 33338 w 507"/>
                <a:gd name="T59" fmla="*/ 679450 h 501"/>
                <a:gd name="T60" fmla="*/ 25400 w 507"/>
                <a:gd name="T61" fmla="*/ 620713 h 501"/>
                <a:gd name="T62" fmla="*/ 12700 w 507"/>
                <a:gd name="T63" fmla="*/ 633413 h 501"/>
                <a:gd name="T64" fmla="*/ 0 w 507"/>
                <a:gd name="T65" fmla="*/ 646113 h 501"/>
                <a:gd name="T66" fmla="*/ 0 w 507"/>
                <a:gd name="T67" fmla="*/ 574675 h 501"/>
                <a:gd name="T68" fmla="*/ 12700 w 507"/>
                <a:gd name="T69" fmla="*/ 517525 h 501"/>
                <a:gd name="T70" fmla="*/ 25400 w 507"/>
                <a:gd name="T71" fmla="*/ 458788 h 501"/>
                <a:gd name="T72" fmla="*/ 82550 w 507"/>
                <a:gd name="T73" fmla="*/ 331788 h 501"/>
                <a:gd name="T74" fmla="*/ 149225 w 507"/>
                <a:gd name="T75" fmla="*/ 219075 h 501"/>
                <a:gd name="T76" fmla="*/ 231775 w 507"/>
                <a:gd name="T77" fmla="*/ 123825 h 501"/>
                <a:gd name="T78" fmla="*/ 311150 w 507"/>
                <a:gd name="T79" fmla="*/ 57150 h 501"/>
                <a:gd name="T80" fmla="*/ 403225 w 507"/>
                <a:gd name="T81" fmla="*/ 20638 h 501"/>
                <a:gd name="T82" fmla="*/ 519113 w 507"/>
                <a:gd name="T83" fmla="*/ 0 h 501"/>
                <a:gd name="T84" fmla="*/ 530225 w 507"/>
                <a:gd name="T85" fmla="*/ 0 h 501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w 507"/>
                <a:gd name="T130" fmla="*/ 0 h 501"/>
                <a:gd name="T131" fmla="*/ 0 w 507"/>
                <a:gd name="T132" fmla="*/ 0 h 50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07" h="501">
                  <a:moveTo>
                    <a:pt x="334" y="0"/>
                  </a:moveTo>
                  <a:lnTo>
                    <a:pt x="436" y="0"/>
                  </a:lnTo>
                  <a:lnTo>
                    <a:pt x="478" y="0"/>
                  </a:lnTo>
                  <a:lnTo>
                    <a:pt x="507" y="13"/>
                  </a:lnTo>
                  <a:lnTo>
                    <a:pt x="507" y="21"/>
                  </a:lnTo>
                  <a:lnTo>
                    <a:pt x="465" y="7"/>
                  </a:lnTo>
                  <a:lnTo>
                    <a:pt x="442" y="0"/>
                  </a:lnTo>
                  <a:lnTo>
                    <a:pt x="413" y="0"/>
                  </a:lnTo>
                  <a:lnTo>
                    <a:pt x="348" y="21"/>
                  </a:lnTo>
                  <a:lnTo>
                    <a:pt x="290" y="50"/>
                  </a:lnTo>
                  <a:lnTo>
                    <a:pt x="261" y="73"/>
                  </a:lnTo>
                  <a:lnTo>
                    <a:pt x="311" y="50"/>
                  </a:lnTo>
                  <a:lnTo>
                    <a:pt x="342" y="42"/>
                  </a:lnTo>
                  <a:lnTo>
                    <a:pt x="355" y="42"/>
                  </a:lnTo>
                  <a:lnTo>
                    <a:pt x="290" y="73"/>
                  </a:lnTo>
                  <a:lnTo>
                    <a:pt x="254" y="101"/>
                  </a:lnTo>
                  <a:lnTo>
                    <a:pt x="211" y="130"/>
                  </a:lnTo>
                  <a:lnTo>
                    <a:pt x="175" y="159"/>
                  </a:lnTo>
                  <a:lnTo>
                    <a:pt x="138" y="195"/>
                  </a:lnTo>
                  <a:lnTo>
                    <a:pt x="115" y="224"/>
                  </a:lnTo>
                  <a:lnTo>
                    <a:pt x="102" y="268"/>
                  </a:lnTo>
                  <a:lnTo>
                    <a:pt x="87" y="347"/>
                  </a:lnTo>
                  <a:lnTo>
                    <a:pt x="81" y="485"/>
                  </a:lnTo>
                  <a:lnTo>
                    <a:pt x="73" y="399"/>
                  </a:lnTo>
                  <a:lnTo>
                    <a:pt x="65" y="334"/>
                  </a:lnTo>
                  <a:lnTo>
                    <a:pt x="58" y="311"/>
                  </a:lnTo>
                  <a:lnTo>
                    <a:pt x="44" y="341"/>
                  </a:lnTo>
                  <a:lnTo>
                    <a:pt x="37" y="383"/>
                  </a:lnTo>
                  <a:lnTo>
                    <a:pt x="29" y="501"/>
                  </a:lnTo>
                  <a:lnTo>
                    <a:pt x="21" y="428"/>
                  </a:lnTo>
                  <a:lnTo>
                    <a:pt x="16" y="391"/>
                  </a:lnTo>
                  <a:lnTo>
                    <a:pt x="8" y="399"/>
                  </a:lnTo>
                  <a:lnTo>
                    <a:pt x="0" y="407"/>
                  </a:lnTo>
                  <a:lnTo>
                    <a:pt x="0" y="362"/>
                  </a:lnTo>
                  <a:lnTo>
                    <a:pt x="8" y="326"/>
                  </a:lnTo>
                  <a:lnTo>
                    <a:pt x="16" y="289"/>
                  </a:lnTo>
                  <a:lnTo>
                    <a:pt x="52" y="209"/>
                  </a:lnTo>
                  <a:lnTo>
                    <a:pt x="94" y="138"/>
                  </a:lnTo>
                  <a:lnTo>
                    <a:pt x="146" y="78"/>
                  </a:lnTo>
                  <a:lnTo>
                    <a:pt x="196" y="36"/>
                  </a:lnTo>
                  <a:lnTo>
                    <a:pt x="254" y="13"/>
                  </a:lnTo>
                  <a:lnTo>
                    <a:pt x="327" y="0"/>
                  </a:lnTo>
                  <a:lnTo>
                    <a:pt x="334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フリーフォーム 18"/>
            <p:cNvSpPr>
              <a:spLocks/>
            </p:cNvSpPr>
            <p:nvPr/>
          </p:nvSpPr>
          <p:spPr bwMode="auto">
            <a:xfrm>
              <a:off x="7421610" y="3871493"/>
              <a:ext cx="1406859" cy="1424221"/>
            </a:xfrm>
            <a:custGeom>
              <a:avLst/>
              <a:gdLst>
                <a:gd name="T0" fmla="*/ 1276350 w 804"/>
                <a:gd name="T1" fmla="*/ 795338 h 820"/>
                <a:gd name="T2" fmla="*/ 1209675 w 804"/>
                <a:gd name="T3" fmla="*/ 449263 h 820"/>
                <a:gd name="T4" fmla="*/ 1003300 w 804"/>
                <a:gd name="T5" fmla="*/ 149225 h 820"/>
                <a:gd name="T6" fmla="*/ 828675 w 804"/>
                <a:gd name="T7" fmla="*/ 46038 h 820"/>
                <a:gd name="T8" fmla="*/ 1003300 w 804"/>
                <a:gd name="T9" fmla="*/ 241300 h 820"/>
                <a:gd name="T10" fmla="*/ 758825 w 804"/>
                <a:gd name="T11" fmla="*/ 92075 h 820"/>
                <a:gd name="T12" fmla="*/ 506413 w 804"/>
                <a:gd name="T13" fmla="*/ 46038 h 820"/>
                <a:gd name="T14" fmla="*/ 401638 w 804"/>
                <a:gd name="T15" fmla="*/ 79375 h 820"/>
                <a:gd name="T16" fmla="*/ 149225 w 804"/>
                <a:gd name="T17" fmla="*/ 220663 h 820"/>
                <a:gd name="T18" fmla="*/ 33338 w 804"/>
                <a:gd name="T19" fmla="*/ 427038 h 820"/>
                <a:gd name="T20" fmla="*/ 33338 w 804"/>
                <a:gd name="T21" fmla="*/ 817563 h 820"/>
                <a:gd name="T22" fmla="*/ 241300 w 804"/>
                <a:gd name="T23" fmla="*/ 1119188 h 820"/>
                <a:gd name="T24" fmla="*/ 206375 w 804"/>
                <a:gd name="T25" fmla="*/ 1165225 h 820"/>
                <a:gd name="T26" fmla="*/ 473075 w 804"/>
                <a:gd name="T27" fmla="*/ 1243013 h 820"/>
                <a:gd name="T28" fmla="*/ 642938 w 804"/>
                <a:gd name="T29" fmla="*/ 1255713 h 820"/>
                <a:gd name="T30" fmla="*/ 252413 w 804"/>
                <a:gd name="T31" fmla="*/ 1268413 h 820"/>
                <a:gd name="T32" fmla="*/ 539750 w 804"/>
                <a:gd name="T33" fmla="*/ 1301750 h 820"/>
                <a:gd name="T34" fmla="*/ 841375 w 804"/>
                <a:gd name="T35" fmla="*/ 1255713 h 820"/>
                <a:gd name="T36" fmla="*/ 1047750 w 804"/>
                <a:gd name="T37" fmla="*/ 1139825 h 820"/>
                <a:gd name="T38" fmla="*/ 1160463 w 804"/>
                <a:gd name="T39" fmla="*/ 977900 h 820"/>
                <a:gd name="T40" fmla="*/ 1160463 w 804"/>
                <a:gd name="T41" fmla="*/ 795338 h 820"/>
                <a:gd name="T42" fmla="*/ 1173163 w 804"/>
                <a:gd name="T43" fmla="*/ 725488 h 820"/>
                <a:gd name="T44" fmla="*/ 1219200 w 804"/>
                <a:gd name="T45" fmla="*/ 784225 h 820"/>
                <a:gd name="T46" fmla="*/ 1160463 w 804"/>
                <a:gd name="T47" fmla="*/ 635000 h 820"/>
                <a:gd name="T48" fmla="*/ 1209675 w 804"/>
                <a:gd name="T49" fmla="*/ 646113 h 820"/>
                <a:gd name="T50" fmla="*/ 1255713 w 804"/>
                <a:gd name="T51" fmla="*/ 795338 h 820"/>
                <a:gd name="T52" fmla="*/ 1231900 w 804"/>
                <a:gd name="T53" fmla="*/ 1003300 h 820"/>
                <a:gd name="T54" fmla="*/ 815975 w 804"/>
                <a:gd name="T55" fmla="*/ 887413 h 820"/>
                <a:gd name="T56" fmla="*/ 633413 w 804"/>
                <a:gd name="T57" fmla="*/ 1016000 h 820"/>
                <a:gd name="T58" fmla="*/ 344488 w 804"/>
                <a:gd name="T59" fmla="*/ 920750 h 820"/>
                <a:gd name="T60" fmla="*/ 219075 w 804"/>
                <a:gd name="T61" fmla="*/ 738188 h 820"/>
                <a:gd name="T62" fmla="*/ 206375 w 804"/>
                <a:gd name="T63" fmla="*/ 530225 h 820"/>
                <a:gd name="T64" fmla="*/ 265113 w 804"/>
                <a:gd name="T65" fmla="*/ 381000 h 820"/>
                <a:gd name="T66" fmla="*/ 473075 w 804"/>
                <a:gd name="T67" fmla="*/ 254000 h 820"/>
                <a:gd name="T68" fmla="*/ 311150 w 804"/>
                <a:gd name="T69" fmla="*/ 311150 h 820"/>
                <a:gd name="T70" fmla="*/ 182563 w 804"/>
                <a:gd name="T71" fmla="*/ 439738 h 820"/>
                <a:gd name="T72" fmla="*/ 252413 w 804"/>
                <a:gd name="T73" fmla="*/ 300038 h 820"/>
                <a:gd name="T74" fmla="*/ 434975 w 804"/>
                <a:gd name="T75" fmla="*/ 195263 h 820"/>
                <a:gd name="T76" fmla="*/ 587375 w 804"/>
                <a:gd name="T77" fmla="*/ 149225 h 820"/>
                <a:gd name="T78" fmla="*/ 493713 w 804"/>
                <a:gd name="T79" fmla="*/ 115888 h 820"/>
                <a:gd name="T80" fmla="*/ 655638 w 804"/>
                <a:gd name="T81" fmla="*/ 104775 h 820"/>
                <a:gd name="T82" fmla="*/ 758825 w 804"/>
                <a:gd name="T83" fmla="*/ 231775 h 820"/>
                <a:gd name="T84" fmla="*/ 804863 w 804"/>
                <a:gd name="T85" fmla="*/ 287338 h 820"/>
                <a:gd name="T86" fmla="*/ 758825 w 804"/>
                <a:gd name="T87" fmla="*/ 381000 h 820"/>
                <a:gd name="T88" fmla="*/ 815975 w 804"/>
                <a:gd name="T89" fmla="*/ 403225 h 820"/>
                <a:gd name="T90" fmla="*/ 862013 w 804"/>
                <a:gd name="T91" fmla="*/ 427038 h 820"/>
                <a:gd name="T92" fmla="*/ 898525 w 804"/>
                <a:gd name="T93" fmla="*/ 601663 h 820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w 804"/>
                <a:gd name="T142" fmla="*/ 0 h 820"/>
                <a:gd name="T143" fmla="*/ 0 w 804"/>
                <a:gd name="T144" fmla="*/ 0 h 82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04" h="820">
                  <a:moveTo>
                    <a:pt x="776" y="632"/>
                  </a:moveTo>
                  <a:lnTo>
                    <a:pt x="797" y="559"/>
                  </a:lnTo>
                  <a:lnTo>
                    <a:pt x="804" y="501"/>
                  </a:lnTo>
                  <a:lnTo>
                    <a:pt x="804" y="444"/>
                  </a:lnTo>
                  <a:lnTo>
                    <a:pt x="791" y="379"/>
                  </a:lnTo>
                  <a:lnTo>
                    <a:pt x="762" y="283"/>
                  </a:lnTo>
                  <a:lnTo>
                    <a:pt x="710" y="204"/>
                  </a:lnTo>
                  <a:lnTo>
                    <a:pt x="660" y="123"/>
                  </a:lnTo>
                  <a:lnTo>
                    <a:pt x="632" y="94"/>
                  </a:lnTo>
                  <a:lnTo>
                    <a:pt x="595" y="66"/>
                  </a:lnTo>
                  <a:lnTo>
                    <a:pt x="559" y="50"/>
                  </a:lnTo>
                  <a:lnTo>
                    <a:pt x="522" y="29"/>
                  </a:lnTo>
                  <a:lnTo>
                    <a:pt x="442" y="0"/>
                  </a:lnTo>
                  <a:lnTo>
                    <a:pt x="543" y="73"/>
                  </a:lnTo>
                  <a:lnTo>
                    <a:pt x="632" y="152"/>
                  </a:lnTo>
                  <a:lnTo>
                    <a:pt x="551" y="102"/>
                  </a:lnTo>
                  <a:lnTo>
                    <a:pt x="478" y="50"/>
                  </a:lnTo>
                  <a:lnTo>
                    <a:pt x="478" y="58"/>
                  </a:lnTo>
                  <a:lnTo>
                    <a:pt x="478" y="73"/>
                  </a:lnTo>
                  <a:lnTo>
                    <a:pt x="376" y="45"/>
                  </a:lnTo>
                  <a:lnTo>
                    <a:pt x="319" y="29"/>
                  </a:lnTo>
                  <a:lnTo>
                    <a:pt x="246" y="29"/>
                  </a:lnTo>
                  <a:lnTo>
                    <a:pt x="246" y="45"/>
                  </a:lnTo>
                  <a:lnTo>
                    <a:pt x="253" y="50"/>
                  </a:lnTo>
                  <a:lnTo>
                    <a:pt x="188" y="81"/>
                  </a:lnTo>
                  <a:lnTo>
                    <a:pt x="138" y="102"/>
                  </a:lnTo>
                  <a:lnTo>
                    <a:pt x="94" y="139"/>
                  </a:lnTo>
                  <a:lnTo>
                    <a:pt x="58" y="189"/>
                  </a:lnTo>
                  <a:lnTo>
                    <a:pt x="36" y="233"/>
                  </a:lnTo>
                  <a:lnTo>
                    <a:pt x="21" y="269"/>
                  </a:lnTo>
                  <a:lnTo>
                    <a:pt x="0" y="348"/>
                  </a:lnTo>
                  <a:lnTo>
                    <a:pt x="0" y="436"/>
                  </a:lnTo>
                  <a:lnTo>
                    <a:pt x="21" y="515"/>
                  </a:lnTo>
                  <a:lnTo>
                    <a:pt x="50" y="588"/>
                  </a:lnTo>
                  <a:lnTo>
                    <a:pt x="102" y="653"/>
                  </a:lnTo>
                  <a:lnTo>
                    <a:pt x="152" y="705"/>
                  </a:lnTo>
                  <a:lnTo>
                    <a:pt x="217" y="741"/>
                  </a:lnTo>
                  <a:lnTo>
                    <a:pt x="180" y="741"/>
                  </a:lnTo>
                  <a:lnTo>
                    <a:pt x="130" y="734"/>
                  </a:lnTo>
                  <a:lnTo>
                    <a:pt x="175" y="755"/>
                  </a:lnTo>
                  <a:lnTo>
                    <a:pt x="217" y="770"/>
                  </a:lnTo>
                  <a:lnTo>
                    <a:pt x="298" y="783"/>
                  </a:lnTo>
                  <a:lnTo>
                    <a:pt x="370" y="783"/>
                  </a:lnTo>
                  <a:lnTo>
                    <a:pt x="457" y="770"/>
                  </a:lnTo>
                  <a:lnTo>
                    <a:pt x="405" y="791"/>
                  </a:lnTo>
                  <a:lnTo>
                    <a:pt x="355" y="806"/>
                  </a:lnTo>
                  <a:lnTo>
                    <a:pt x="274" y="806"/>
                  </a:lnTo>
                  <a:lnTo>
                    <a:pt x="159" y="799"/>
                  </a:lnTo>
                  <a:lnTo>
                    <a:pt x="196" y="814"/>
                  </a:lnTo>
                  <a:lnTo>
                    <a:pt x="240" y="820"/>
                  </a:lnTo>
                  <a:lnTo>
                    <a:pt x="340" y="820"/>
                  </a:lnTo>
                  <a:lnTo>
                    <a:pt x="405" y="820"/>
                  </a:lnTo>
                  <a:lnTo>
                    <a:pt x="470" y="806"/>
                  </a:lnTo>
                  <a:lnTo>
                    <a:pt x="530" y="791"/>
                  </a:lnTo>
                  <a:lnTo>
                    <a:pt x="572" y="770"/>
                  </a:lnTo>
                  <a:lnTo>
                    <a:pt x="624" y="755"/>
                  </a:lnTo>
                  <a:lnTo>
                    <a:pt x="660" y="718"/>
                  </a:lnTo>
                  <a:lnTo>
                    <a:pt x="697" y="682"/>
                  </a:lnTo>
                  <a:lnTo>
                    <a:pt x="726" y="640"/>
                  </a:lnTo>
                  <a:lnTo>
                    <a:pt x="731" y="616"/>
                  </a:lnTo>
                  <a:lnTo>
                    <a:pt x="739" y="574"/>
                  </a:lnTo>
                  <a:lnTo>
                    <a:pt x="739" y="522"/>
                  </a:lnTo>
                  <a:lnTo>
                    <a:pt x="731" y="501"/>
                  </a:lnTo>
                  <a:lnTo>
                    <a:pt x="726" y="480"/>
                  </a:lnTo>
                  <a:lnTo>
                    <a:pt x="726" y="450"/>
                  </a:lnTo>
                  <a:lnTo>
                    <a:pt x="739" y="457"/>
                  </a:lnTo>
                  <a:lnTo>
                    <a:pt x="747" y="465"/>
                  </a:lnTo>
                  <a:lnTo>
                    <a:pt x="762" y="538"/>
                  </a:lnTo>
                  <a:lnTo>
                    <a:pt x="768" y="494"/>
                  </a:lnTo>
                  <a:lnTo>
                    <a:pt x="762" y="450"/>
                  </a:lnTo>
                  <a:lnTo>
                    <a:pt x="747" y="421"/>
                  </a:lnTo>
                  <a:lnTo>
                    <a:pt x="731" y="400"/>
                  </a:lnTo>
                  <a:lnTo>
                    <a:pt x="731" y="392"/>
                  </a:lnTo>
                  <a:lnTo>
                    <a:pt x="739" y="400"/>
                  </a:lnTo>
                  <a:lnTo>
                    <a:pt x="762" y="407"/>
                  </a:lnTo>
                  <a:lnTo>
                    <a:pt x="768" y="421"/>
                  </a:lnTo>
                  <a:lnTo>
                    <a:pt x="783" y="457"/>
                  </a:lnTo>
                  <a:lnTo>
                    <a:pt x="791" y="501"/>
                  </a:lnTo>
                  <a:lnTo>
                    <a:pt x="783" y="545"/>
                  </a:lnTo>
                  <a:lnTo>
                    <a:pt x="783" y="632"/>
                  </a:lnTo>
                  <a:lnTo>
                    <a:pt x="776" y="632"/>
                  </a:lnTo>
                  <a:lnTo>
                    <a:pt x="559" y="421"/>
                  </a:lnTo>
                  <a:lnTo>
                    <a:pt x="543" y="501"/>
                  </a:lnTo>
                  <a:lnTo>
                    <a:pt x="514" y="559"/>
                  </a:lnTo>
                  <a:lnTo>
                    <a:pt x="501" y="580"/>
                  </a:lnTo>
                  <a:lnTo>
                    <a:pt x="470" y="603"/>
                  </a:lnTo>
                  <a:lnTo>
                    <a:pt x="399" y="640"/>
                  </a:lnTo>
                  <a:lnTo>
                    <a:pt x="334" y="632"/>
                  </a:lnTo>
                  <a:lnTo>
                    <a:pt x="269" y="611"/>
                  </a:lnTo>
                  <a:lnTo>
                    <a:pt x="217" y="580"/>
                  </a:lnTo>
                  <a:lnTo>
                    <a:pt x="180" y="545"/>
                  </a:lnTo>
                  <a:lnTo>
                    <a:pt x="159" y="501"/>
                  </a:lnTo>
                  <a:lnTo>
                    <a:pt x="138" y="465"/>
                  </a:lnTo>
                  <a:lnTo>
                    <a:pt x="130" y="428"/>
                  </a:lnTo>
                  <a:lnTo>
                    <a:pt x="130" y="392"/>
                  </a:lnTo>
                  <a:lnTo>
                    <a:pt x="130" y="334"/>
                  </a:lnTo>
                  <a:lnTo>
                    <a:pt x="138" y="298"/>
                  </a:lnTo>
                  <a:lnTo>
                    <a:pt x="152" y="261"/>
                  </a:lnTo>
                  <a:lnTo>
                    <a:pt x="167" y="240"/>
                  </a:lnTo>
                  <a:lnTo>
                    <a:pt x="217" y="204"/>
                  </a:lnTo>
                  <a:lnTo>
                    <a:pt x="282" y="160"/>
                  </a:lnTo>
                  <a:lnTo>
                    <a:pt x="298" y="160"/>
                  </a:lnTo>
                  <a:lnTo>
                    <a:pt x="298" y="152"/>
                  </a:lnTo>
                  <a:lnTo>
                    <a:pt x="240" y="167"/>
                  </a:lnTo>
                  <a:lnTo>
                    <a:pt x="196" y="196"/>
                  </a:lnTo>
                  <a:lnTo>
                    <a:pt x="152" y="233"/>
                  </a:lnTo>
                  <a:lnTo>
                    <a:pt x="115" y="269"/>
                  </a:lnTo>
                  <a:lnTo>
                    <a:pt x="115" y="277"/>
                  </a:lnTo>
                  <a:lnTo>
                    <a:pt x="109" y="277"/>
                  </a:lnTo>
                  <a:lnTo>
                    <a:pt x="130" y="233"/>
                  </a:lnTo>
                  <a:lnTo>
                    <a:pt x="159" y="189"/>
                  </a:lnTo>
                  <a:lnTo>
                    <a:pt x="196" y="160"/>
                  </a:lnTo>
                  <a:lnTo>
                    <a:pt x="240" y="139"/>
                  </a:lnTo>
                  <a:lnTo>
                    <a:pt x="274" y="123"/>
                  </a:lnTo>
                  <a:lnTo>
                    <a:pt x="319" y="110"/>
                  </a:lnTo>
                  <a:lnTo>
                    <a:pt x="376" y="102"/>
                  </a:lnTo>
                  <a:lnTo>
                    <a:pt x="370" y="94"/>
                  </a:lnTo>
                  <a:lnTo>
                    <a:pt x="347" y="87"/>
                  </a:lnTo>
                  <a:lnTo>
                    <a:pt x="326" y="81"/>
                  </a:lnTo>
                  <a:lnTo>
                    <a:pt x="311" y="73"/>
                  </a:lnTo>
                  <a:lnTo>
                    <a:pt x="340" y="66"/>
                  </a:lnTo>
                  <a:lnTo>
                    <a:pt x="370" y="58"/>
                  </a:lnTo>
                  <a:lnTo>
                    <a:pt x="413" y="66"/>
                  </a:lnTo>
                  <a:lnTo>
                    <a:pt x="493" y="94"/>
                  </a:lnTo>
                  <a:lnTo>
                    <a:pt x="486" y="123"/>
                  </a:lnTo>
                  <a:lnTo>
                    <a:pt x="478" y="146"/>
                  </a:lnTo>
                  <a:lnTo>
                    <a:pt x="478" y="181"/>
                  </a:lnTo>
                  <a:lnTo>
                    <a:pt x="501" y="175"/>
                  </a:lnTo>
                  <a:lnTo>
                    <a:pt x="507" y="181"/>
                  </a:lnTo>
                  <a:lnTo>
                    <a:pt x="478" y="212"/>
                  </a:lnTo>
                  <a:lnTo>
                    <a:pt x="449" y="233"/>
                  </a:lnTo>
                  <a:lnTo>
                    <a:pt x="478" y="240"/>
                  </a:lnTo>
                  <a:lnTo>
                    <a:pt x="501" y="240"/>
                  </a:lnTo>
                  <a:lnTo>
                    <a:pt x="514" y="248"/>
                  </a:lnTo>
                  <a:lnTo>
                    <a:pt x="514" y="254"/>
                  </a:lnTo>
                  <a:lnTo>
                    <a:pt x="522" y="261"/>
                  </a:lnTo>
                  <a:lnTo>
                    <a:pt x="530" y="261"/>
                  </a:lnTo>
                  <a:lnTo>
                    <a:pt x="543" y="269"/>
                  </a:lnTo>
                  <a:lnTo>
                    <a:pt x="551" y="290"/>
                  </a:lnTo>
                  <a:lnTo>
                    <a:pt x="566" y="327"/>
                  </a:lnTo>
                  <a:lnTo>
                    <a:pt x="566" y="379"/>
                  </a:lnTo>
                  <a:lnTo>
                    <a:pt x="559" y="421"/>
                  </a:lnTo>
                  <a:lnTo>
                    <a:pt x="776" y="63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フリーフォーム 19"/>
            <p:cNvSpPr>
              <a:spLocks/>
            </p:cNvSpPr>
            <p:nvPr/>
          </p:nvSpPr>
          <p:spPr bwMode="auto">
            <a:xfrm>
              <a:off x="7358082" y="4714884"/>
              <a:ext cx="251974" cy="453319"/>
            </a:xfrm>
            <a:custGeom>
              <a:avLst/>
              <a:gdLst>
                <a:gd name="T0" fmla="*/ 0 w 144"/>
                <a:gd name="T1" fmla="*/ 0 h 261"/>
                <a:gd name="T2" fmla="*/ 66675 w 144"/>
                <a:gd name="T3" fmla="*/ 149225 h 261"/>
                <a:gd name="T4" fmla="*/ 138113 w 144"/>
                <a:gd name="T5" fmla="*/ 274638 h 261"/>
                <a:gd name="T6" fmla="*/ 207963 w 144"/>
                <a:gd name="T7" fmla="*/ 357188 h 261"/>
                <a:gd name="T8" fmla="*/ 228600 w 144"/>
                <a:gd name="T9" fmla="*/ 414338 h 261"/>
                <a:gd name="T10" fmla="*/ 125413 w 144"/>
                <a:gd name="T11" fmla="*/ 331788 h 261"/>
                <a:gd name="T12" fmla="*/ 92075 w 144"/>
                <a:gd name="T13" fmla="*/ 274638 h 261"/>
                <a:gd name="T14" fmla="*/ 46038 w 144"/>
                <a:gd name="T15" fmla="*/ 195263 h 261"/>
                <a:gd name="T16" fmla="*/ 12700 w 144"/>
                <a:gd name="T17" fmla="*/ 103188 h 261"/>
                <a:gd name="T18" fmla="*/ 12700 w 144"/>
                <a:gd name="T19" fmla="*/ 0 h 261"/>
                <a:gd name="T20" fmla="*/ 0 w 144"/>
                <a:gd name="T21" fmla="*/ 0 h 261"/>
                <a:gd name="T22" fmla="*/ 0 1 256"/>
                <a:gd name="T23" fmla="*/ 0 1 256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w 144"/>
                <a:gd name="T34" fmla="*/ 0 h 261"/>
                <a:gd name="T35" fmla="*/ 0 w 144"/>
                <a:gd name="T36" fmla="*/ 0 h 26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4" h="261">
                  <a:moveTo>
                    <a:pt x="0" y="0"/>
                  </a:moveTo>
                  <a:lnTo>
                    <a:pt x="42" y="94"/>
                  </a:lnTo>
                  <a:lnTo>
                    <a:pt x="87" y="173"/>
                  </a:lnTo>
                  <a:lnTo>
                    <a:pt x="131" y="225"/>
                  </a:lnTo>
                  <a:lnTo>
                    <a:pt x="144" y="261"/>
                  </a:lnTo>
                  <a:lnTo>
                    <a:pt x="79" y="209"/>
                  </a:lnTo>
                  <a:lnTo>
                    <a:pt x="58" y="173"/>
                  </a:lnTo>
                  <a:lnTo>
                    <a:pt x="29" y="123"/>
                  </a:lnTo>
                  <a:lnTo>
                    <a:pt x="8" y="65"/>
                  </a:lnTo>
                  <a:lnTo>
                    <a:pt x="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601169"/>
            <a:ext cx="8229600" cy="4687200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31" name="日付プレースホルダ 30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fld id="{A45F7FFF-9480-44CC-AB7A-3B6A841C811B}" type="datetime1">
              <a:rPr lang="ja-JP" altLang="en-US" smtClean="0"/>
              <a:pPr/>
              <a:t>2014/4/10</a:t>
            </a:fld>
            <a:endParaRPr lang="en-US" altLang="ja-JP"/>
          </a:p>
        </p:txBody>
      </p:sp>
      <p:sp>
        <p:nvSpPr>
          <p:cNvPr id="32" name="フッター プレースホルダ 31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1347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33" name="スライド番号プレースホルダ 32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A99E52F-6482-456F-957A-BE94C84B730B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500045"/>
            <a:ext cx="2057400" cy="5929352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5556" y="500044"/>
            <a:ext cx="6019800" cy="5929353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4" name="日付プレースホルダ 23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fld id="{07D8CBD9-FD74-40EF-BF7D-DE19B8F2E105}" type="datetime1">
              <a:rPr lang="ja-JP" altLang="en-US" smtClean="0"/>
              <a:pPr/>
              <a:t>2014/4/10</a:t>
            </a:fld>
            <a:endParaRPr lang="en-US" altLang="ja-JP"/>
          </a:p>
        </p:txBody>
      </p:sp>
      <p:sp>
        <p:nvSpPr>
          <p:cNvPr id="25" name="フッター プレースホルダ 24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1347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26" name="スライド番号プレースホルダ 25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9B3A22D3-0E52-4B2A-892B-1E944889CCD9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8596" y="1614477"/>
            <a:ext cx="8229600" cy="4687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fld id="{D5FBFA9A-5CF2-4138-A2A6-C51C043EC169}" type="datetime1">
              <a:rPr lang="ja-JP" altLang="en-US" smtClean="0"/>
              <a:pPr/>
              <a:t>2014/4/10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199599" y="0"/>
            <a:ext cx="45000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FA16582B-3651-4652-A583-F6C4B501D674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82544" y="269874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82544" y="1176322"/>
            <a:ext cx="7772400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fld id="{61532DB2-5C7B-47BA-A81C-BBD025AA058D}" type="datetime1">
              <a:rPr lang="ja-JP" altLang="en-US" smtClean="0"/>
              <a:pPr/>
              <a:t>2014/4/10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F4440602-A648-4A01-B207-7FD4F5DE1E66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  <p:grpSp>
        <p:nvGrpSpPr>
          <p:cNvPr id="7" name="グループ化 6"/>
          <p:cNvGrpSpPr>
            <a:grpSpLocks/>
          </p:cNvGrpSpPr>
          <p:nvPr/>
        </p:nvGrpSpPr>
        <p:grpSpPr bwMode="auto">
          <a:xfrm>
            <a:off x="-16016" y="0"/>
            <a:ext cx="9144000" cy="6858024"/>
            <a:chOff x="-129" y="-42"/>
            <a:chExt cx="6177" cy="4355"/>
          </a:xfrm>
        </p:grpSpPr>
        <p:sp>
          <p:nvSpPr>
            <p:cNvPr id="24" name="フリーフォーム 23"/>
            <p:cNvSpPr>
              <a:spLocks/>
            </p:cNvSpPr>
            <p:nvPr/>
          </p:nvSpPr>
          <p:spPr bwMode="auto">
            <a:xfrm>
              <a:off x="-122" y="-42"/>
              <a:ext cx="5811" cy="4091"/>
            </a:xfrm>
            <a:custGeom>
              <a:avLst/>
              <a:gdLst/>
              <a:ahLst/>
              <a:cxnLst>
                <a:cxn ang="0">
                  <a:pos x="0" y="4069"/>
                </a:cxn>
                <a:cxn ang="0">
                  <a:pos x="161" y="4084"/>
                </a:cxn>
                <a:cxn ang="0">
                  <a:pos x="344" y="4084"/>
                </a:cxn>
                <a:cxn ang="0">
                  <a:pos x="593" y="4091"/>
                </a:cxn>
                <a:cxn ang="0">
                  <a:pos x="893" y="4084"/>
                </a:cxn>
                <a:cxn ang="0">
                  <a:pos x="1230" y="4069"/>
                </a:cxn>
                <a:cxn ang="0">
                  <a:pos x="1588" y="4033"/>
                </a:cxn>
                <a:cxn ang="0">
                  <a:pos x="1991" y="3996"/>
                </a:cxn>
                <a:cxn ang="0">
                  <a:pos x="2196" y="3959"/>
                </a:cxn>
                <a:cxn ang="0">
                  <a:pos x="2408" y="3923"/>
                </a:cxn>
                <a:cxn ang="0">
                  <a:pos x="2613" y="3879"/>
                </a:cxn>
                <a:cxn ang="0">
                  <a:pos x="2832" y="3828"/>
                </a:cxn>
                <a:cxn ang="0">
                  <a:pos x="3052" y="3776"/>
                </a:cxn>
                <a:cxn ang="0">
                  <a:pos x="3257" y="3718"/>
                </a:cxn>
                <a:cxn ang="0">
                  <a:pos x="3469" y="3645"/>
                </a:cxn>
                <a:cxn ang="0">
                  <a:pos x="3681" y="3572"/>
                </a:cxn>
                <a:cxn ang="0">
                  <a:pos x="3886" y="3484"/>
                </a:cxn>
                <a:cxn ang="0">
                  <a:pos x="4084" y="3381"/>
                </a:cxn>
                <a:cxn ang="0">
                  <a:pos x="4274" y="3279"/>
                </a:cxn>
                <a:cxn ang="0">
                  <a:pos x="4465" y="3169"/>
                </a:cxn>
                <a:cxn ang="0">
                  <a:pos x="4648" y="3037"/>
                </a:cxn>
                <a:cxn ang="0">
                  <a:pos x="4816" y="2898"/>
                </a:cxn>
                <a:cxn ang="0">
                  <a:pos x="4970" y="2759"/>
                </a:cxn>
                <a:cxn ang="0">
                  <a:pos x="5123" y="2591"/>
                </a:cxn>
                <a:cxn ang="0">
                  <a:pos x="5189" y="2510"/>
                </a:cxn>
                <a:cxn ang="0">
                  <a:pos x="5262" y="2415"/>
                </a:cxn>
                <a:cxn ang="0">
                  <a:pos x="5350" y="2269"/>
                </a:cxn>
                <a:cxn ang="0">
                  <a:pos x="5453" y="2093"/>
                </a:cxn>
                <a:cxn ang="0">
                  <a:pos x="5555" y="1873"/>
                </a:cxn>
                <a:cxn ang="0">
                  <a:pos x="5606" y="1756"/>
                </a:cxn>
                <a:cxn ang="0">
                  <a:pos x="5658" y="1625"/>
                </a:cxn>
                <a:cxn ang="0">
                  <a:pos x="5709" y="1485"/>
                </a:cxn>
                <a:cxn ang="0">
                  <a:pos x="5745" y="1332"/>
                </a:cxn>
                <a:cxn ang="0">
                  <a:pos x="5775" y="1207"/>
                </a:cxn>
                <a:cxn ang="0">
                  <a:pos x="5789" y="1068"/>
                </a:cxn>
                <a:cxn ang="0">
                  <a:pos x="5804" y="893"/>
                </a:cxn>
                <a:cxn ang="0">
                  <a:pos x="5811" y="790"/>
                </a:cxn>
                <a:cxn ang="0">
                  <a:pos x="5804" y="695"/>
                </a:cxn>
                <a:cxn ang="0">
                  <a:pos x="5797" y="578"/>
                </a:cxn>
                <a:cxn ang="0">
                  <a:pos x="5782" y="461"/>
                </a:cxn>
                <a:cxn ang="0">
                  <a:pos x="5760" y="344"/>
                </a:cxn>
                <a:cxn ang="0">
                  <a:pos x="5738" y="227"/>
                </a:cxn>
                <a:cxn ang="0">
                  <a:pos x="5694" y="109"/>
                </a:cxn>
                <a:cxn ang="0">
                  <a:pos x="5643" y="0"/>
                </a:cxn>
              </a:cxnLst>
              <a:rect l="0" t="0" r="0" b="0"/>
              <a:pathLst>
                <a:path w="5811" h="4091">
                  <a:moveTo>
                    <a:pt x="0" y="4069"/>
                  </a:moveTo>
                  <a:lnTo>
                    <a:pt x="161" y="4084"/>
                  </a:lnTo>
                  <a:lnTo>
                    <a:pt x="344" y="4084"/>
                  </a:lnTo>
                  <a:lnTo>
                    <a:pt x="593" y="4091"/>
                  </a:lnTo>
                  <a:lnTo>
                    <a:pt x="893" y="4084"/>
                  </a:lnTo>
                  <a:lnTo>
                    <a:pt x="1230" y="4069"/>
                  </a:lnTo>
                  <a:lnTo>
                    <a:pt x="1588" y="4033"/>
                  </a:lnTo>
                  <a:lnTo>
                    <a:pt x="1991" y="3996"/>
                  </a:lnTo>
                  <a:lnTo>
                    <a:pt x="2196" y="3959"/>
                  </a:lnTo>
                  <a:lnTo>
                    <a:pt x="2408" y="3923"/>
                  </a:lnTo>
                  <a:lnTo>
                    <a:pt x="2613" y="3879"/>
                  </a:lnTo>
                  <a:lnTo>
                    <a:pt x="2832" y="3828"/>
                  </a:lnTo>
                  <a:lnTo>
                    <a:pt x="3052" y="3776"/>
                  </a:lnTo>
                  <a:lnTo>
                    <a:pt x="3257" y="3718"/>
                  </a:lnTo>
                  <a:lnTo>
                    <a:pt x="3469" y="3645"/>
                  </a:lnTo>
                  <a:lnTo>
                    <a:pt x="3681" y="3572"/>
                  </a:lnTo>
                  <a:lnTo>
                    <a:pt x="3886" y="3484"/>
                  </a:lnTo>
                  <a:lnTo>
                    <a:pt x="4084" y="3381"/>
                  </a:lnTo>
                  <a:lnTo>
                    <a:pt x="4274" y="3279"/>
                  </a:lnTo>
                  <a:lnTo>
                    <a:pt x="4465" y="3169"/>
                  </a:lnTo>
                  <a:lnTo>
                    <a:pt x="4648" y="3037"/>
                  </a:lnTo>
                  <a:lnTo>
                    <a:pt x="4816" y="2898"/>
                  </a:lnTo>
                  <a:lnTo>
                    <a:pt x="4970" y="2759"/>
                  </a:lnTo>
                  <a:lnTo>
                    <a:pt x="5123" y="2591"/>
                  </a:lnTo>
                  <a:lnTo>
                    <a:pt x="5189" y="2510"/>
                  </a:lnTo>
                  <a:lnTo>
                    <a:pt x="5262" y="2415"/>
                  </a:lnTo>
                  <a:lnTo>
                    <a:pt x="5350" y="2269"/>
                  </a:lnTo>
                  <a:lnTo>
                    <a:pt x="5453" y="2093"/>
                  </a:lnTo>
                  <a:lnTo>
                    <a:pt x="5555" y="1873"/>
                  </a:lnTo>
                  <a:lnTo>
                    <a:pt x="5606" y="1756"/>
                  </a:lnTo>
                  <a:lnTo>
                    <a:pt x="5658" y="1625"/>
                  </a:lnTo>
                  <a:lnTo>
                    <a:pt x="5709" y="1485"/>
                  </a:lnTo>
                  <a:lnTo>
                    <a:pt x="5745" y="1332"/>
                  </a:lnTo>
                  <a:lnTo>
                    <a:pt x="5775" y="1207"/>
                  </a:lnTo>
                  <a:lnTo>
                    <a:pt x="5789" y="1068"/>
                  </a:lnTo>
                  <a:lnTo>
                    <a:pt x="5804" y="893"/>
                  </a:lnTo>
                  <a:lnTo>
                    <a:pt x="5811" y="790"/>
                  </a:lnTo>
                  <a:lnTo>
                    <a:pt x="5804" y="695"/>
                  </a:lnTo>
                  <a:lnTo>
                    <a:pt x="5797" y="578"/>
                  </a:lnTo>
                  <a:lnTo>
                    <a:pt x="5782" y="461"/>
                  </a:lnTo>
                  <a:lnTo>
                    <a:pt x="5760" y="344"/>
                  </a:lnTo>
                  <a:lnTo>
                    <a:pt x="5738" y="227"/>
                  </a:lnTo>
                  <a:lnTo>
                    <a:pt x="5694" y="109"/>
                  </a:lnTo>
                  <a:lnTo>
                    <a:pt x="5643" y="0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25" name="フリーフォーム 24"/>
            <p:cNvSpPr>
              <a:spLocks/>
            </p:cNvSpPr>
            <p:nvPr/>
          </p:nvSpPr>
          <p:spPr bwMode="auto">
            <a:xfrm>
              <a:off x="-129" y="-42"/>
              <a:ext cx="6177" cy="4245"/>
            </a:xfrm>
            <a:custGeom>
              <a:avLst/>
              <a:gdLst/>
              <a:ahLst/>
              <a:cxnLst>
                <a:cxn ang="0">
                  <a:pos x="0" y="4238"/>
                </a:cxn>
                <a:cxn ang="0">
                  <a:pos x="161" y="4245"/>
                </a:cxn>
                <a:cxn ang="0">
                  <a:pos x="607" y="4245"/>
                </a:cxn>
                <a:cxn ang="0">
                  <a:pos x="915" y="4238"/>
                </a:cxn>
                <a:cxn ang="0">
                  <a:pos x="1266" y="4223"/>
                </a:cxn>
                <a:cxn ang="0">
                  <a:pos x="1632" y="4208"/>
                </a:cxn>
                <a:cxn ang="0">
                  <a:pos x="2034" y="4172"/>
                </a:cxn>
                <a:cxn ang="0">
                  <a:pos x="2459" y="4135"/>
                </a:cxn>
                <a:cxn ang="0">
                  <a:pos x="2891" y="4069"/>
                </a:cxn>
                <a:cxn ang="0">
                  <a:pos x="3096" y="4033"/>
                </a:cxn>
                <a:cxn ang="0">
                  <a:pos x="3308" y="4003"/>
                </a:cxn>
                <a:cxn ang="0">
                  <a:pos x="3513" y="3952"/>
                </a:cxn>
                <a:cxn ang="0">
                  <a:pos x="3718" y="3901"/>
                </a:cxn>
                <a:cxn ang="0">
                  <a:pos x="3915" y="3850"/>
                </a:cxn>
                <a:cxn ang="0">
                  <a:pos x="4098" y="3791"/>
                </a:cxn>
                <a:cxn ang="0">
                  <a:pos x="4289" y="3725"/>
                </a:cxn>
                <a:cxn ang="0">
                  <a:pos x="4464" y="3652"/>
                </a:cxn>
                <a:cxn ang="0">
                  <a:pos x="4625" y="3586"/>
                </a:cxn>
                <a:cxn ang="0">
                  <a:pos x="4779" y="3498"/>
                </a:cxn>
                <a:cxn ang="0">
                  <a:pos x="4925" y="3410"/>
                </a:cxn>
                <a:cxn ang="0">
                  <a:pos x="5050" y="3308"/>
                </a:cxn>
                <a:cxn ang="0">
                  <a:pos x="5094" y="3271"/>
                </a:cxn>
                <a:cxn ang="0">
                  <a:pos x="5204" y="3154"/>
                </a:cxn>
                <a:cxn ang="0">
                  <a:pos x="5372" y="2971"/>
                </a:cxn>
                <a:cxn ang="0">
                  <a:pos x="5467" y="2862"/>
                </a:cxn>
                <a:cxn ang="0">
                  <a:pos x="5562" y="2722"/>
                </a:cxn>
                <a:cxn ang="0">
                  <a:pos x="5665" y="2583"/>
                </a:cxn>
                <a:cxn ang="0">
                  <a:pos x="5760" y="2422"/>
                </a:cxn>
                <a:cxn ang="0">
                  <a:pos x="5855" y="2247"/>
                </a:cxn>
                <a:cxn ang="0">
                  <a:pos x="5943" y="2071"/>
                </a:cxn>
                <a:cxn ang="0">
                  <a:pos x="6023" y="1881"/>
                </a:cxn>
                <a:cxn ang="0">
                  <a:pos x="6089" y="1683"/>
                </a:cxn>
                <a:cxn ang="0">
                  <a:pos x="6118" y="1573"/>
                </a:cxn>
                <a:cxn ang="0">
                  <a:pos x="6140" y="1471"/>
                </a:cxn>
                <a:cxn ang="0">
                  <a:pos x="6162" y="1361"/>
                </a:cxn>
                <a:cxn ang="0">
                  <a:pos x="6170" y="1244"/>
                </a:cxn>
                <a:cxn ang="0">
                  <a:pos x="6177" y="1105"/>
                </a:cxn>
                <a:cxn ang="0">
                  <a:pos x="6177" y="944"/>
                </a:cxn>
                <a:cxn ang="0">
                  <a:pos x="6170" y="754"/>
                </a:cxn>
                <a:cxn ang="0">
                  <a:pos x="6155" y="658"/>
                </a:cxn>
                <a:cxn ang="0">
                  <a:pos x="6133" y="549"/>
                </a:cxn>
                <a:cxn ang="0">
                  <a:pos x="6104" y="446"/>
                </a:cxn>
                <a:cxn ang="0">
                  <a:pos x="6075" y="344"/>
                </a:cxn>
                <a:cxn ang="0">
                  <a:pos x="6031" y="241"/>
                </a:cxn>
                <a:cxn ang="0">
                  <a:pos x="5987" y="153"/>
                </a:cxn>
                <a:cxn ang="0">
                  <a:pos x="5928" y="73"/>
                </a:cxn>
                <a:cxn ang="0">
                  <a:pos x="5862" y="0"/>
                </a:cxn>
              </a:cxnLst>
              <a:rect l="0" t="0" r="0" b="0"/>
              <a:pathLst>
                <a:path w="6177" h="4245">
                  <a:moveTo>
                    <a:pt x="0" y="4238"/>
                  </a:moveTo>
                  <a:lnTo>
                    <a:pt x="161" y="4245"/>
                  </a:lnTo>
                  <a:lnTo>
                    <a:pt x="607" y="4245"/>
                  </a:lnTo>
                  <a:lnTo>
                    <a:pt x="915" y="4238"/>
                  </a:lnTo>
                  <a:lnTo>
                    <a:pt x="1266" y="4223"/>
                  </a:lnTo>
                  <a:lnTo>
                    <a:pt x="1632" y="4208"/>
                  </a:lnTo>
                  <a:lnTo>
                    <a:pt x="2034" y="4172"/>
                  </a:lnTo>
                  <a:lnTo>
                    <a:pt x="2459" y="4135"/>
                  </a:lnTo>
                  <a:lnTo>
                    <a:pt x="2891" y="4069"/>
                  </a:lnTo>
                  <a:lnTo>
                    <a:pt x="3096" y="4033"/>
                  </a:lnTo>
                  <a:lnTo>
                    <a:pt x="3308" y="4003"/>
                  </a:lnTo>
                  <a:lnTo>
                    <a:pt x="3513" y="3952"/>
                  </a:lnTo>
                  <a:lnTo>
                    <a:pt x="3718" y="3901"/>
                  </a:lnTo>
                  <a:lnTo>
                    <a:pt x="3915" y="3850"/>
                  </a:lnTo>
                  <a:lnTo>
                    <a:pt x="4098" y="3791"/>
                  </a:lnTo>
                  <a:lnTo>
                    <a:pt x="4289" y="3725"/>
                  </a:lnTo>
                  <a:lnTo>
                    <a:pt x="4464" y="3652"/>
                  </a:lnTo>
                  <a:lnTo>
                    <a:pt x="4625" y="3586"/>
                  </a:lnTo>
                  <a:lnTo>
                    <a:pt x="4779" y="3498"/>
                  </a:lnTo>
                  <a:lnTo>
                    <a:pt x="4925" y="3410"/>
                  </a:lnTo>
                  <a:lnTo>
                    <a:pt x="5050" y="3308"/>
                  </a:lnTo>
                  <a:lnTo>
                    <a:pt x="5094" y="3271"/>
                  </a:lnTo>
                  <a:lnTo>
                    <a:pt x="5204" y="3154"/>
                  </a:lnTo>
                  <a:lnTo>
                    <a:pt x="5372" y="2971"/>
                  </a:lnTo>
                  <a:lnTo>
                    <a:pt x="5467" y="2862"/>
                  </a:lnTo>
                  <a:lnTo>
                    <a:pt x="5562" y="2722"/>
                  </a:lnTo>
                  <a:lnTo>
                    <a:pt x="5665" y="2583"/>
                  </a:lnTo>
                  <a:lnTo>
                    <a:pt x="5760" y="2422"/>
                  </a:lnTo>
                  <a:lnTo>
                    <a:pt x="5855" y="2247"/>
                  </a:lnTo>
                  <a:lnTo>
                    <a:pt x="5943" y="2071"/>
                  </a:lnTo>
                  <a:lnTo>
                    <a:pt x="6023" y="1881"/>
                  </a:lnTo>
                  <a:lnTo>
                    <a:pt x="6089" y="1683"/>
                  </a:lnTo>
                  <a:lnTo>
                    <a:pt x="6118" y="1573"/>
                  </a:lnTo>
                  <a:lnTo>
                    <a:pt x="6140" y="1471"/>
                  </a:lnTo>
                  <a:lnTo>
                    <a:pt x="6162" y="1361"/>
                  </a:lnTo>
                  <a:lnTo>
                    <a:pt x="6170" y="1244"/>
                  </a:lnTo>
                  <a:lnTo>
                    <a:pt x="6177" y="1105"/>
                  </a:lnTo>
                  <a:lnTo>
                    <a:pt x="6177" y="944"/>
                  </a:lnTo>
                  <a:lnTo>
                    <a:pt x="6170" y="754"/>
                  </a:lnTo>
                  <a:lnTo>
                    <a:pt x="6155" y="658"/>
                  </a:lnTo>
                  <a:lnTo>
                    <a:pt x="6133" y="549"/>
                  </a:lnTo>
                  <a:lnTo>
                    <a:pt x="6104" y="446"/>
                  </a:lnTo>
                  <a:lnTo>
                    <a:pt x="6075" y="344"/>
                  </a:lnTo>
                  <a:lnTo>
                    <a:pt x="6031" y="241"/>
                  </a:lnTo>
                  <a:lnTo>
                    <a:pt x="5987" y="153"/>
                  </a:lnTo>
                  <a:lnTo>
                    <a:pt x="5928" y="73"/>
                  </a:lnTo>
                  <a:lnTo>
                    <a:pt x="5862" y="0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26" name="フリーフォーム 25"/>
            <p:cNvSpPr>
              <a:spLocks/>
            </p:cNvSpPr>
            <p:nvPr/>
          </p:nvSpPr>
          <p:spPr bwMode="auto">
            <a:xfrm>
              <a:off x="-129" y="1692"/>
              <a:ext cx="6170" cy="2416"/>
            </a:xfrm>
            <a:custGeom>
              <a:avLst/>
              <a:gdLst/>
              <a:ahLst/>
              <a:cxnLst>
                <a:cxn ang="0">
                  <a:pos x="0" y="2203"/>
                </a:cxn>
                <a:cxn ang="0">
                  <a:pos x="161" y="2233"/>
                </a:cxn>
                <a:cxn ang="0">
                  <a:pos x="600" y="2299"/>
                </a:cxn>
                <a:cxn ang="0">
                  <a:pos x="907" y="2335"/>
                </a:cxn>
                <a:cxn ang="0">
                  <a:pos x="1251" y="2365"/>
                </a:cxn>
                <a:cxn ang="0">
                  <a:pos x="1624" y="2394"/>
                </a:cxn>
                <a:cxn ang="0">
                  <a:pos x="2034" y="2408"/>
                </a:cxn>
                <a:cxn ang="0">
                  <a:pos x="2452" y="2416"/>
                </a:cxn>
                <a:cxn ang="0">
                  <a:pos x="2671" y="2416"/>
                </a:cxn>
                <a:cxn ang="0">
                  <a:pos x="2883" y="2401"/>
                </a:cxn>
                <a:cxn ang="0">
                  <a:pos x="3096" y="2394"/>
                </a:cxn>
                <a:cxn ang="0">
                  <a:pos x="3308" y="2379"/>
                </a:cxn>
                <a:cxn ang="0">
                  <a:pos x="3520" y="2357"/>
                </a:cxn>
                <a:cxn ang="0">
                  <a:pos x="3725" y="2328"/>
                </a:cxn>
                <a:cxn ang="0">
                  <a:pos x="3930" y="2291"/>
                </a:cxn>
                <a:cxn ang="0">
                  <a:pos x="4128" y="2247"/>
                </a:cxn>
                <a:cxn ang="0">
                  <a:pos x="4318" y="2196"/>
                </a:cxn>
                <a:cxn ang="0">
                  <a:pos x="4501" y="2138"/>
                </a:cxn>
                <a:cxn ang="0">
                  <a:pos x="4677" y="2072"/>
                </a:cxn>
                <a:cxn ang="0">
                  <a:pos x="4838" y="1991"/>
                </a:cxn>
                <a:cxn ang="0">
                  <a:pos x="4991" y="1911"/>
                </a:cxn>
                <a:cxn ang="0">
                  <a:pos x="5130" y="1816"/>
                </a:cxn>
                <a:cxn ang="0">
                  <a:pos x="5167" y="1786"/>
                </a:cxn>
                <a:cxn ang="0">
                  <a:pos x="5269" y="1684"/>
                </a:cxn>
                <a:cxn ang="0">
                  <a:pos x="5430" y="1530"/>
                </a:cxn>
                <a:cxn ang="0">
                  <a:pos x="5511" y="1435"/>
                </a:cxn>
                <a:cxn ang="0">
                  <a:pos x="5613" y="1318"/>
                </a:cxn>
                <a:cxn ang="0">
                  <a:pos x="5701" y="1193"/>
                </a:cxn>
                <a:cxn ang="0">
                  <a:pos x="5789" y="1054"/>
                </a:cxn>
                <a:cxn ang="0">
                  <a:pos x="5884" y="908"/>
                </a:cxn>
                <a:cxn ang="0">
                  <a:pos x="5957" y="747"/>
                </a:cxn>
                <a:cxn ang="0">
                  <a:pos x="6031" y="571"/>
                </a:cxn>
                <a:cxn ang="0">
                  <a:pos x="6096" y="396"/>
                </a:cxn>
                <a:cxn ang="0">
                  <a:pos x="6140" y="205"/>
                </a:cxn>
                <a:cxn ang="0">
                  <a:pos x="6162" y="103"/>
                </a:cxn>
                <a:cxn ang="0">
                  <a:pos x="6170" y="0"/>
                </a:cxn>
              </a:cxnLst>
              <a:rect l="0" t="0" r="0" b="0"/>
              <a:pathLst>
                <a:path w="6170" h="2416">
                  <a:moveTo>
                    <a:pt x="0" y="2203"/>
                  </a:moveTo>
                  <a:lnTo>
                    <a:pt x="161" y="2233"/>
                  </a:lnTo>
                  <a:lnTo>
                    <a:pt x="600" y="2299"/>
                  </a:lnTo>
                  <a:lnTo>
                    <a:pt x="907" y="2335"/>
                  </a:lnTo>
                  <a:lnTo>
                    <a:pt x="1251" y="2365"/>
                  </a:lnTo>
                  <a:lnTo>
                    <a:pt x="1624" y="2394"/>
                  </a:lnTo>
                  <a:lnTo>
                    <a:pt x="2034" y="2408"/>
                  </a:lnTo>
                  <a:lnTo>
                    <a:pt x="2452" y="2416"/>
                  </a:lnTo>
                  <a:lnTo>
                    <a:pt x="2671" y="2416"/>
                  </a:lnTo>
                  <a:lnTo>
                    <a:pt x="2883" y="2401"/>
                  </a:lnTo>
                  <a:lnTo>
                    <a:pt x="3096" y="2394"/>
                  </a:lnTo>
                  <a:lnTo>
                    <a:pt x="3308" y="2379"/>
                  </a:lnTo>
                  <a:lnTo>
                    <a:pt x="3520" y="2357"/>
                  </a:lnTo>
                  <a:lnTo>
                    <a:pt x="3725" y="2328"/>
                  </a:lnTo>
                  <a:lnTo>
                    <a:pt x="3930" y="2291"/>
                  </a:lnTo>
                  <a:lnTo>
                    <a:pt x="4128" y="2247"/>
                  </a:lnTo>
                  <a:lnTo>
                    <a:pt x="4318" y="2196"/>
                  </a:lnTo>
                  <a:lnTo>
                    <a:pt x="4501" y="2138"/>
                  </a:lnTo>
                  <a:lnTo>
                    <a:pt x="4677" y="2072"/>
                  </a:lnTo>
                  <a:lnTo>
                    <a:pt x="4838" y="1991"/>
                  </a:lnTo>
                  <a:lnTo>
                    <a:pt x="4991" y="1911"/>
                  </a:lnTo>
                  <a:lnTo>
                    <a:pt x="5130" y="1816"/>
                  </a:lnTo>
                  <a:lnTo>
                    <a:pt x="5167" y="1786"/>
                  </a:lnTo>
                  <a:lnTo>
                    <a:pt x="5269" y="1684"/>
                  </a:lnTo>
                  <a:lnTo>
                    <a:pt x="5430" y="1530"/>
                  </a:lnTo>
                  <a:lnTo>
                    <a:pt x="5511" y="1435"/>
                  </a:lnTo>
                  <a:lnTo>
                    <a:pt x="5613" y="1318"/>
                  </a:lnTo>
                  <a:lnTo>
                    <a:pt x="5701" y="1193"/>
                  </a:lnTo>
                  <a:lnTo>
                    <a:pt x="5789" y="1054"/>
                  </a:lnTo>
                  <a:lnTo>
                    <a:pt x="5884" y="908"/>
                  </a:lnTo>
                  <a:lnTo>
                    <a:pt x="5957" y="747"/>
                  </a:lnTo>
                  <a:lnTo>
                    <a:pt x="6031" y="571"/>
                  </a:lnTo>
                  <a:lnTo>
                    <a:pt x="6096" y="396"/>
                  </a:lnTo>
                  <a:lnTo>
                    <a:pt x="6140" y="205"/>
                  </a:lnTo>
                  <a:lnTo>
                    <a:pt x="6162" y="103"/>
                  </a:lnTo>
                  <a:lnTo>
                    <a:pt x="6170" y="0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27" name="フリーフォーム 26"/>
            <p:cNvSpPr>
              <a:spLocks/>
            </p:cNvSpPr>
            <p:nvPr/>
          </p:nvSpPr>
          <p:spPr bwMode="auto">
            <a:xfrm>
              <a:off x="3237" y="-42"/>
              <a:ext cx="2562" cy="4355"/>
            </a:xfrm>
            <a:custGeom>
              <a:avLst/>
              <a:gdLst/>
              <a:ahLst/>
              <a:cxnLst>
                <a:cxn ang="0">
                  <a:pos x="2108" y="0"/>
                </a:cxn>
                <a:cxn ang="0">
                  <a:pos x="2145" y="73"/>
                </a:cxn>
                <a:cxn ang="0">
                  <a:pos x="2196" y="175"/>
                </a:cxn>
                <a:cxn ang="0">
                  <a:pos x="2247" y="300"/>
                </a:cxn>
                <a:cxn ang="0">
                  <a:pos x="2321" y="453"/>
                </a:cxn>
                <a:cxn ang="0">
                  <a:pos x="2379" y="629"/>
                </a:cxn>
                <a:cxn ang="0">
                  <a:pos x="2438" y="827"/>
                </a:cxn>
                <a:cxn ang="0">
                  <a:pos x="2489" y="1054"/>
                </a:cxn>
                <a:cxn ang="0">
                  <a:pos x="2533" y="1288"/>
                </a:cxn>
                <a:cxn ang="0">
                  <a:pos x="2548" y="1412"/>
                </a:cxn>
                <a:cxn ang="0">
                  <a:pos x="2562" y="1537"/>
                </a:cxn>
                <a:cxn ang="0">
                  <a:pos x="2562" y="1668"/>
                </a:cxn>
                <a:cxn ang="0">
                  <a:pos x="2562" y="1793"/>
                </a:cxn>
                <a:cxn ang="0">
                  <a:pos x="2555" y="1932"/>
                </a:cxn>
                <a:cxn ang="0">
                  <a:pos x="2533" y="2064"/>
                </a:cxn>
                <a:cxn ang="0">
                  <a:pos x="2511" y="2195"/>
                </a:cxn>
                <a:cxn ang="0">
                  <a:pos x="2482" y="2327"/>
                </a:cxn>
                <a:cxn ang="0">
                  <a:pos x="2438" y="2459"/>
                </a:cxn>
                <a:cxn ang="0">
                  <a:pos x="2386" y="2591"/>
                </a:cxn>
                <a:cxn ang="0">
                  <a:pos x="2321" y="2730"/>
                </a:cxn>
                <a:cxn ang="0">
                  <a:pos x="2247" y="2862"/>
                </a:cxn>
                <a:cxn ang="0">
                  <a:pos x="2174" y="2993"/>
                </a:cxn>
                <a:cxn ang="0">
                  <a:pos x="2079" y="3118"/>
                </a:cxn>
                <a:cxn ang="0">
                  <a:pos x="2035" y="3169"/>
                </a:cxn>
                <a:cxn ang="0">
                  <a:pos x="1911" y="3293"/>
                </a:cxn>
                <a:cxn ang="0">
                  <a:pos x="1728" y="3484"/>
                </a:cxn>
                <a:cxn ang="0">
                  <a:pos x="1603" y="3586"/>
                </a:cxn>
                <a:cxn ang="0">
                  <a:pos x="1472" y="3689"/>
                </a:cxn>
                <a:cxn ang="0">
                  <a:pos x="1325" y="3791"/>
                </a:cxn>
                <a:cxn ang="0">
                  <a:pos x="1164" y="3908"/>
                </a:cxn>
                <a:cxn ang="0">
                  <a:pos x="996" y="4011"/>
                </a:cxn>
                <a:cxn ang="0">
                  <a:pos x="813" y="4106"/>
                </a:cxn>
                <a:cxn ang="0">
                  <a:pos x="623" y="4194"/>
                </a:cxn>
                <a:cxn ang="0">
                  <a:pos x="425" y="4267"/>
                </a:cxn>
                <a:cxn ang="0">
                  <a:pos x="322" y="4296"/>
                </a:cxn>
                <a:cxn ang="0">
                  <a:pos x="213" y="4318"/>
                </a:cxn>
                <a:cxn ang="0">
                  <a:pos x="110" y="4347"/>
                </a:cxn>
                <a:cxn ang="0">
                  <a:pos x="0" y="4355"/>
                </a:cxn>
              </a:cxnLst>
              <a:rect l="0" t="0" r="0" b="0"/>
              <a:pathLst>
                <a:path w="2562" h="4355">
                  <a:moveTo>
                    <a:pt x="2108" y="0"/>
                  </a:moveTo>
                  <a:lnTo>
                    <a:pt x="2145" y="73"/>
                  </a:lnTo>
                  <a:lnTo>
                    <a:pt x="2196" y="175"/>
                  </a:lnTo>
                  <a:lnTo>
                    <a:pt x="2247" y="300"/>
                  </a:lnTo>
                  <a:lnTo>
                    <a:pt x="2321" y="453"/>
                  </a:lnTo>
                  <a:lnTo>
                    <a:pt x="2379" y="629"/>
                  </a:lnTo>
                  <a:lnTo>
                    <a:pt x="2438" y="827"/>
                  </a:lnTo>
                  <a:lnTo>
                    <a:pt x="2489" y="1054"/>
                  </a:lnTo>
                  <a:lnTo>
                    <a:pt x="2533" y="1288"/>
                  </a:lnTo>
                  <a:lnTo>
                    <a:pt x="2548" y="1412"/>
                  </a:lnTo>
                  <a:lnTo>
                    <a:pt x="2562" y="1537"/>
                  </a:lnTo>
                  <a:lnTo>
                    <a:pt x="2562" y="1668"/>
                  </a:lnTo>
                  <a:lnTo>
                    <a:pt x="2562" y="1793"/>
                  </a:lnTo>
                  <a:lnTo>
                    <a:pt x="2555" y="1932"/>
                  </a:lnTo>
                  <a:lnTo>
                    <a:pt x="2533" y="2064"/>
                  </a:lnTo>
                  <a:lnTo>
                    <a:pt x="2511" y="2195"/>
                  </a:lnTo>
                  <a:lnTo>
                    <a:pt x="2482" y="2327"/>
                  </a:lnTo>
                  <a:lnTo>
                    <a:pt x="2438" y="2459"/>
                  </a:lnTo>
                  <a:lnTo>
                    <a:pt x="2386" y="2591"/>
                  </a:lnTo>
                  <a:lnTo>
                    <a:pt x="2321" y="2730"/>
                  </a:lnTo>
                  <a:lnTo>
                    <a:pt x="2247" y="2862"/>
                  </a:lnTo>
                  <a:lnTo>
                    <a:pt x="2174" y="2993"/>
                  </a:lnTo>
                  <a:lnTo>
                    <a:pt x="2079" y="3118"/>
                  </a:lnTo>
                  <a:lnTo>
                    <a:pt x="2035" y="3169"/>
                  </a:lnTo>
                  <a:lnTo>
                    <a:pt x="1911" y="3293"/>
                  </a:lnTo>
                  <a:lnTo>
                    <a:pt x="1728" y="3484"/>
                  </a:lnTo>
                  <a:lnTo>
                    <a:pt x="1603" y="3586"/>
                  </a:lnTo>
                  <a:lnTo>
                    <a:pt x="1472" y="3689"/>
                  </a:lnTo>
                  <a:lnTo>
                    <a:pt x="1325" y="3791"/>
                  </a:lnTo>
                  <a:lnTo>
                    <a:pt x="1164" y="3908"/>
                  </a:lnTo>
                  <a:lnTo>
                    <a:pt x="996" y="4011"/>
                  </a:lnTo>
                  <a:lnTo>
                    <a:pt x="813" y="4106"/>
                  </a:lnTo>
                  <a:lnTo>
                    <a:pt x="623" y="4194"/>
                  </a:lnTo>
                  <a:lnTo>
                    <a:pt x="425" y="4267"/>
                  </a:lnTo>
                  <a:lnTo>
                    <a:pt x="322" y="4296"/>
                  </a:lnTo>
                  <a:lnTo>
                    <a:pt x="213" y="4318"/>
                  </a:lnTo>
                  <a:lnTo>
                    <a:pt x="110" y="4347"/>
                  </a:lnTo>
                  <a:lnTo>
                    <a:pt x="0" y="4355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  <p:sp>
          <p:nvSpPr>
            <p:cNvPr id="28" name="フリーフォーム 27"/>
            <p:cNvSpPr>
              <a:spLocks/>
            </p:cNvSpPr>
            <p:nvPr/>
          </p:nvSpPr>
          <p:spPr bwMode="auto">
            <a:xfrm>
              <a:off x="4533" y="1949"/>
              <a:ext cx="1508" cy="2364"/>
            </a:xfrm>
            <a:custGeom>
              <a:avLst/>
              <a:gdLst/>
              <a:ahLst/>
              <a:cxnLst>
                <a:cxn ang="0">
                  <a:pos x="0" y="2364"/>
                </a:cxn>
                <a:cxn ang="0">
                  <a:pos x="58" y="2320"/>
                </a:cxn>
                <a:cxn ang="0">
                  <a:pos x="212" y="2181"/>
                </a:cxn>
                <a:cxn ang="0">
                  <a:pos x="322" y="2086"/>
                </a:cxn>
                <a:cxn ang="0">
                  <a:pos x="439" y="1976"/>
                </a:cxn>
                <a:cxn ang="0">
                  <a:pos x="564" y="1837"/>
                </a:cxn>
                <a:cxn ang="0">
                  <a:pos x="695" y="1683"/>
                </a:cxn>
                <a:cxn ang="0">
                  <a:pos x="827" y="1529"/>
                </a:cxn>
                <a:cxn ang="0">
                  <a:pos x="959" y="1339"/>
                </a:cxn>
                <a:cxn ang="0">
                  <a:pos x="1090" y="1149"/>
                </a:cxn>
                <a:cxn ang="0">
                  <a:pos x="1208" y="936"/>
                </a:cxn>
                <a:cxn ang="0">
                  <a:pos x="1266" y="827"/>
                </a:cxn>
                <a:cxn ang="0">
                  <a:pos x="1310" y="717"/>
                </a:cxn>
                <a:cxn ang="0">
                  <a:pos x="1361" y="600"/>
                </a:cxn>
                <a:cxn ang="0">
                  <a:pos x="1405" y="490"/>
                </a:cxn>
                <a:cxn ang="0">
                  <a:pos x="1434" y="365"/>
                </a:cxn>
                <a:cxn ang="0">
                  <a:pos x="1471" y="248"/>
                </a:cxn>
                <a:cxn ang="0">
                  <a:pos x="1493" y="124"/>
                </a:cxn>
                <a:cxn ang="0">
                  <a:pos x="1508" y="0"/>
                </a:cxn>
              </a:cxnLst>
              <a:rect l="0" t="0" r="0" b="0"/>
              <a:pathLst>
                <a:path w="1508" h="2364">
                  <a:moveTo>
                    <a:pt x="0" y="2364"/>
                  </a:moveTo>
                  <a:lnTo>
                    <a:pt x="58" y="2320"/>
                  </a:lnTo>
                  <a:lnTo>
                    <a:pt x="212" y="2181"/>
                  </a:lnTo>
                  <a:lnTo>
                    <a:pt x="322" y="2086"/>
                  </a:lnTo>
                  <a:lnTo>
                    <a:pt x="439" y="1976"/>
                  </a:lnTo>
                  <a:lnTo>
                    <a:pt x="564" y="1837"/>
                  </a:lnTo>
                  <a:lnTo>
                    <a:pt x="695" y="1683"/>
                  </a:lnTo>
                  <a:lnTo>
                    <a:pt x="827" y="1529"/>
                  </a:lnTo>
                  <a:lnTo>
                    <a:pt x="959" y="1339"/>
                  </a:lnTo>
                  <a:lnTo>
                    <a:pt x="1090" y="1149"/>
                  </a:lnTo>
                  <a:lnTo>
                    <a:pt x="1208" y="936"/>
                  </a:lnTo>
                  <a:lnTo>
                    <a:pt x="1266" y="827"/>
                  </a:lnTo>
                  <a:lnTo>
                    <a:pt x="1310" y="717"/>
                  </a:lnTo>
                  <a:lnTo>
                    <a:pt x="1361" y="600"/>
                  </a:lnTo>
                  <a:lnTo>
                    <a:pt x="1405" y="490"/>
                  </a:lnTo>
                  <a:lnTo>
                    <a:pt x="1434" y="365"/>
                  </a:lnTo>
                  <a:lnTo>
                    <a:pt x="1471" y="248"/>
                  </a:lnTo>
                  <a:lnTo>
                    <a:pt x="1493" y="124"/>
                  </a:lnTo>
                  <a:lnTo>
                    <a:pt x="1508" y="0"/>
                  </a:lnTo>
                </a:path>
              </a:pathLst>
            </a:custGeom>
            <a:noFill/>
            <a:ln w="3175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ja-JP" altLang="en-US"/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7270629" y="3871493"/>
            <a:ext cx="1541824" cy="1424221"/>
            <a:chOff x="7286645" y="3871493"/>
            <a:chExt cx="1541824" cy="1424221"/>
          </a:xfr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</p:grpSpPr>
        <p:sp>
          <p:nvSpPr>
            <p:cNvPr id="30" name="フリーフォーム 29"/>
            <p:cNvSpPr>
              <a:spLocks/>
            </p:cNvSpPr>
            <p:nvPr/>
          </p:nvSpPr>
          <p:spPr bwMode="auto">
            <a:xfrm>
              <a:off x="7286645" y="3890348"/>
              <a:ext cx="908413" cy="891012"/>
            </a:xfrm>
            <a:custGeom>
              <a:avLst/>
              <a:gdLst>
                <a:gd name="T0" fmla="*/ 530225 w 507"/>
                <a:gd name="T1" fmla="*/ 0 h 501"/>
                <a:gd name="T2" fmla="*/ 692150 w 507"/>
                <a:gd name="T3" fmla="*/ 0 h 501"/>
                <a:gd name="T4" fmla="*/ 758825 w 507"/>
                <a:gd name="T5" fmla="*/ 0 h 501"/>
                <a:gd name="T6" fmla="*/ 804863 w 507"/>
                <a:gd name="T7" fmla="*/ 20638 h 501"/>
                <a:gd name="T8" fmla="*/ 804863 w 507"/>
                <a:gd name="T9" fmla="*/ 33338 h 501"/>
                <a:gd name="T10" fmla="*/ 738188 w 507"/>
                <a:gd name="T11" fmla="*/ 11113 h 501"/>
                <a:gd name="T12" fmla="*/ 701675 w 507"/>
                <a:gd name="T13" fmla="*/ 0 h 501"/>
                <a:gd name="T14" fmla="*/ 655638 w 507"/>
                <a:gd name="T15" fmla="*/ 0 h 501"/>
                <a:gd name="T16" fmla="*/ 552450 w 507"/>
                <a:gd name="T17" fmla="*/ 33338 h 501"/>
                <a:gd name="T18" fmla="*/ 460375 w 507"/>
                <a:gd name="T19" fmla="*/ 79375 h 501"/>
                <a:gd name="T20" fmla="*/ 414338 w 507"/>
                <a:gd name="T21" fmla="*/ 115888 h 501"/>
                <a:gd name="T22" fmla="*/ 493713 w 507"/>
                <a:gd name="T23" fmla="*/ 79375 h 501"/>
                <a:gd name="T24" fmla="*/ 542925 w 507"/>
                <a:gd name="T25" fmla="*/ 66675 h 501"/>
                <a:gd name="T26" fmla="*/ 563563 w 507"/>
                <a:gd name="T27" fmla="*/ 66675 h 501"/>
                <a:gd name="T28" fmla="*/ 460375 w 507"/>
                <a:gd name="T29" fmla="*/ 115888 h 501"/>
                <a:gd name="T30" fmla="*/ 403225 w 507"/>
                <a:gd name="T31" fmla="*/ 160338 h 501"/>
                <a:gd name="T32" fmla="*/ 334963 w 507"/>
                <a:gd name="T33" fmla="*/ 206375 h 501"/>
                <a:gd name="T34" fmla="*/ 277813 w 507"/>
                <a:gd name="T35" fmla="*/ 252413 h 501"/>
                <a:gd name="T36" fmla="*/ 219075 w 507"/>
                <a:gd name="T37" fmla="*/ 309563 h 501"/>
                <a:gd name="T38" fmla="*/ 182563 w 507"/>
                <a:gd name="T39" fmla="*/ 355600 h 501"/>
                <a:gd name="T40" fmla="*/ 161925 w 507"/>
                <a:gd name="T41" fmla="*/ 425450 h 501"/>
                <a:gd name="T42" fmla="*/ 138113 w 507"/>
                <a:gd name="T43" fmla="*/ 550863 h 501"/>
                <a:gd name="T44" fmla="*/ 128588 w 507"/>
                <a:gd name="T45" fmla="*/ 769938 h 501"/>
                <a:gd name="T46" fmla="*/ 115888 w 507"/>
                <a:gd name="T47" fmla="*/ 633413 h 501"/>
                <a:gd name="T48" fmla="*/ 103188 w 507"/>
                <a:gd name="T49" fmla="*/ 530225 h 501"/>
                <a:gd name="T50" fmla="*/ 92075 w 507"/>
                <a:gd name="T51" fmla="*/ 493713 h 501"/>
                <a:gd name="T52" fmla="*/ 69850 w 507"/>
                <a:gd name="T53" fmla="*/ 541338 h 501"/>
                <a:gd name="T54" fmla="*/ 58738 w 507"/>
                <a:gd name="T55" fmla="*/ 608013 h 501"/>
                <a:gd name="T56" fmla="*/ 46038 w 507"/>
                <a:gd name="T57" fmla="*/ 795338 h 501"/>
                <a:gd name="T58" fmla="*/ 33338 w 507"/>
                <a:gd name="T59" fmla="*/ 679450 h 501"/>
                <a:gd name="T60" fmla="*/ 25400 w 507"/>
                <a:gd name="T61" fmla="*/ 620713 h 501"/>
                <a:gd name="T62" fmla="*/ 12700 w 507"/>
                <a:gd name="T63" fmla="*/ 633413 h 501"/>
                <a:gd name="T64" fmla="*/ 0 w 507"/>
                <a:gd name="T65" fmla="*/ 646113 h 501"/>
                <a:gd name="T66" fmla="*/ 0 w 507"/>
                <a:gd name="T67" fmla="*/ 574675 h 501"/>
                <a:gd name="T68" fmla="*/ 12700 w 507"/>
                <a:gd name="T69" fmla="*/ 517525 h 501"/>
                <a:gd name="T70" fmla="*/ 25400 w 507"/>
                <a:gd name="T71" fmla="*/ 458788 h 501"/>
                <a:gd name="T72" fmla="*/ 82550 w 507"/>
                <a:gd name="T73" fmla="*/ 331788 h 501"/>
                <a:gd name="T74" fmla="*/ 149225 w 507"/>
                <a:gd name="T75" fmla="*/ 219075 h 501"/>
                <a:gd name="T76" fmla="*/ 231775 w 507"/>
                <a:gd name="T77" fmla="*/ 123825 h 501"/>
                <a:gd name="T78" fmla="*/ 311150 w 507"/>
                <a:gd name="T79" fmla="*/ 57150 h 501"/>
                <a:gd name="T80" fmla="*/ 403225 w 507"/>
                <a:gd name="T81" fmla="*/ 20638 h 501"/>
                <a:gd name="T82" fmla="*/ 519113 w 507"/>
                <a:gd name="T83" fmla="*/ 0 h 501"/>
                <a:gd name="T84" fmla="*/ 530225 w 507"/>
                <a:gd name="T85" fmla="*/ 0 h 501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w 507"/>
                <a:gd name="T130" fmla="*/ 0 h 501"/>
                <a:gd name="T131" fmla="*/ 0 w 507"/>
                <a:gd name="T132" fmla="*/ 0 h 50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07" h="501">
                  <a:moveTo>
                    <a:pt x="334" y="0"/>
                  </a:moveTo>
                  <a:lnTo>
                    <a:pt x="436" y="0"/>
                  </a:lnTo>
                  <a:lnTo>
                    <a:pt x="478" y="0"/>
                  </a:lnTo>
                  <a:lnTo>
                    <a:pt x="507" y="13"/>
                  </a:lnTo>
                  <a:lnTo>
                    <a:pt x="507" y="21"/>
                  </a:lnTo>
                  <a:lnTo>
                    <a:pt x="465" y="7"/>
                  </a:lnTo>
                  <a:lnTo>
                    <a:pt x="442" y="0"/>
                  </a:lnTo>
                  <a:lnTo>
                    <a:pt x="413" y="0"/>
                  </a:lnTo>
                  <a:lnTo>
                    <a:pt x="348" y="21"/>
                  </a:lnTo>
                  <a:lnTo>
                    <a:pt x="290" y="50"/>
                  </a:lnTo>
                  <a:lnTo>
                    <a:pt x="261" y="73"/>
                  </a:lnTo>
                  <a:lnTo>
                    <a:pt x="311" y="50"/>
                  </a:lnTo>
                  <a:lnTo>
                    <a:pt x="342" y="42"/>
                  </a:lnTo>
                  <a:lnTo>
                    <a:pt x="355" y="42"/>
                  </a:lnTo>
                  <a:lnTo>
                    <a:pt x="290" y="73"/>
                  </a:lnTo>
                  <a:lnTo>
                    <a:pt x="254" y="101"/>
                  </a:lnTo>
                  <a:lnTo>
                    <a:pt x="211" y="130"/>
                  </a:lnTo>
                  <a:lnTo>
                    <a:pt x="175" y="159"/>
                  </a:lnTo>
                  <a:lnTo>
                    <a:pt x="138" y="195"/>
                  </a:lnTo>
                  <a:lnTo>
                    <a:pt x="115" y="224"/>
                  </a:lnTo>
                  <a:lnTo>
                    <a:pt x="102" y="268"/>
                  </a:lnTo>
                  <a:lnTo>
                    <a:pt x="87" y="347"/>
                  </a:lnTo>
                  <a:lnTo>
                    <a:pt x="81" y="485"/>
                  </a:lnTo>
                  <a:lnTo>
                    <a:pt x="73" y="399"/>
                  </a:lnTo>
                  <a:lnTo>
                    <a:pt x="65" y="334"/>
                  </a:lnTo>
                  <a:lnTo>
                    <a:pt x="58" y="311"/>
                  </a:lnTo>
                  <a:lnTo>
                    <a:pt x="44" y="341"/>
                  </a:lnTo>
                  <a:lnTo>
                    <a:pt x="37" y="383"/>
                  </a:lnTo>
                  <a:lnTo>
                    <a:pt x="29" y="501"/>
                  </a:lnTo>
                  <a:lnTo>
                    <a:pt x="21" y="428"/>
                  </a:lnTo>
                  <a:lnTo>
                    <a:pt x="16" y="391"/>
                  </a:lnTo>
                  <a:lnTo>
                    <a:pt x="8" y="399"/>
                  </a:lnTo>
                  <a:lnTo>
                    <a:pt x="0" y="407"/>
                  </a:lnTo>
                  <a:lnTo>
                    <a:pt x="0" y="362"/>
                  </a:lnTo>
                  <a:lnTo>
                    <a:pt x="8" y="326"/>
                  </a:lnTo>
                  <a:lnTo>
                    <a:pt x="16" y="289"/>
                  </a:lnTo>
                  <a:lnTo>
                    <a:pt x="52" y="209"/>
                  </a:lnTo>
                  <a:lnTo>
                    <a:pt x="94" y="138"/>
                  </a:lnTo>
                  <a:lnTo>
                    <a:pt x="146" y="78"/>
                  </a:lnTo>
                  <a:lnTo>
                    <a:pt x="196" y="36"/>
                  </a:lnTo>
                  <a:lnTo>
                    <a:pt x="254" y="13"/>
                  </a:lnTo>
                  <a:lnTo>
                    <a:pt x="327" y="0"/>
                  </a:lnTo>
                  <a:lnTo>
                    <a:pt x="334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1" name="フリーフォーム 30"/>
            <p:cNvSpPr>
              <a:spLocks/>
            </p:cNvSpPr>
            <p:nvPr/>
          </p:nvSpPr>
          <p:spPr bwMode="auto">
            <a:xfrm>
              <a:off x="7421610" y="3871493"/>
              <a:ext cx="1406859" cy="1424221"/>
            </a:xfrm>
            <a:custGeom>
              <a:avLst/>
              <a:gdLst>
                <a:gd name="T0" fmla="*/ 1276350 w 804"/>
                <a:gd name="T1" fmla="*/ 795338 h 820"/>
                <a:gd name="T2" fmla="*/ 1209675 w 804"/>
                <a:gd name="T3" fmla="*/ 449263 h 820"/>
                <a:gd name="T4" fmla="*/ 1003300 w 804"/>
                <a:gd name="T5" fmla="*/ 149225 h 820"/>
                <a:gd name="T6" fmla="*/ 828675 w 804"/>
                <a:gd name="T7" fmla="*/ 46038 h 820"/>
                <a:gd name="T8" fmla="*/ 1003300 w 804"/>
                <a:gd name="T9" fmla="*/ 241300 h 820"/>
                <a:gd name="T10" fmla="*/ 758825 w 804"/>
                <a:gd name="T11" fmla="*/ 92075 h 820"/>
                <a:gd name="T12" fmla="*/ 506413 w 804"/>
                <a:gd name="T13" fmla="*/ 46038 h 820"/>
                <a:gd name="T14" fmla="*/ 401638 w 804"/>
                <a:gd name="T15" fmla="*/ 79375 h 820"/>
                <a:gd name="T16" fmla="*/ 149225 w 804"/>
                <a:gd name="T17" fmla="*/ 220663 h 820"/>
                <a:gd name="T18" fmla="*/ 33338 w 804"/>
                <a:gd name="T19" fmla="*/ 427038 h 820"/>
                <a:gd name="T20" fmla="*/ 33338 w 804"/>
                <a:gd name="T21" fmla="*/ 817563 h 820"/>
                <a:gd name="T22" fmla="*/ 241300 w 804"/>
                <a:gd name="T23" fmla="*/ 1119188 h 820"/>
                <a:gd name="T24" fmla="*/ 206375 w 804"/>
                <a:gd name="T25" fmla="*/ 1165225 h 820"/>
                <a:gd name="T26" fmla="*/ 473075 w 804"/>
                <a:gd name="T27" fmla="*/ 1243013 h 820"/>
                <a:gd name="T28" fmla="*/ 642938 w 804"/>
                <a:gd name="T29" fmla="*/ 1255713 h 820"/>
                <a:gd name="T30" fmla="*/ 252413 w 804"/>
                <a:gd name="T31" fmla="*/ 1268413 h 820"/>
                <a:gd name="T32" fmla="*/ 539750 w 804"/>
                <a:gd name="T33" fmla="*/ 1301750 h 820"/>
                <a:gd name="T34" fmla="*/ 841375 w 804"/>
                <a:gd name="T35" fmla="*/ 1255713 h 820"/>
                <a:gd name="T36" fmla="*/ 1047750 w 804"/>
                <a:gd name="T37" fmla="*/ 1139825 h 820"/>
                <a:gd name="T38" fmla="*/ 1160463 w 804"/>
                <a:gd name="T39" fmla="*/ 977900 h 820"/>
                <a:gd name="T40" fmla="*/ 1160463 w 804"/>
                <a:gd name="T41" fmla="*/ 795338 h 820"/>
                <a:gd name="T42" fmla="*/ 1173163 w 804"/>
                <a:gd name="T43" fmla="*/ 725488 h 820"/>
                <a:gd name="T44" fmla="*/ 1219200 w 804"/>
                <a:gd name="T45" fmla="*/ 784225 h 820"/>
                <a:gd name="T46" fmla="*/ 1160463 w 804"/>
                <a:gd name="T47" fmla="*/ 635000 h 820"/>
                <a:gd name="T48" fmla="*/ 1209675 w 804"/>
                <a:gd name="T49" fmla="*/ 646113 h 820"/>
                <a:gd name="T50" fmla="*/ 1255713 w 804"/>
                <a:gd name="T51" fmla="*/ 795338 h 820"/>
                <a:gd name="T52" fmla="*/ 1231900 w 804"/>
                <a:gd name="T53" fmla="*/ 1003300 h 820"/>
                <a:gd name="T54" fmla="*/ 815975 w 804"/>
                <a:gd name="T55" fmla="*/ 887413 h 820"/>
                <a:gd name="T56" fmla="*/ 633413 w 804"/>
                <a:gd name="T57" fmla="*/ 1016000 h 820"/>
                <a:gd name="T58" fmla="*/ 344488 w 804"/>
                <a:gd name="T59" fmla="*/ 920750 h 820"/>
                <a:gd name="T60" fmla="*/ 219075 w 804"/>
                <a:gd name="T61" fmla="*/ 738188 h 820"/>
                <a:gd name="T62" fmla="*/ 206375 w 804"/>
                <a:gd name="T63" fmla="*/ 530225 h 820"/>
                <a:gd name="T64" fmla="*/ 265113 w 804"/>
                <a:gd name="T65" fmla="*/ 381000 h 820"/>
                <a:gd name="T66" fmla="*/ 473075 w 804"/>
                <a:gd name="T67" fmla="*/ 254000 h 820"/>
                <a:gd name="T68" fmla="*/ 311150 w 804"/>
                <a:gd name="T69" fmla="*/ 311150 h 820"/>
                <a:gd name="T70" fmla="*/ 182563 w 804"/>
                <a:gd name="T71" fmla="*/ 439738 h 820"/>
                <a:gd name="T72" fmla="*/ 252413 w 804"/>
                <a:gd name="T73" fmla="*/ 300038 h 820"/>
                <a:gd name="T74" fmla="*/ 434975 w 804"/>
                <a:gd name="T75" fmla="*/ 195263 h 820"/>
                <a:gd name="T76" fmla="*/ 587375 w 804"/>
                <a:gd name="T77" fmla="*/ 149225 h 820"/>
                <a:gd name="T78" fmla="*/ 493713 w 804"/>
                <a:gd name="T79" fmla="*/ 115888 h 820"/>
                <a:gd name="T80" fmla="*/ 655638 w 804"/>
                <a:gd name="T81" fmla="*/ 104775 h 820"/>
                <a:gd name="T82" fmla="*/ 758825 w 804"/>
                <a:gd name="T83" fmla="*/ 231775 h 820"/>
                <a:gd name="T84" fmla="*/ 804863 w 804"/>
                <a:gd name="T85" fmla="*/ 287338 h 820"/>
                <a:gd name="T86" fmla="*/ 758825 w 804"/>
                <a:gd name="T87" fmla="*/ 381000 h 820"/>
                <a:gd name="T88" fmla="*/ 815975 w 804"/>
                <a:gd name="T89" fmla="*/ 403225 h 820"/>
                <a:gd name="T90" fmla="*/ 862013 w 804"/>
                <a:gd name="T91" fmla="*/ 427038 h 820"/>
                <a:gd name="T92" fmla="*/ 898525 w 804"/>
                <a:gd name="T93" fmla="*/ 601663 h 820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w 804"/>
                <a:gd name="T142" fmla="*/ 0 h 820"/>
                <a:gd name="T143" fmla="*/ 0 w 804"/>
                <a:gd name="T144" fmla="*/ 0 h 82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04" h="820">
                  <a:moveTo>
                    <a:pt x="776" y="632"/>
                  </a:moveTo>
                  <a:lnTo>
                    <a:pt x="797" y="559"/>
                  </a:lnTo>
                  <a:lnTo>
                    <a:pt x="804" y="501"/>
                  </a:lnTo>
                  <a:lnTo>
                    <a:pt x="804" y="444"/>
                  </a:lnTo>
                  <a:lnTo>
                    <a:pt x="791" y="379"/>
                  </a:lnTo>
                  <a:lnTo>
                    <a:pt x="762" y="283"/>
                  </a:lnTo>
                  <a:lnTo>
                    <a:pt x="710" y="204"/>
                  </a:lnTo>
                  <a:lnTo>
                    <a:pt x="660" y="123"/>
                  </a:lnTo>
                  <a:lnTo>
                    <a:pt x="632" y="94"/>
                  </a:lnTo>
                  <a:lnTo>
                    <a:pt x="595" y="66"/>
                  </a:lnTo>
                  <a:lnTo>
                    <a:pt x="559" y="50"/>
                  </a:lnTo>
                  <a:lnTo>
                    <a:pt x="522" y="29"/>
                  </a:lnTo>
                  <a:lnTo>
                    <a:pt x="442" y="0"/>
                  </a:lnTo>
                  <a:lnTo>
                    <a:pt x="543" y="73"/>
                  </a:lnTo>
                  <a:lnTo>
                    <a:pt x="632" y="152"/>
                  </a:lnTo>
                  <a:lnTo>
                    <a:pt x="551" y="102"/>
                  </a:lnTo>
                  <a:lnTo>
                    <a:pt x="478" y="50"/>
                  </a:lnTo>
                  <a:lnTo>
                    <a:pt x="478" y="58"/>
                  </a:lnTo>
                  <a:lnTo>
                    <a:pt x="478" y="73"/>
                  </a:lnTo>
                  <a:lnTo>
                    <a:pt x="376" y="45"/>
                  </a:lnTo>
                  <a:lnTo>
                    <a:pt x="319" y="29"/>
                  </a:lnTo>
                  <a:lnTo>
                    <a:pt x="246" y="29"/>
                  </a:lnTo>
                  <a:lnTo>
                    <a:pt x="246" y="45"/>
                  </a:lnTo>
                  <a:lnTo>
                    <a:pt x="253" y="50"/>
                  </a:lnTo>
                  <a:lnTo>
                    <a:pt x="188" y="81"/>
                  </a:lnTo>
                  <a:lnTo>
                    <a:pt x="138" y="102"/>
                  </a:lnTo>
                  <a:lnTo>
                    <a:pt x="94" y="139"/>
                  </a:lnTo>
                  <a:lnTo>
                    <a:pt x="58" y="189"/>
                  </a:lnTo>
                  <a:lnTo>
                    <a:pt x="36" y="233"/>
                  </a:lnTo>
                  <a:lnTo>
                    <a:pt x="21" y="269"/>
                  </a:lnTo>
                  <a:lnTo>
                    <a:pt x="0" y="348"/>
                  </a:lnTo>
                  <a:lnTo>
                    <a:pt x="0" y="436"/>
                  </a:lnTo>
                  <a:lnTo>
                    <a:pt x="21" y="515"/>
                  </a:lnTo>
                  <a:lnTo>
                    <a:pt x="50" y="588"/>
                  </a:lnTo>
                  <a:lnTo>
                    <a:pt x="102" y="653"/>
                  </a:lnTo>
                  <a:lnTo>
                    <a:pt x="152" y="705"/>
                  </a:lnTo>
                  <a:lnTo>
                    <a:pt x="217" y="741"/>
                  </a:lnTo>
                  <a:lnTo>
                    <a:pt x="180" y="741"/>
                  </a:lnTo>
                  <a:lnTo>
                    <a:pt x="130" y="734"/>
                  </a:lnTo>
                  <a:lnTo>
                    <a:pt x="175" y="755"/>
                  </a:lnTo>
                  <a:lnTo>
                    <a:pt x="217" y="770"/>
                  </a:lnTo>
                  <a:lnTo>
                    <a:pt x="298" y="783"/>
                  </a:lnTo>
                  <a:lnTo>
                    <a:pt x="370" y="783"/>
                  </a:lnTo>
                  <a:lnTo>
                    <a:pt x="457" y="770"/>
                  </a:lnTo>
                  <a:lnTo>
                    <a:pt x="405" y="791"/>
                  </a:lnTo>
                  <a:lnTo>
                    <a:pt x="355" y="806"/>
                  </a:lnTo>
                  <a:lnTo>
                    <a:pt x="274" y="806"/>
                  </a:lnTo>
                  <a:lnTo>
                    <a:pt x="159" y="799"/>
                  </a:lnTo>
                  <a:lnTo>
                    <a:pt x="196" y="814"/>
                  </a:lnTo>
                  <a:lnTo>
                    <a:pt x="240" y="820"/>
                  </a:lnTo>
                  <a:lnTo>
                    <a:pt x="340" y="820"/>
                  </a:lnTo>
                  <a:lnTo>
                    <a:pt x="405" y="820"/>
                  </a:lnTo>
                  <a:lnTo>
                    <a:pt x="470" y="806"/>
                  </a:lnTo>
                  <a:lnTo>
                    <a:pt x="530" y="791"/>
                  </a:lnTo>
                  <a:lnTo>
                    <a:pt x="572" y="770"/>
                  </a:lnTo>
                  <a:lnTo>
                    <a:pt x="624" y="755"/>
                  </a:lnTo>
                  <a:lnTo>
                    <a:pt x="660" y="718"/>
                  </a:lnTo>
                  <a:lnTo>
                    <a:pt x="697" y="682"/>
                  </a:lnTo>
                  <a:lnTo>
                    <a:pt x="726" y="640"/>
                  </a:lnTo>
                  <a:lnTo>
                    <a:pt x="731" y="616"/>
                  </a:lnTo>
                  <a:lnTo>
                    <a:pt x="739" y="574"/>
                  </a:lnTo>
                  <a:lnTo>
                    <a:pt x="739" y="522"/>
                  </a:lnTo>
                  <a:lnTo>
                    <a:pt x="731" y="501"/>
                  </a:lnTo>
                  <a:lnTo>
                    <a:pt x="726" y="480"/>
                  </a:lnTo>
                  <a:lnTo>
                    <a:pt x="726" y="450"/>
                  </a:lnTo>
                  <a:lnTo>
                    <a:pt x="739" y="457"/>
                  </a:lnTo>
                  <a:lnTo>
                    <a:pt x="747" y="465"/>
                  </a:lnTo>
                  <a:lnTo>
                    <a:pt x="762" y="538"/>
                  </a:lnTo>
                  <a:lnTo>
                    <a:pt x="768" y="494"/>
                  </a:lnTo>
                  <a:lnTo>
                    <a:pt x="762" y="450"/>
                  </a:lnTo>
                  <a:lnTo>
                    <a:pt x="747" y="421"/>
                  </a:lnTo>
                  <a:lnTo>
                    <a:pt x="731" y="400"/>
                  </a:lnTo>
                  <a:lnTo>
                    <a:pt x="731" y="392"/>
                  </a:lnTo>
                  <a:lnTo>
                    <a:pt x="739" y="400"/>
                  </a:lnTo>
                  <a:lnTo>
                    <a:pt x="762" y="407"/>
                  </a:lnTo>
                  <a:lnTo>
                    <a:pt x="768" y="421"/>
                  </a:lnTo>
                  <a:lnTo>
                    <a:pt x="783" y="457"/>
                  </a:lnTo>
                  <a:lnTo>
                    <a:pt x="791" y="501"/>
                  </a:lnTo>
                  <a:lnTo>
                    <a:pt x="783" y="545"/>
                  </a:lnTo>
                  <a:lnTo>
                    <a:pt x="783" y="632"/>
                  </a:lnTo>
                  <a:lnTo>
                    <a:pt x="776" y="632"/>
                  </a:lnTo>
                  <a:lnTo>
                    <a:pt x="559" y="421"/>
                  </a:lnTo>
                  <a:lnTo>
                    <a:pt x="543" y="501"/>
                  </a:lnTo>
                  <a:lnTo>
                    <a:pt x="514" y="559"/>
                  </a:lnTo>
                  <a:lnTo>
                    <a:pt x="501" y="580"/>
                  </a:lnTo>
                  <a:lnTo>
                    <a:pt x="470" y="603"/>
                  </a:lnTo>
                  <a:lnTo>
                    <a:pt x="399" y="640"/>
                  </a:lnTo>
                  <a:lnTo>
                    <a:pt x="334" y="632"/>
                  </a:lnTo>
                  <a:lnTo>
                    <a:pt x="269" y="611"/>
                  </a:lnTo>
                  <a:lnTo>
                    <a:pt x="217" y="580"/>
                  </a:lnTo>
                  <a:lnTo>
                    <a:pt x="180" y="545"/>
                  </a:lnTo>
                  <a:lnTo>
                    <a:pt x="159" y="501"/>
                  </a:lnTo>
                  <a:lnTo>
                    <a:pt x="138" y="465"/>
                  </a:lnTo>
                  <a:lnTo>
                    <a:pt x="130" y="428"/>
                  </a:lnTo>
                  <a:lnTo>
                    <a:pt x="130" y="392"/>
                  </a:lnTo>
                  <a:lnTo>
                    <a:pt x="130" y="334"/>
                  </a:lnTo>
                  <a:lnTo>
                    <a:pt x="138" y="298"/>
                  </a:lnTo>
                  <a:lnTo>
                    <a:pt x="152" y="261"/>
                  </a:lnTo>
                  <a:lnTo>
                    <a:pt x="167" y="240"/>
                  </a:lnTo>
                  <a:lnTo>
                    <a:pt x="217" y="204"/>
                  </a:lnTo>
                  <a:lnTo>
                    <a:pt x="282" y="160"/>
                  </a:lnTo>
                  <a:lnTo>
                    <a:pt x="298" y="160"/>
                  </a:lnTo>
                  <a:lnTo>
                    <a:pt x="298" y="152"/>
                  </a:lnTo>
                  <a:lnTo>
                    <a:pt x="240" y="167"/>
                  </a:lnTo>
                  <a:lnTo>
                    <a:pt x="196" y="196"/>
                  </a:lnTo>
                  <a:lnTo>
                    <a:pt x="152" y="233"/>
                  </a:lnTo>
                  <a:lnTo>
                    <a:pt x="115" y="269"/>
                  </a:lnTo>
                  <a:lnTo>
                    <a:pt x="115" y="277"/>
                  </a:lnTo>
                  <a:lnTo>
                    <a:pt x="109" y="277"/>
                  </a:lnTo>
                  <a:lnTo>
                    <a:pt x="130" y="233"/>
                  </a:lnTo>
                  <a:lnTo>
                    <a:pt x="159" y="189"/>
                  </a:lnTo>
                  <a:lnTo>
                    <a:pt x="196" y="160"/>
                  </a:lnTo>
                  <a:lnTo>
                    <a:pt x="240" y="139"/>
                  </a:lnTo>
                  <a:lnTo>
                    <a:pt x="274" y="123"/>
                  </a:lnTo>
                  <a:lnTo>
                    <a:pt x="319" y="110"/>
                  </a:lnTo>
                  <a:lnTo>
                    <a:pt x="376" y="102"/>
                  </a:lnTo>
                  <a:lnTo>
                    <a:pt x="370" y="94"/>
                  </a:lnTo>
                  <a:lnTo>
                    <a:pt x="347" y="87"/>
                  </a:lnTo>
                  <a:lnTo>
                    <a:pt x="326" y="81"/>
                  </a:lnTo>
                  <a:lnTo>
                    <a:pt x="311" y="73"/>
                  </a:lnTo>
                  <a:lnTo>
                    <a:pt x="340" y="66"/>
                  </a:lnTo>
                  <a:lnTo>
                    <a:pt x="370" y="58"/>
                  </a:lnTo>
                  <a:lnTo>
                    <a:pt x="413" y="66"/>
                  </a:lnTo>
                  <a:lnTo>
                    <a:pt x="493" y="94"/>
                  </a:lnTo>
                  <a:lnTo>
                    <a:pt x="486" y="123"/>
                  </a:lnTo>
                  <a:lnTo>
                    <a:pt x="478" y="146"/>
                  </a:lnTo>
                  <a:lnTo>
                    <a:pt x="478" y="181"/>
                  </a:lnTo>
                  <a:lnTo>
                    <a:pt x="501" y="175"/>
                  </a:lnTo>
                  <a:lnTo>
                    <a:pt x="507" y="181"/>
                  </a:lnTo>
                  <a:lnTo>
                    <a:pt x="478" y="212"/>
                  </a:lnTo>
                  <a:lnTo>
                    <a:pt x="449" y="233"/>
                  </a:lnTo>
                  <a:lnTo>
                    <a:pt x="478" y="240"/>
                  </a:lnTo>
                  <a:lnTo>
                    <a:pt x="501" y="240"/>
                  </a:lnTo>
                  <a:lnTo>
                    <a:pt x="514" y="248"/>
                  </a:lnTo>
                  <a:lnTo>
                    <a:pt x="514" y="254"/>
                  </a:lnTo>
                  <a:lnTo>
                    <a:pt x="522" y="261"/>
                  </a:lnTo>
                  <a:lnTo>
                    <a:pt x="530" y="261"/>
                  </a:lnTo>
                  <a:lnTo>
                    <a:pt x="543" y="269"/>
                  </a:lnTo>
                  <a:lnTo>
                    <a:pt x="551" y="290"/>
                  </a:lnTo>
                  <a:lnTo>
                    <a:pt x="566" y="327"/>
                  </a:lnTo>
                  <a:lnTo>
                    <a:pt x="566" y="379"/>
                  </a:lnTo>
                  <a:lnTo>
                    <a:pt x="559" y="421"/>
                  </a:lnTo>
                  <a:lnTo>
                    <a:pt x="776" y="632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2" name="フリーフォーム 31"/>
            <p:cNvSpPr>
              <a:spLocks/>
            </p:cNvSpPr>
            <p:nvPr/>
          </p:nvSpPr>
          <p:spPr bwMode="auto">
            <a:xfrm>
              <a:off x="7358082" y="4714884"/>
              <a:ext cx="251974" cy="453319"/>
            </a:xfrm>
            <a:custGeom>
              <a:avLst/>
              <a:gdLst>
                <a:gd name="T0" fmla="*/ 0 w 144"/>
                <a:gd name="T1" fmla="*/ 0 h 261"/>
                <a:gd name="T2" fmla="*/ 66675 w 144"/>
                <a:gd name="T3" fmla="*/ 149225 h 261"/>
                <a:gd name="T4" fmla="*/ 138113 w 144"/>
                <a:gd name="T5" fmla="*/ 274638 h 261"/>
                <a:gd name="T6" fmla="*/ 207963 w 144"/>
                <a:gd name="T7" fmla="*/ 357188 h 261"/>
                <a:gd name="T8" fmla="*/ 228600 w 144"/>
                <a:gd name="T9" fmla="*/ 414338 h 261"/>
                <a:gd name="T10" fmla="*/ 125413 w 144"/>
                <a:gd name="T11" fmla="*/ 331788 h 261"/>
                <a:gd name="T12" fmla="*/ 92075 w 144"/>
                <a:gd name="T13" fmla="*/ 274638 h 261"/>
                <a:gd name="T14" fmla="*/ 46038 w 144"/>
                <a:gd name="T15" fmla="*/ 195263 h 261"/>
                <a:gd name="T16" fmla="*/ 12700 w 144"/>
                <a:gd name="T17" fmla="*/ 103188 h 261"/>
                <a:gd name="T18" fmla="*/ 12700 w 144"/>
                <a:gd name="T19" fmla="*/ 0 h 261"/>
                <a:gd name="T20" fmla="*/ 0 w 144"/>
                <a:gd name="T21" fmla="*/ 0 h 261"/>
                <a:gd name="T22" fmla="*/ 0 1 256"/>
                <a:gd name="T23" fmla="*/ 0 1 256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w 144"/>
                <a:gd name="T34" fmla="*/ 0 h 261"/>
                <a:gd name="T35" fmla="*/ 0 w 144"/>
                <a:gd name="T36" fmla="*/ 0 h 26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4" h="261">
                  <a:moveTo>
                    <a:pt x="0" y="0"/>
                  </a:moveTo>
                  <a:lnTo>
                    <a:pt x="42" y="94"/>
                  </a:lnTo>
                  <a:lnTo>
                    <a:pt x="87" y="173"/>
                  </a:lnTo>
                  <a:lnTo>
                    <a:pt x="131" y="225"/>
                  </a:lnTo>
                  <a:lnTo>
                    <a:pt x="144" y="261"/>
                  </a:lnTo>
                  <a:lnTo>
                    <a:pt x="79" y="209"/>
                  </a:lnTo>
                  <a:lnTo>
                    <a:pt x="58" y="173"/>
                  </a:lnTo>
                  <a:lnTo>
                    <a:pt x="29" y="123"/>
                  </a:lnTo>
                  <a:lnTo>
                    <a:pt x="8" y="65"/>
                  </a:lnTo>
                  <a:lnTo>
                    <a:pt x="8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6341934" y="5000636"/>
            <a:ext cx="1071570" cy="1036602"/>
            <a:chOff x="6357950" y="5000636"/>
            <a:chExt cx="1071570" cy="1036602"/>
          </a:xfr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</p:grpSpPr>
        <p:sp>
          <p:nvSpPr>
            <p:cNvPr id="34" name="フリーフォーム 33"/>
            <p:cNvSpPr>
              <a:spLocks/>
            </p:cNvSpPr>
            <p:nvPr/>
          </p:nvSpPr>
          <p:spPr bwMode="auto">
            <a:xfrm rot="21162566">
              <a:off x="6357950" y="5000636"/>
              <a:ext cx="1071570" cy="1036602"/>
            </a:xfrm>
            <a:custGeom>
              <a:avLst/>
              <a:gdLst>
                <a:gd name="T0" fmla="*/ 320675 w 551"/>
                <a:gd name="T1" fmla="*/ 11112 h 537"/>
                <a:gd name="T2" fmla="*/ 331787 w 551"/>
                <a:gd name="T3" fmla="*/ 11112 h 537"/>
                <a:gd name="T4" fmla="*/ 265112 w 551"/>
                <a:gd name="T5" fmla="*/ 93662 h 537"/>
                <a:gd name="T6" fmla="*/ 171450 w 551"/>
                <a:gd name="T7" fmla="*/ 185737 h 537"/>
                <a:gd name="T8" fmla="*/ 112712 w 551"/>
                <a:gd name="T9" fmla="*/ 334962 h 537"/>
                <a:gd name="T10" fmla="*/ 136525 w 551"/>
                <a:gd name="T11" fmla="*/ 495300 h 537"/>
                <a:gd name="T12" fmla="*/ 241300 w 551"/>
                <a:gd name="T13" fmla="*/ 633412 h 537"/>
                <a:gd name="T14" fmla="*/ 401637 w 551"/>
                <a:gd name="T15" fmla="*/ 715962 h 537"/>
                <a:gd name="T16" fmla="*/ 563562 w 551"/>
                <a:gd name="T17" fmla="*/ 715962 h 537"/>
                <a:gd name="T18" fmla="*/ 688975 w 551"/>
                <a:gd name="T19" fmla="*/ 600075 h 537"/>
                <a:gd name="T20" fmla="*/ 701675 w 551"/>
                <a:gd name="T21" fmla="*/ 495300 h 537"/>
                <a:gd name="T22" fmla="*/ 642937 w 551"/>
                <a:gd name="T23" fmla="*/ 358775 h 537"/>
                <a:gd name="T24" fmla="*/ 701675 w 551"/>
                <a:gd name="T25" fmla="*/ 404812 h 537"/>
                <a:gd name="T26" fmla="*/ 622300 w 551"/>
                <a:gd name="T27" fmla="*/ 288925 h 537"/>
                <a:gd name="T28" fmla="*/ 735012 w 551"/>
                <a:gd name="T29" fmla="*/ 392112 h 537"/>
                <a:gd name="T30" fmla="*/ 758825 w 551"/>
                <a:gd name="T31" fmla="*/ 471487 h 537"/>
                <a:gd name="T32" fmla="*/ 735012 w 551"/>
                <a:gd name="T33" fmla="*/ 587375 h 537"/>
                <a:gd name="T34" fmla="*/ 746125 w 551"/>
                <a:gd name="T35" fmla="*/ 577850 h 537"/>
                <a:gd name="T36" fmla="*/ 792162 w 551"/>
                <a:gd name="T37" fmla="*/ 495300 h 537"/>
                <a:gd name="T38" fmla="*/ 792162 w 551"/>
                <a:gd name="T39" fmla="*/ 415925 h 537"/>
                <a:gd name="T40" fmla="*/ 725487 w 551"/>
                <a:gd name="T41" fmla="*/ 263525 h 537"/>
                <a:gd name="T42" fmla="*/ 746125 w 551"/>
                <a:gd name="T43" fmla="*/ 242887 h 537"/>
                <a:gd name="T44" fmla="*/ 642937 w 551"/>
                <a:gd name="T45" fmla="*/ 160337 h 537"/>
                <a:gd name="T46" fmla="*/ 527050 w 551"/>
                <a:gd name="T47" fmla="*/ 139700 h 537"/>
                <a:gd name="T48" fmla="*/ 517525 w 551"/>
                <a:gd name="T49" fmla="*/ 127000 h 537"/>
                <a:gd name="T50" fmla="*/ 527050 w 551"/>
                <a:gd name="T51" fmla="*/ 103187 h 537"/>
                <a:gd name="T52" fmla="*/ 585787 w 551"/>
                <a:gd name="T53" fmla="*/ 80962 h 537"/>
                <a:gd name="T54" fmla="*/ 782637 w 551"/>
                <a:gd name="T55" fmla="*/ 196850 h 537"/>
                <a:gd name="T56" fmla="*/ 862012 w 551"/>
                <a:gd name="T57" fmla="*/ 334962 h 537"/>
                <a:gd name="T58" fmla="*/ 862012 w 551"/>
                <a:gd name="T59" fmla="*/ 495300 h 537"/>
                <a:gd name="T60" fmla="*/ 804862 w 551"/>
                <a:gd name="T61" fmla="*/ 669925 h 537"/>
                <a:gd name="T62" fmla="*/ 688975 w 551"/>
                <a:gd name="T63" fmla="*/ 785812 h 537"/>
                <a:gd name="T64" fmla="*/ 563562 w 551"/>
                <a:gd name="T65" fmla="*/ 842962 h 537"/>
                <a:gd name="T66" fmla="*/ 390525 w 551"/>
                <a:gd name="T67" fmla="*/ 852487 h 537"/>
                <a:gd name="T68" fmla="*/ 207962 w 551"/>
                <a:gd name="T69" fmla="*/ 793750 h 537"/>
                <a:gd name="T70" fmla="*/ 57150 w 551"/>
                <a:gd name="T71" fmla="*/ 669925 h 537"/>
                <a:gd name="T72" fmla="*/ 46037 w 551"/>
                <a:gd name="T73" fmla="*/ 611187 h 537"/>
                <a:gd name="T74" fmla="*/ 92075 w 551"/>
                <a:gd name="T75" fmla="*/ 690562 h 537"/>
                <a:gd name="T76" fmla="*/ 103187 w 551"/>
                <a:gd name="T77" fmla="*/ 681037 h 537"/>
                <a:gd name="T78" fmla="*/ 112712 w 551"/>
                <a:gd name="T79" fmla="*/ 690562 h 537"/>
                <a:gd name="T80" fmla="*/ 33337 w 551"/>
                <a:gd name="T81" fmla="*/ 528637 h 537"/>
                <a:gd name="T82" fmla="*/ 0 w 551"/>
                <a:gd name="T83" fmla="*/ 379412 h 537"/>
                <a:gd name="T84" fmla="*/ 9525 w 551"/>
                <a:gd name="T85" fmla="*/ 404812 h 537"/>
                <a:gd name="T86" fmla="*/ 46037 w 551"/>
                <a:gd name="T87" fmla="*/ 368300 h 537"/>
                <a:gd name="T88" fmla="*/ 79375 w 551"/>
                <a:gd name="T89" fmla="*/ 219075 h 537"/>
                <a:gd name="T90" fmla="*/ 182562 w 551"/>
                <a:gd name="T91" fmla="*/ 103187 h 537"/>
                <a:gd name="T92" fmla="*/ 265112 w 551"/>
                <a:gd name="T93" fmla="*/ 57150 h 537"/>
                <a:gd name="T94" fmla="*/ 311150 w 551"/>
                <a:gd name="T95" fmla="*/ 23812 h 537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w 551"/>
                <a:gd name="T145" fmla="*/ 0 h 537"/>
                <a:gd name="T146" fmla="*/ 0 w 551"/>
                <a:gd name="T147" fmla="*/ 0 h 53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51" h="537">
                  <a:moveTo>
                    <a:pt x="196" y="15"/>
                  </a:moveTo>
                  <a:lnTo>
                    <a:pt x="202" y="7"/>
                  </a:lnTo>
                  <a:lnTo>
                    <a:pt x="217" y="0"/>
                  </a:lnTo>
                  <a:lnTo>
                    <a:pt x="209" y="7"/>
                  </a:lnTo>
                  <a:lnTo>
                    <a:pt x="196" y="30"/>
                  </a:lnTo>
                  <a:lnTo>
                    <a:pt x="167" y="59"/>
                  </a:lnTo>
                  <a:lnTo>
                    <a:pt x="136" y="80"/>
                  </a:lnTo>
                  <a:lnTo>
                    <a:pt x="108" y="117"/>
                  </a:lnTo>
                  <a:lnTo>
                    <a:pt x="86" y="174"/>
                  </a:lnTo>
                  <a:lnTo>
                    <a:pt x="71" y="211"/>
                  </a:lnTo>
                  <a:lnTo>
                    <a:pt x="71" y="247"/>
                  </a:lnTo>
                  <a:lnTo>
                    <a:pt x="86" y="312"/>
                  </a:lnTo>
                  <a:lnTo>
                    <a:pt x="115" y="364"/>
                  </a:lnTo>
                  <a:lnTo>
                    <a:pt x="152" y="399"/>
                  </a:lnTo>
                  <a:lnTo>
                    <a:pt x="196" y="435"/>
                  </a:lnTo>
                  <a:lnTo>
                    <a:pt x="253" y="451"/>
                  </a:lnTo>
                  <a:lnTo>
                    <a:pt x="303" y="458"/>
                  </a:lnTo>
                  <a:lnTo>
                    <a:pt x="355" y="451"/>
                  </a:lnTo>
                  <a:lnTo>
                    <a:pt x="392" y="435"/>
                  </a:lnTo>
                  <a:lnTo>
                    <a:pt x="434" y="378"/>
                  </a:lnTo>
                  <a:lnTo>
                    <a:pt x="442" y="356"/>
                  </a:lnTo>
                  <a:lnTo>
                    <a:pt x="442" y="312"/>
                  </a:lnTo>
                  <a:lnTo>
                    <a:pt x="434" y="284"/>
                  </a:lnTo>
                  <a:lnTo>
                    <a:pt x="405" y="226"/>
                  </a:lnTo>
                  <a:lnTo>
                    <a:pt x="413" y="226"/>
                  </a:lnTo>
                  <a:lnTo>
                    <a:pt x="442" y="255"/>
                  </a:lnTo>
                  <a:lnTo>
                    <a:pt x="442" y="232"/>
                  </a:lnTo>
                  <a:lnTo>
                    <a:pt x="392" y="182"/>
                  </a:lnTo>
                  <a:lnTo>
                    <a:pt x="405" y="182"/>
                  </a:lnTo>
                  <a:lnTo>
                    <a:pt x="463" y="247"/>
                  </a:lnTo>
                  <a:lnTo>
                    <a:pt x="470" y="276"/>
                  </a:lnTo>
                  <a:lnTo>
                    <a:pt x="478" y="297"/>
                  </a:lnTo>
                  <a:lnTo>
                    <a:pt x="478" y="320"/>
                  </a:lnTo>
                  <a:lnTo>
                    <a:pt x="463" y="370"/>
                  </a:lnTo>
                  <a:lnTo>
                    <a:pt x="470" y="370"/>
                  </a:lnTo>
                  <a:lnTo>
                    <a:pt x="470" y="364"/>
                  </a:lnTo>
                  <a:lnTo>
                    <a:pt x="486" y="341"/>
                  </a:lnTo>
                  <a:lnTo>
                    <a:pt x="499" y="312"/>
                  </a:lnTo>
                  <a:lnTo>
                    <a:pt x="499" y="291"/>
                  </a:lnTo>
                  <a:lnTo>
                    <a:pt x="499" y="262"/>
                  </a:lnTo>
                  <a:lnTo>
                    <a:pt x="478" y="211"/>
                  </a:lnTo>
                  <a:lnTo>
                    <a:pt x="457" y="166"/>
                  </a:lnTo>
                  <a:lnTo>
                    <a:pt x="463" y="161"/>
                  </a:lnTo>
                  <a:lnTo>
                    <a:pt x="470" y="153"/>
                  </a:lnTo>
                  <a:lnTo>
                    <a:pt x="442" y="124"/>
                  </a:lnTo>
                  <a:lnTo>
                    <a:pt x="405" y="101"/>
                  </a:lnTo>
                  <a:lnTo>
                    <a:pt x="355" y="95"/>
                  </a:lnTo>
                  <a:lnTo>
                    <a:pt x="332" y="88"/>
                  </a:lnTo>
                  <a:lnTo>
                    <a:pt x="311" y="80"/>
                  </a:lnTo>
                  <a:lnTo>
                    <a:pt x="326" y="80"/>
                  </a:lnTo>
                  <a:lnTo>
                    <a:pt x="369" y="65"/>
                  </a:lnTo>
                  <a:lnTo>
                    <a:pt x="332" y="65"/>
                  </a:lnTo>
                  <a:lnTo>
                    <a:pt x="332" y="51"/>
                  </a:lnTo>
                  <a:lnTo>
                    <a:pt x="369" y="51"/>
                  </a:lnTo>
                  <a:lnTo>
                    <a:pt x="457" y="95"/>
                  </a:lnTo>
                  <a:lnTo>
                    <a:pt x="493" y="124"/>
                  </a:lnTo>
                  <a:lnTo>
                    <a:pt x="522" y="161"/>
                  </a:lnTo>
                  <a:lnTo>
                    <a:pt x="543" y="211"/>
                  </a:lnTo>
                  <a:lnTo>
                    <a:pt x="551" y="268"/>
                  </a:lnTo>
                  <a:lnTo>
                    <a:pt x="543" y="312"/>
                  </a:lnTo>
                  <a:lnTo>
                    <a:pt x="528" y="370"/>
                  </a:lnTo>
                  <a:lnTo>
                    <a:pt x="507" y="422"/>
                  </a:lnTo>
                  <a:lnTo>
                    <a:pt x="470" y="464"/>
                  </a:lnTo>
                  <a:lnTo>
                    <a:pt x="434" y="495"/>
                  </a:lnTo>
                  <a:lnTo>
                    <a:pt x="397" y="516"/>
                  </a:lnTo>
                  <a:lnTo>
                    <a:pt x="355" y="531"/>
                  </a:lnTo>
                  <a:lnTo>
                    <a:pt x="303" y="537"/>
                  </a:lnTo>
                  <a:lnTo>
                    <a:pt x="246" y="537"/>
                  </a:lnTo>
                  <a:lnTo>
                    <a:pt x="188" y="523"/>
                  </a:lnTo>
                  <a:lnTo>
                    <a:pt x="131" y="500"/>
                  </a:lnTo>
                  <a:lnTo>
                    <a:pt x="79" y="464"/>
                  </a:lnTo>
                  <a:lnTo>
                    <a:pt x="36" y="422"/>
                  </a:lnTo>
                  <a:lnTo>
                    <a:pt x="0" y="356"/>
                  </a:lnTo>
                  <a:lnTo>
                    <a:pt x="29" y="385"/>
                  </a:lnTo>
                  <a:lnTo>
                    <a:pt x="50" y="429"/>
                  </a:lnTo>
                  <a:lnTo>
                    <a:pt x="58" y="435"/>
                  </a:lnTo>
                  <a:lnTo>
                    <a:pt x="58" y="429"/>
                  </a:lnTo>
                  <a:lnTo>
                    <a:pt x="65" y="429"/>
                  </a:lnTo>
                  <a:lnTo>
                    <a:pt x="71" y="429"/>
                  </a:lnTo>
                  <a:lnTo>
                    <a:pt x="71" y="435"/>
                  </a:lnTo>
                  <a:lnTo>
                    <a:pt x="42" y="393"/>
                  </a:lnTo>
                  <a:lnTo>
                    <a:pt x="21" y="333"/>
                  </a:lnTo>
                  <a:lnTo>
                    <a:pt x="0" y="276"/>
                  </a:lnTo>
                  <a:lnTo>
                    <a:pt x="0" y="239"/>
                  </a:lnTo>
                  <a:lnTo>
                    <a:pt x="0" y="197"/>
                  </a:lnTo>
                  <a:lnTo>
                    <a:pt x="6" y="255"/>
                  </a:lnTo>
                  <a:lnTo>
                    <a:pt x="29" y="297"/>
                  </a:lnTo>
                  <a:lnTo>
                    <a:pt x="29" y="232"/>
                  </a:lnTo>
                  <a:lnTo>
                    <a:pt x="36" y="166"/>
                  </a:lnTo>
                  <a:lnTo>
                    <a:pt x="50" y="138"/>
                  </a:lnTo>
                  <a:lnTo>
                    <a:pt x="71" y="109"/>
                  </a:lnTo>
                  <a:lnTo>
                    <a:pt x="115" y="65"/>
                  </a:lnTo>
                  <a:lnTo>
                    <a:pt x="144" y="51"/>
                  </a:lnTo>
                  <a:lnTo>
                    <a:pt x="167" y="36"/>
                  </a:lnTo>
                  <a:lnTo>
                    <a:pt x="188" y="15"/>
                  </a:lnTo>
                  <a:lnTo>
                    <a:pt x="196" y="15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5" name="フリーフォーム 34"/>
            <p:cNvSpPr>
              <a:spLocks/>
            </p:cNvSpPr>
            <p:nvPr/>
          </p:nvSpPr>
          <p:spPr bwMode="auto">
            <a:xfrm>
              <a:off x="6715140" y="5214950"/>
              <a:ext cx="431310" cy="71438"/>
            </a:xfrm>
            <a:custGeom>
              <a:avLst/>
              <a:gdLst>
                <a:gd name="T0" fmla="*/ 0 w 232"/>
                <a:gd name="T1" fmla="*/ 0 h 44"/>
                <a:gd name="T2" fmla="*/ 196850 w 232"/>
                <a:gd name="T3" fmla="*/ 12700 h 44"/>
                <a:gd name="T4" fmla="*/ 301625 w 232"/>
                <a:gd name="T5" fmla="*/ 36513 h 44"/>
                <a:gd name="T6" fmla="*/ 334963 w 232"/>
                <a:gd name="T7" fmla="*/ 46038 h 44"/>
                <a:gd name="T8" fmla="*/ 358775 w 232"/>
                <a:gd name="T9" fmla="*/ 58738 h 44"/>
                <a:gd name="T10" fmla="*/ 368300 w 232"/>
                <a:gd name="T11" fmla="*/ 69850 h 44"/>
                <a:gd name="T12" fmla="*/ 346075 w 232"/>
                <a:gd name="T13" fmla="*/ 69850 h 44"/>
                <a:gd name="T14" fmla="*/ 288925 w 232"/>
                <a:gd name="T15" fmla="*/ 46038 h 44"/>
                <a:gd name="T16" fmla="*/ 219075 w 232"/>
                <a:gd name="T17" fmla="*/ 36513 h 44"/>
                <a:gd name="T18" fmla="*/ 219075 w 232"/>
                <a:gd name="T19" fmla="*/ 46038 h 44"/>
                <a:gd name="T20" fmla="*/ 242888 w 232"/>
                <a:gd name="T21" fmla="*/ 69850 h 44"/>
                <a:gd name="T22" fmla="*/ 219075 w 232"/>
                <a:gd name="T23" fmla="*/ 69850 h 44"/>
                <a:gd name="T24" fmla="*/ 196850 w 232"/>
                <a:gd name="T25" fmla="*/ 58738 h 44"/>
                <a:gd name="T26" fmla="*/ 173038 w 232"/>
                <a:gd name="T27" fmla="*/ 46038 h 44"/>
                <a:gd name="T28" fmla="*/ 11113 w 232"/>
                <a:gd name="T29" fmla="*/ 0 h 44"/>
                <a:gd name="T30" fmla="*/ 0 w 232"/>
                <a:gd name="T31" fmla="*/ 0 h 44"/>
                <a:gd name="T32" fmla="*/ 0 1 256"/>
                <a:gd name="T33" fmla="*/ 0 1 256"/>
                <a:gd name="T34" fmla="*/ 0 1 256"/>
                <a:gd name="T35" fmla="*/ 0 1 256"/>
                <a:gd name="T36" fmla="*/ 0 1 256"/>
                <a:gd name="T37" fmla="*/ 0 1 256"/>
                <a:gd name="T38" fmla="*/ 0 1 256"/>
                <a:gd name="T39" fmla="*/ 0 1 256"/>
                <a:gd name="T40" fmla="*/ 0 1 256"/>
                <a:gd name="T41" fmla="*/ 0 1 256"/>
                <a:gd name="T42" fmla="*/ 0 1 256"/>
                <a:gd name="T43" fmla="*/ 0 1 256"/>
                <a:gd name="T44" fmla="*/ 0 1 256"/>
                <a:gd name="T45" fmla="*/ 0 1 256"/>
                <a:gd name="T46" fmla="*/ 0 1 256"/>
                <a:gd name="T47" fmla="*/ 0 1 256"/>
                <a:gd name="T48" fmla="*/ 0 w 232"/>
                <a:gd name="T49" fmla="*/ 0 h 44"/>
                <a:gd name="T50" fmla="*/ 0 w 232"/>
                <a:gd name="T51" fmla="*/ 0 h 4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2" h="44">
                  <a:moveTo>
                    <a:pt x="0" y="0"/>
                  </a:moveTo>
                  <a:lnTo>
                    <a:pt x="124" y="8"/>
                  </a:lnTo>
                  <a:lnTo>
                    <a:pt x="190" y="23"/>
                  </a:lnTo>
                  <a:lnTo>
                    <a:pt x="211" y="29"/>
                  </a:lnTo>
                  <a:lnTo>
                    <a:pt x="226" y="37"/>
                  </a:lnTo>
                  <a:lnTo>
                    <a:pt x="232" y="44"/>
                  </a:lnTo>
                  <a:lnTo>
                    <a:pt x="218" y="44"/>
                  </a:lnTo>
                  <a:lnTo>
                    <a:pt x="182" y="29"/>
                  </a:lnTo>
                  <a:lnTo>
                    <a:pt x="138" y="23"/>
                  </a:lnTo>
                  <a:lnTo>
                    <a:pt x="138" y="29"/>
                  </a:lnTo>
                  <a:lnTo>
                    <a:pt x="153" y="44"/>
                  </a:lnTo>
                  <a:lnTo>
                    <a:pt x="138" y="44"/>
                  </a:lnTo>
                  <a:lnTo>
                    <a:pt x="124" y="37"/>
                  </a:lnTo>
                  <a:lnTo>
                    <a:pt x="109" y="29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6" name="フリーフォーム 35"/>
            <p:cNvSpPr>
              <a:spLocks/>
            </p:cNvSpPr>
            <p:nvPr/>
          </p:nvSpPr>
          <p:spPr bwMode="auto">
            <a:xfrm>
              <a:off x="6786578" y="5357826"/>
              <a:ext cx="232643" cy="71242"/>
            </a:xfrm>
            <a:custGeom>
              <a:avLst/>
              <a:gdLst>
                <a:gd name="T0" fmla="*/ 0 w 94"/>
                <a:gd name="T1" fmla="*/ 0 h 29"/>
                <a:gd name="T2" fmla="*/ 82550 w 94"/>
                <a:gd name="T3" fmla="*/ 12700 h 29"/>
                <a:gd name="T4" fmla="*/ 149225 w 94"/>
                <a:gd name="T5" fmla="*/ 33338 h 29"/>
                <a:gd name="T6" fmla="*/ 149225 w 94"/>
                <a:gd name="T7" fmla="*/ 46038 h 29"/>
                <a:gd name="T8" fmla="*/ 127000 w 94"/>
                <a:gd name="T9" fmla="*/ 46038 h 29"/>
                <a:gd name="T10" fmla="*/ 69850 w 94"/>
                <a:gd name="T11" fmla="*/ 25400 h 29"/>
                <a:gd name="T12" fmla="*/ 11113 w 94"/>
                <a:gd name="T13" fmla="*/ 0 h 29"/>
                <a:gd name="T14" fmla="*/ 0 w 94"/>
                <a:gd name="T15" fmla="*/ 0 h 29"/>
                <a:gd name="T16" fmla="*/ 0 1 256"/>
                <a:gd name="T17" fmla="*/ 0 1 256"/>
                <a:gd name="T18" fmla="*/ 0 1 256"/>
                <a:gd name="T19" fmla="*/ 0 1 256"/>
                <a:gd name="T20" fmla="*/ 0 1 256"/>
                <a:gd name="T21" fmla="*/ 0 1 256"/>
                <a:gd name="T22" fmla="*/ 0 1 256"/>
                <a:gd name="T23" fmla="*/ 0 1 256"/>
                <a:gd name="T24" fmla="*/ 0 w 94"/>
                <a:gd name="T25" fmla="*/ 0 h 29"/>
                <a:gd name="T26" fmla="*/ 0 w 94"/>
                <a:gd name="T27" fmla="*/ 0 h 2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4" h="29">
                  <a:moveTo>
                    <a:pt x="0" y="0"/>
                  </a:moveTo>
                  <a:lnTo>
                    <a:pt x="52" y="8"/>
                  </a:lnTo>
                  <a:lnTo>
                    <a:pt x="94" y="21"/>
                  </a:lnTo>
                  <a:lnTo>
                    <a:pt x="94" y="29"/>
                  </a:lnTo>
                  <a:lnTo>
                    <a:pt x="80" y="29"/>
                  </a:lnTo>
                  <a:lnTo>
                    <a:pt x="44" y="16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7" name="フリーフォーム 36"/>
          <p:cNvSpPr>
            <a:spLocks/>
          </p:cNvSpPr>
          <p:nvPr/>
        </p:nvSpPr>
        <p:spPr bwMode="auto">
          <a:xfrm>
            <a:off x="5841868" y="5857892"/>
            <a:ext cx="245087" cy="231993"/>
          </a:xfrm>
          <a:custGeom>
            <a:avLst/>
            <a:gdLst>
              <a:gd name="T0" fmla="*/ 136525 w 151"/>
              <a:gd name="T1" fmla="*/ 0 h 144"/>
              <a:gd name="T2" fmla="*/ 79375 w 151"/>
              <a:gd name="T3" fmla="*/ 9525 h 144"/>
              <a:gd name="T4" fmla="*/ 44450 w 151"/>
              <a:gd name="T5" fmla="*/ 34925 h 144"/>
              <a:gd name="T6" fmla="*/ 0 w 151"/>
              <a:gd name="T7" fmla="*/ 104775 h 144"/>
              <a:gd name="T8" fmla="*/ 0 w 151"/>
              <a:gd name="T9" fmla="*/ 138113 h 144"/>
              <a:gd name="T10" fmla="*/ 57150 w 151"/>
              <a:gd name="T11" fmla="*/ 125413 h 144"/>
              <a:gd name="T12" fmla="*/ 44450 w 151"/>
              <a:gd name="T13" fmla="*/ 161925 h 144"/>
              <a:gd name="T14" fmla="*/ 20637 w 151"/>
              <a:gd name="T15" fmla="*/ 171450 h 144"/>
              <a:gd name="T16" fmla="*/ 57150 w 151"/>
              <a:gd name="T17" fmla="*/ 207963 h 144"/>
              <a:gd name="T18" fmla="*/ 103187 w 151"/>
              <a:gd name="T19" fmla="*/ 228600 h 144"/>
              <a:gd name="T20" fmla="*/ 149225 w 151"/>
              <a:gd name="T21" fmla="*/ 228600 h 144"/>
              <a:gd name="T22" fmla="*/ 182562 w 151"/>
              <a:gd name="T23" fmla="*/ 217488 h 144"/>
              <a:gd name="T24" fmla="*/ 239712 w 151"/>
              <a:gd name="T25" fmla="*/ 184150 h 144"/>
              <a:gd name="T26" fmla="*/ 239712 w 151"/>
              <a:gd name="T27" fmla="*/ 104775 h 144"/>
              <a:gd name="T28" fmla="*/ 219075 w 151"/>
              <a:gd name="T29" fmla="*/ 55563 h 144"/>
              <a:gd name="T30" fmla="*/ 182562 w 151"/>
              <a:gd name="T31" fmla="*/ 34925 h 144"/>
              <a:gd name="T32" fmla="*/ 149225 w 151"/>
              <a:gd name="T33" fmla="*/ 0 h 144"/>
              <a:gd name="T34" fmla="*/ 136525 w 151"/>
              <a:gd name="T35" fmla="*/ 0 h 144"/>
              <a:gd name="T36" fmla="*/ 136525 w 151"/>
              <a:gd name="T37" fmla="*/ 104775 h 144"/>
              <a:gd name="T38" fmla="*/ 123825 w 151"/>
              <a:gd name="T39" fmla="*/ 112713 h 144"/>
              <a:gd name="T40" fmla="*/ 79375 w 151"/>
              <a:gd name="T41" fmla="*/ 104775 h 144"/>
              <a:gd name="T42" fmla="*/ 57150 w 151"/>
              <a:gd name="T43" fmla="*/ 92075 h 144"/>
              <a:gd name="T44" fmla="*/ 66675 w 151"/>
              <a:gd name="T45" fmla="*/ 46038 h 144"/>
              <a:gd name="T46" fmla="*/ 115887 w 151"/>
              <a:gd name="T47" fmla="*/ 34925 h 144"/>
              <a:gd name="T48" fmla="*/ 136525 w 151"/>
              <a:gd name="T49" fmla="*/ 46038 h 144"/>
              <a:gd name="T50" fmla="*/ 136525 w 151"/>
              <a:gd name="T51" fmla="*/ 79375 h 144"/>
              <a:gd name="T52" fmla="*/ 136525 w 151"/>
              <a:gd name="T53" fmla="*/ 104775 h 144"/>
              <a:gd name="T54" fmla="*/ 136525 w 151"/>
              <a:gd name="T55" fmla="*/ 0 h 144"/>
              <a:gd name="T56" fmla="*/ 149225 w 151"/>
              <a:gd name="T57" fmla="*/ 195263 h 144"/>
              <a:gd name="T58" fmla="*/ 195262 w 151"/>
              <a:gd name="T59" fmla="*/ 195263 h 144"/>
              <a:gd name="T60" fmla="*/ 169862 w 151"/>
              <a:gd name="T61" fmla="*/ 207963 h 144"/>
              <a:gd name="T62" fmla="*/ 149225 w 151"/>
              <a:gd name="T63" fmla="*/ 195263 h 144"/>
              <a:gd name="T64" fmla="*/ 136525 w 151"/>
              <a:gd name="T65" fmla="*/ 0 h 144"/>
              <a:gd name="T66" fmla="*/ 0 1 256"/>
              <a:gd name="T67" fmla="*/ 0 1 256"/>
              <a:gd name="T68" fmla="*/ 0 1 256"/>
              <a:gd name="T69" fmla="*/ 0 1 256"/>
              <a:gd name="T70" fmla="*/ 0 1 256"/>
              <a:gd name="T71" fmla="*/ 0 1 256"/>
              <a:gd name="T72" fmla="*/ 0 1 256"/>
              <a:gd name="T73" fmla="*/ 0 1 256"/>
              <a:gd name="T74" fmla="*/ 0 1 256"/>
              <a:gd name="T75" fmla="*/ 0 1 256"/>
              <a:gd name="T76" fmla="*/ 0 1 256"/>
              <a:gd name="T77" fmla="*/ 0 1 256"/>
              <a:gd name="T78" fmla="*/ 0 1 256"/>
              <a:gd name="T79" fmla="*/ 0 1 256"/>
              <a:gd name="T80" fmla="*/ 0 1 256"/>
              <a:gd name="T81" fmla="*/ 0 1 256"/>
              <a:gd name="T82" fmla="*/ 0 1 256"/>
              <a:gd name="T83" fmla="*/ 0 1 256"/>
              <a:gd name="T84" fmla="*/ 0 1 256"/>
              <a:gd name="T85" fmla="*/ 0 1 256"/>
              <a:gd name="T86" fmla="*/ 0 1 256"/>
              <a:gd name="T87" fmla="*/ 0 1 256"/>
              <a:gd name="T88" fmla="*/ 0 1 256"/>
              <a:gd name="T89" fmla="*/ 0 1 256"/>
              <a:gd name="T90" fmla="*/ 0 1 256"/>
              <a:gd name="T91" fmla="*/ 0 1 256"/>
              <a:gd name="T92" fmla="*/ 0 1 256"/>
              <a:gd name="T93" fmla="*/ 0 1 256"/>
              <a:gd name="T94" fmla="*/ 0 1 256"/>
              <a:gd name="T95" fmla="*/ 0 1 256"/>
              <a:gd name="T96" fmla="*/ 0 1 256"/>
              <a:gd name="T97" fmla="*/ 0 1 256"/>
              <a:gd name="T98" fmla="*/ 0 1 256"/>
              <a:gd name="T99" fmla="*/ 0 w 151"/>
              <a:gd name="T100" fmla="*/ 0 h 144"/>
              <a:gd name="T101" fmla="*/ 0 w 151"/>
              <a:gd name="T102" fmla="*/ 0 h 14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51" h="144">
                <a:moveTo>
                  <a:pt x="86" y="0"/>
                </a:moveTo>
                <a:lnTo>
                  <a:pt x="50" y="6"/>
                </a:lnTo>
                <a:lnTo>
                  <a:pt x="28" y="22"/>
                </a:lnTo>
                <a:lnTo>
                  <a:pt x="0" y="66"/>
                </a:lnTo>
                <a:lnTo>
                  <a:pt x="0" y="87"/>
                </a:lnTo>
                <a:lnTo>
                  <a:pt x="36" y="79"/>
                </a:lnTo>
                <a:lnTo>
                  <a:pt x="28" y="102"/>
                </a:lnTo>
                <a:lnTo>
                  <a:pt x="13" y="108"/>
                </a:lnTo>
                <a:lnTo>
                  <a:pt x="36" y="131"/>
                </a:lnTo>
                <a:lnTo>
                  <a:pt x="65" y="144"/>
                </a:lnTo>
                <a:lnTo>
                  <a:pt x="94" y="144"/>
                </a:lnTo>
                <a:lnTo>
                  <a:pt x="115" y="137"/>
                </a:lnTo>
                <a:lnTo>
                  <a:pt x="151" y="116"/>
                </a:lnTo>
                <a:lnTo>
                  <a:pt x="151" y="66"/>
                </a:lnTo>
                <a:lnTo>
                  <a:pt x="138" y="35"/>
                </a:lnTo>
                <a:lnTo>
                  <a:pt x="115" y="22"/>
                </a:lnTo>
                <a:lnTo>
                  <a:pt x="94" y="0"/>
                </a:lnTo>
                <a:lnTo>
                  <a:pt x="86" y="0"/>
                </a:lnTo>
                <a:lnTo>
                  <a:pt x="86" y="66"/>
                </a:lnTo>
                <a:lnTo>
                  <a:pt x="78" y="71"/>
                </a:lnTo>
                <a:lnTo>
                  <a:pt x="50" y="66"/>
                </a:lnTo>
                <a:lnTo>
                  <a:pt x="36" y="58"/>
                </a:lnTo>
                <a:lnTo>
                  <a:pt x="42" y="29"/>
                </a:lnTo>
                <a:lnTo>
                  <a:pt x="73" y="22"/>
                </a:lnTo>
                <a:lnTo>
                  <a:pt x="86" y="29"/>
                </a:lnTo>
                <a:lnTo>
                  <a:pt x="86" y="50"/>
                </a:lnTo>
                <a:lnTo>
                  <a:pt x="86" y="66"/>
                </a:lnTo>
                <a:lnTo>
                  <a:pt x="86" y="0"/>
                </a:lnTo>
                <a:lnTo>
                  <a:pt x="94" y="123"/>
                </a:lnTo>
                <a:lnTo>
                  <a:pt x="123" y="123"/>
                </a:lnTo>
                <a:lnTo>
                  <a:pt x="107" y="131"/>
                </a:lnTo>
                <a:lnTo>
                  <a:pt x="94" y="123"/>
                </a:lnTo>
                <a:lnTo>
                  <a:pt x="86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5400000" scaled="1"/>
          </a:gra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ja-JP" altLang="en-US" kern="1200">
              <a:solidFill>
                <a:srgbClr val="FF0000">
                  <a:alpha val="100000"/>
                </a:srgb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9" name="フリーフォーム 38"/>
          <p:cNvSpPr>
            <a:spLocks/>
          </p:cNvSpPr>
          <p:nvPr/>
        </p:nvSpPr>
        <p:spPr bwMode="auto">
          <a:xfrm rot="5400000">
            <a:off x="7322976" y="5055119"/>
            <a:ext cx="1894702" cy="1678386"/>
          </a:xfrm>
          <a:custGeom>
            <a:avLst/>
            <a:gdLst>
              <a:gd name="T0" fmla="*/ 0 w 309"/>
              <a:gd name="T1" fmla="*/ 0 h 263"/>
              <a:gd name="T2" fmla="*/ 39 w 309"/>
              <a:gd name="T3" fmla="*/ 19 h 263"/>
              <a:gd name="T4" fmla="*/ 79 w 309"/>
              <a:gd name="T5" fmla="*/ 42 h 263"/>
              <a:gd name="T6" fmla="*/ 131 w 309"/>
              <a:gd name="T7" fmla="*/ 73 h 263"/>
              <a:gd name="T8" fmla="*/ 156 w 309"/>
              <a:gd name="T9" fmla="*/ 90 h 263"/>
              <a:gd name="T10" fmla="*/ 183 w 309"/>
              <a:gd name="T11" fmla="*/ 111 h 263"/>
              <a:gd name="T12" fmla="*/ 209 w 309"/>
              <a:gd name="T13" fmla="*/ 132 h 263"/>
              <a:gd name="T14" fmla="*/ 232 w 309"/>
              <a:gd name="T15" fmla="*/ 155 h 263"/>
              <a:gd name="T16" fmla="*/ 257 w 309"/>
              <a:gd name="T17" fmla="*/ 180 h 263"/>
              <a:gd name="T18" fmla="*/ 277 w 309"/>
              <a:gd name="T19" fmla="*/ 205 h 263"/>
              <a:gd name="T20" fmla="*/ 296 w 309"/>
              <a:gd name="T21" fmla="*/ 234 h 263"/>
              <a:gd name="T22" fmla="*/ 309 w 309"/>
              <a:gd name="T23" fmla="*/ 263 h 263"/>
              <a:gd name="T24" fmla="*/ 0 1 256"/>
              <a:gd name="T25" fmla="*/ 0 1 256"/>
              <a:gd name="T26" fmla="*/ 0 1 256"/>
              <a:gd name="T27" fmla="*/ 0 1 256"/>
              <a:gd name="T28" fmla="*/ 0 1 256"/>
              <a:gd name="T29" fmla="*/ 0 1 256"/>
              <a:gd name="T30" fmla="*/ 0 1 256"/>
              <a:gd name="T31" fmla="*/ 0 1 256"/>
              <a:gd name="T32" fmla="*/ 0 1 256"/>
              <a:gd name="T33" fmla="*/ 0 1 256"/>
              <a:gd name="T34" fmla="*/ 0 1 256"/>
              <a:gd name="T35" fmla="*/ 0 1 256"/>
              <a:gd name="T36" fmla="*/ 0 w 309"/>
              <a:gd name="T37" fmla="*/ 0 h 263"/>
              <a:gd name="T38" fmla="*/ 0 w 309"/>
              <a:gd name="T39" fmla="*/ 0 h 263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309" h="263">
                <a:moveTo>
                  <a:pt x="0" y="0"/>
                </a:moveTo>
                <a:lnTo>
                  <a:pt x="39" y="19"/>
                </a:lnTo>
                <a:lnTo>
                  <a:pt x="79" y="42"/>
                </a:lnTo>
                <a:lnTo>
                  <a:pt x="131" y="73"/>
                </a:lnTo>
                <a:lnTo>
                  <a:pt x="156" y="90"/>
                </a:lnTo>
                <a:lnTo>
                  <a:pt x="183" y="111"/>
                </a:lnTo>
                <a:lnTo>
                  <a:pt x="209" y="132"/>
                </a:lnTo>
                <a:lnTo>
                  <a:pt x="232" y="155"/>
                </a:lnTo>
                <a:lnTo>
                  <a:pt x="257" y="180"/>
                </a:lnTo>
                <a:lnTo>
                  <a:pt x="277" y="205"/>
                </a:lnTo>
                <a:lnTo>
                  <a:pt x="296" y="234"/>
                </a:lnTo>
                <a:lnTo>
                  <a:pt x="309" y="263"/>
                </a:lnTo>
              </a:path>
            </a:pathLst>
          </a:cu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ja-JP" altLang="en-US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7286645" y="3871493"/>
            <a:ext cx="1541824" cy="1424221"/>
            <a:chOff x="7286645" y="3871493"/>
            <a:chExt cx="1541824" cy="1424221"/>
          </a:xfrm>
          <a:gradFill>
            <a:gsLst>
              <a:gs pos="1000">
                <a:schemeClr val="accent1">
                  <a:alpha val="20000"/>
                </a:schemeClr>
              </a:gs>
              <a:gs pos="100000">
                <a:schemeClr val="accent1"/>
              </a:gs>
            </a:gsLst>
            <a:lin ang="5400000" scaled="1"/>
          </a:gradFill>
        </p:grpSpPr>
        <p:sp>
          <p:nvSpPr>
            <p:cNvPr id="33" name="フリーフォーム 32"/>
            <p:cNvSpPr>
              <a:spLocks/>
            </p:cNvSpPr>
            <p:nvPr/>
          </p:nvSpPr>
          <p:spPr bwMode="auto">
            <a:xfrm>
              <a:off x="7286645" y="3890348"/>
              <a:ext cx="908413" cy="891012"/>
            </a:xfrm>
            <a:custGeom>
              <a:avLst/>
              <a:gdLst>
                <a:gd name="T0" fmla="*/ 530225 w 507"/>
                <a:gd name="T1" fmla="*/ 0 h 501"/>
                <a:gd name="T2" fmla="*/ 692150 w 507"/>
                <a:gd name="T3" fmla="*/ 0 h 501"/>
                <a:gd name="T4" fmla="*/ 758825 w 507"/>
                <a:gd name="T5" fmla="*/ 0 h 501"/>
                <a:gd name="T6" fmla="*/ 804863 w 507"/>
                <a:gd name="T7" fmla="*/ 20638 h 501"/>
                <a:gd name="T8" fmla="*/ 804863 w 507"/>
                <a:gd name="T9" fmla="*/ 33338 h 501"/>
                <a:gd name="T10" fmla="*/ 738188 w 507"/>
                <a:gd name="T11" fmla="*/ 11113 h 501"/>
                <a:gd name="T12" fmla="*/ 701675 w 507"/>
                <a:gd name="T13" fmla="*/ 0 h 501"/>
                <a:gd name="T14" fmla="*/ 655638 w 507"/>
                <a:gd name="T15" fmla="*/ 0 h 501"/>
                <a:gd name="T16" fmla="*/ 552450 w 507"/>
                <a:gd name="T17" fmla="*/ 33338 h 501"/>
                <a:gd name="T18" fmla="*/ 460375 w 507"/>
                <a:gd name="T19" fmla="*/ 79375 h 501"/>
                <a:gd name="T20" fmla="*/ 414338 w 507"/>
                <a:gd name="T21" fmla="*/ 115888 h 501"/>
                <a:gd name="T22" fmla="*/ 493713 w 507"/>
                <a:gd name="T23" fmla="*/ 79375 h 501"/>
                <a:gd name="T24" fmla="*/ 542925 w 507"/>
                <a:gd name="T25" fmla="*/ 66675 h 501"/>
                <a:gd name="T26" fmla="*/ 563563 w 507"/>
                <a:gd name="T27" fmla="*/ 66675 h 501"/>
                <a:gd name="T28" fmla="*/ 460375 w 507"/>
                <a:gd name="T29" fmla="*/ 115888 h 501"/>
                <a:gd name="T30" fmla="*/ 403225 w 507"/>
                <a:gd name="T31" fmla="*/ 160338 h 501"/>
                <a:gd name="T32" fmla="*/ 334963 w 507"/>
                <a:gd name="T33" fmla="*/ 206375 h 501"/>
                <a:gd name="T34" fmla="*/ 277813 w 507"/>
                <a:gd name="T35" fmla="*/ 252413 h 501"/>
                <a:gd name="T36" fmla="*/ 219075 w 507"/>
                <a:gd name="T37" fmla="*/ 309563 h 501"/>
                <a:gd name="T38" fmla="*/ 182563 w 507"/>
                <a:gd name="T39" fmla="*/ 355600 h 501"/>
                <a:gd name="T40" fmla="*/ 161925 w 507"/>
                <a:gd name="T41" fmla="*/ 425450 h 501"/>
                <a:gd name="T42" fmla="*/ 138113 w 507"/>
                <a:gd name="T43" fmla="*/ 550863 h 501"/>
                <a:gd name="T44" fmla="*/ 128588 w 507"/>
                <a:gd name="T45" fmla="*/ 769938 h 501"/>
                <a:gd name="T46" fmla="*/ 115888 w 507"/>
                <a:gd name="T47" fmla="*/ 633413 h 501"/>
                <a:gd name="T48" fmla="*/ 103188 w 507"/>
                <a:gd name="T49" fmla="*/ 530225 h 501"/>
                <a:gd name="T50" fmla="*/ 92075 w 507"/>
                <a:gd name="T51" fmla="*/ 493713 h 501"/>
                <a:gd name="T52" fmla="*/ 69850 w 507"/>
                <a:gd name="T53" fmla="*/ 541338 h 501"/>
                <a:gd name="T54" fmla="*/ 58738 w 507"/>
                <a:gd name="T55" fmla="*/ 608013 h 501"/>
                <a:gd name="T56" fmla="*/ 46038 w 507"/>
                <a:gd name="T57" fmla="*/ 795338 h 501"/>
                <a:gd name="T58" fmla="*/ 33338 w 507"/>
                <a:gd name="T59" fmla="*/ 679450 h 501"/>
                <a:gd name="T60" fmla="*/ 25400 w 507"/>
                <a:gd name="T61" fmla="*/ 620713 h 501"/>
                <a:gd name="T62" fmla="*/ 12700 w 507"/>
                <a:gd name="T63" fmla="*/ 633413 h 501"/>
                <a:gd name="T64" fmla="*/ 0 w 507"/>
                <a:gd name="T65" fmla="*/ 646113 h 501"/>
                <a:gd name="T66" fmla="*/ 0 w 507"/>
                <a:gd name="T67" fmla="*/ 574675 h 501"/>
                <a:gd name="T68" fmla="*/ 12700 w 507"/>
                <a:gd name="T69" fmla="*/ 517525 h 501"/>
                <a:gd name="T70" fmla="*/ 25400 w 507"/>
                <a:gd name="T71" fmla="*/ 458788 h 501"/>
                <a:gd name="T72" fmla="*/ 82550 w 507"/>
                <a:gd name="T73" fmla="*/ 331788 h 501"/>
                <a:gd name="T74" fmla="*/ 149225 w 507"/>
                <a:gd name="T75" fmla="*/ 219075 h 501"/>
                <a:gd name="T76" fmla="*/ 231775 w 507"/>
                <a:gd name="T77" fmla="*/ 123825 h 501"/>
                <a:gd name="T78" fmla="*/ 311150 w 507"/>
                <a:gd name="T79" fmla="*/ 57150 h 501"/>
                <a:gd name="T80" fmla="*/ 403225 w 507"/>
                <a:gd name="T81" fmla="*/ 20638 h 501"/>
                <a:gd name="T82" fmla="*/ 519113 w 507"/>
                <a:gd name="T83" fmla="*/ 0 h 501"/>
                <a:gd name="T84" fmla="*/ 530225 w 507"/>
                <a:gd name="T85" fmla="*/ 0 h 501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w 507"/>
                <a:gd name="T130" fmla="*/ 0 h 501"/>
                <a:gd name="T131" fmla="*/ 0 w 507"/>
                <a:gd name="T132" fmla="*/ 0 h 50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507" h="501">
                  <a:moveTo>
                    <a:pt x="334" y="0"/>
                  </a:moveTo>
                  <a:lnTo>
                    <a:pt x="436" y="0"/>
                  </a:lnTo>
                  <a:lnTo>
                    <a:pt x="478" y="0"/>
                  </a:lnTo>
                  <a:lnTo>
                    <a:pt x="507" y="13"/>
                  </a:lnTo>
                  <a:lnTo>
                    <a:pt x="507" y="21"/>
                  </a:lnTo>
                  <a:lnTo>
                    <a:pt x="465" y="7"/>
                  </a:lnTo>
                  <a:lnTo>
                    <a:pt x="442" y="0"/>
                  </a:lnTo>
                  <a:lnTo>
                    <a:pt x="413" y="0"/>
                  </a:lnTo>
                  <a:lnTo>
                    <a:pt x="348" y="21"/>
                  </a:lnTo>
                  <a:lnTo>
                    <a:pt x="290" y="50"/>
                  </a:lnTo>
                  <a:lnTo>
                    <a:pt x="261" y="73"/>
                  </a:lnTo>
                  <a:lnTo>
                    <a:pt x="311" y="50"/>
                  </a:lnTo>
                  <a:lnTo>
                    <a:pt x="342" y="42"/>
                  </a:lnTo>
                  <a:lnTo>
                    <a:pt x="355" y="42"/>
                  </a:lnTo>
                  <a:lnTo>
                    <a:pt x="290" y="73"/>
                  </a:lnTo>
                  <a:lnTo>
                    <a:pt x="254" y="101"/>
                  </a:lnTo>
                  <a:lnTo>
                    <a:pt x="211" y="130"/>
                  </a:lnTo>
                  <a:lnTo>
                    <a:pt x="175" y="159"/>
                  </a:lnTo>
                  <a:lnTo>
                    <a:pt x="138" y="195"/>
                  </a:lnTo>
                  <a:lnTo>
                    <a:pt x="115" y="224"/>
                  </a:lnTo>
                  <a:lnTo>
                    <a:pt x="102" y="268"/>
                  </a:lnTo>
                  <a:lnTo>
                    <a:pt x="87" y="347"/>
                  </a:lnTo>
                  <a:lnTo>
                    <a:pt x="81" y="485"/>
                  </a:lnTo>
                  <a:lnTo>
                    <a:pt x="73" y="399"/>
                  </a:lnTo>
                  <a:lnTo>
                    <a:pt x="65" y="334"/>
                  </a:lnTo>
                  <a:lnTo>
                    <a:pt x="58" y="311"/>
                  </a:lnTo>
                  <a:lnTo>
                    <a:pt x="44" y="341"/>
                  </a:lnTo>
                  <a:lnTo>
                    <a:pt x="37" y="383"/>
                  </a:lnTo>
                  <a:lnTo>
                    <a:pt x="29" y="501"/>
                  </a:lnTo>
                  <a:lnTo>
                    <a:pt x="21" y="428"/>
                  </a:lnTo>
                  <a:lnTo>
                    <a:pt x="16" y="391"/>
                  </a:lnTo>
                  <a:lnTo>
                    <a:pt x="8" y="399"/>
                  </a:lnTo>
                  <a:lnTo>
                    <a:pt x="0" y="407"/>
                  </a:lnTo>
                  <a:lnTo>
                    <a:pt x="0" y="362"/>
                  </a:lnTo>
                  <a:lnTo>
                    <a:pt x="8" y="326"/>
                  </a:lnTo>
                  <a:lnTo>
                    <a:pt x="16" y="289"/>
                  </a:lnTo>
                  <a:lnTo>
                    <a:pt x="52" y="209"/>
                  </a:lnTo>
                  <a:lnTo>
                    <a:pt x="94" y="138"/>
                  </a:lnTo>
                  <a:lnTo>
                    <a:pt x="146" y="78"/>
                  </a:lnTo>
                  <a:lnTo>
                    <a:pt x="196" y="36"/>
                  </a:lnTo>
                  <a:lnTo>
                    <a:pt x="254" y="13"/>
                  </a:lnTo>
                  <a:lnTo>
                    <a:pt x="327" y="0"/>
                  </a:lnTo>
                  <a:lnTo>
                    <a:pt x="334" y="0"/>
                  </a:lnTo>
                  <a:close/>
                </a:path>
              </a:pathLst>
            </a:custGeom>
            <a:gradFill>
              <a:gsLst>
                <a:gs pos="100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0" name="フリーフォーム 39"/>
            <p:cNvSpPr>
              <a:spLocks/>
            </p:cNvSpPr>
            <p:nvPr/>
          </p:nvSpPr>
          <p:spPr bwMode="auto">
            <a:xfrm>
              <a:off x="7421610" y="3871493"/>
              <a:ext cx="1406859" cy="1424221"/>
            </a:xfrm>
            <a:custGeom>
              <a:avLst/>
              <a:gdLst>
                <a:gd name="T0" fmla="*/ 1276350 w 804"/>
                <a:gd name="T1" fmla="*/ 795338 h 820"/>
                <a:gd name="T2" fmla="*/ 1209675 w 804"/>
                <a:gd name="T3" fmla="*/ 449263 h 820"/>
                <a:gd name="T4" fmla="*/ 1003300 w 804"/>
                <a:gd name="T5" fmla="*/ 149225 h 820"/>
                <a:gd name="T6" fmla="*/ 828675 w 804"/>
                <a:gd name="T7" fmla="*/ 46038 h 820"/>
                <a:gd name="T8" fmla="*/ 1003300 w 804"/>
                <a:gd name="T9" fmla="*/ 241300 h 820"/>
                <a:gd name="T10" fmla="*/ 758825 w 804"/>
                <a:gd name="T11" fmla="*/ 92075 h 820"/>
                <a:gd name="T12" fmla="*/ 506413 w 804"/>
                <a:gd name="T13" fmla="*/ 46038 h 820"/>
                <a:gd name="T14" fmla="*/ 401638 w 804"/>
                <a:gd name="T15" fmla="*/ 79375 h 820"/>
                <a:gd name="T16" fmla="*/ 149225 w 804"/>
                <a:gd name="T17" fmla="*/ 220663 h 820"/>
                <a:gd name="T18" fmla="*/ 33338 w 804"/>
                <a:gd name="T19" fmla="*/ 427038 h 820"/>
                <a:gd name="T20" fmla="*/ 33338 w 804"/>
                <a:gd name="T21" fmla="*/ 817563 h 820"/>
                <a:gd name="T22" fmla="*/ 241300 w 804"/>
                <a:gd name="T23" fmla="*/ 1119188 h 820"/>
                <a:gd name="T24" fmla="*/ 206375 w 804"/>
                <a:gd name="T25" fmla="*/ 1165225 h 820"/>
                <a:gd name="T26" fmla="*/ 473075 w 804"/>
                <a:gd name="T27" fmla="*/ 1243013 h 820"/>
                <a:gd name="T28" fmla="*/ 642938 w 804"/>
                <a:gd name="T29" fmla="*/ 1255713 h 820"/>
                <a:gd name="T30" fmla="*/ 252413 w 804"/>
                <a:gd name="T31" fmla="*/ 1268413 h 820"/>
                <a:gd name="T32" fmla="*/ 539750 w 804"/>
                <a:gd name="T33" fmla="*/ 1301750 h 820"/>
                <a:gd name="T34" fmla="*/ 841375 w 804"/>
                <a:gd name="T35" fmla="*/ 1255713 h 820"/>
                <a:gd name="T36" fmla="*/ 1047750 w 804"/>
                <a:gd name="T37" fmla="*/ 1139825 h 820"/>
                <a:gd name="T38" fmla="*/ 1160463 w 804"/>
                <a:gd name="T39" fmla="*/ 977900 h 820"/>
                <a:gd name="T40" fmla="*/ 1160463 w 804"/>
                <a:gd name="T41" fmla="*/ 795338 h 820"/>
                <a:gd name="T42" fmla="*/ 1173163 w 804"/>
                <a:gd name="T43" fmla="*/ 725488 h 820"/>
                <a:gd name="T44" fmla="*/ 1219200 w 804"/>
                <a:gd name="T45" fmla="*/ 784225 h 820"/>
                <a:gd name="T46" fmla="*/ 1160463 w 804"/>
                <a:gd name="T47" fmla="*/ 635000 h 820"/>
                <a:gd name="T48" fmla="*/ 1209675 w 804"/>
                <a:gd name="T49" fmla="*/ 646113 h 820"/>
                <a:gd name="T50" fmla="*/ 1255713 w 804"/>
                <a:gd name="T51" fmla="*/ 795338 h 820"/>
                <a:gd name="T52" fmla="*/ 1231900 w 804"/>
                <a:gd name="T53" fmla="*/ 1003300 h 820"/>
                <a:gd name="T54" fmla="*/ 815975 w 804"/>
                <a:gd name="T55" fmla="*/ 887413 h 820"/>
                <a:gd name="T56" fmla="*/ 633413 w 804"/>
                <a:gd name="T57" fmla="*/ 1016000 h 820"/>
                <a:gd name="T58" fmla="*/ 344488 w 804"/>
                <a:gd name="T59" fmla="*/ 920750 h 820"/>
                <a:gd name="T60" fmla="*/ 219075 w 804"/>
                <a:gd name="T61" fmla="*/ 738188 h 820"/>
                <a:gd name="T62" fmla="*/ 206375 w 804"/>
                <a:gd name="T63" fmla="*/ 530225 h 820"/>
                <a:gd name="T64" fmla="*/ 265113 w 804"/>
                <a:gd name="T65" fmla="*/ 381000 h 820"/>
                <a:gd name="T66" fmla="*/ 473075 w 804"/>
                <a:gd name="T67" fmla="*/ 254000 h 820"/>
                <a:gd name="T68" fmla="*/ 311150 w 804"/>
                <a:gd name="T69" fmla="*/ 311150 h 820"/>
                <a:gd name="T70" fmla="*/ 182563 w 804"/>
                <a:gd name="T71" fmla="*/ 439738 h 820"/>
                <a:gd name="T72" fmla="*/ 252413 w 804"/>
                <a:gd name="T73" fmla="*/ 300038 h 820"/>
                <a:gd name="T74" fmla="*/ 434975 w 804"/>
                <a:gd name="T75" fmla="*/ 195263 h 820"/>
                <a:gd name="T76" fmla="*/ 587375 w 804"/>
                <a:gd name="T77" fmla="*/ 149225 h 820"/>
                <a:gd name="T78" fmla="*/ 493713 w 804"/>
                <a:gd name="T79" fmla="*/ 115888 h 820"/>
                <a:gd name="T80" fmla="*/ 655638 w 804"/>
                <a:gd name="T81" fmla="*/ 104775 h 820"/>
                <a:gd name="T82" fmla="*/ 758825 w 804"/>
                <a:gd name="T83" fmla="*/ 231775 h 820"/>
                <a:gd name="T84" fmla="*/ 804863 w 804"/>
                <a:gd name="T85" fmla="*/ 287338 h 820"/>
                <a:gd name="T86" fmla="*/ 758825 w 804"/>
                <a:gd name="T87" fmla="*/ 381000 h 820"/>
                <a:gd name="T88" fmla="*/ 815975 w 804"/>
                <a:gd name="T89" fmla="*/ 403225 h 820"/>
                <a:gd name="T90" fmla="*/ 862013 w 804"/>
                <a:gd name="T91" fmla="*/ 427038 h 820"/>
                <a:gd name="T92" fmla="*/ 898525 w 804"/>
                <a:gd name="T93" fmla="*/ 601663 h 820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w 804"/>
                <a:gd name="T142" fmla="*/ 0 h 820"/>
                <a:gd name="T143" fmla="*/ 0 w 804"/>
                <a:gd name="T144" fmla="*/ 0 h 820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804" h="820">
                  <a:moveTo>
                    <a:pt x="776" y="632"/>
                  </a:moveTo>
                  <a:lnTo>
                    <a:pt x="797" y="559"/>
                  </a:lnTo>
                  <a:lnTo>
                    <a:pt x="804" y="501"/>
                  </a:lnTo>
                  <a:lnTo>
                    <a:pt x="804" y="444"/>
                  </a:lnTo>
                  <a:lnTo>
                    <a:pt x="791" y="379"/>
                  </a:lnTo>
                  <a:lnTo>
                    <a:pt x="762" y="283"/>
                  </a:lnTo>
                  <a:lnTo>
                    <a:pt x="710" y="204"/>
                  </a:lnTo>
                  <a:lnTo>
                    <a:pt x="660" y="123"/>
                  </a:lnTo>
                  <a:lnTo>
                    <a:pt x="632" y="94"/>
                  </a:lnTo>
                  <a:lnTo>
                    <a:pt x="595" y="66"/>
                  </a:lnTo>
                  <a:lnTo>
                    <a:pt x="559" y="50"/>
                  </a:lnTo>
                  <a:lnTo>
                    <a:pt x="522" y="29"/>
                  </a:lnTo>
                  <a:lnTo>
                    <a:pt x="442" y="0"/>
                  </a:lnTo>
                  <a:lnTo>
                    <a:pt x="543" y="73"/>
                  </a:lnTo>
                  <a:lnTo>
                    <a:pt x="632" y="152"/>
                  </a:lnTo>
                  <a:lnTo>
                    <a:pt x="551" y="102"/>
                  </a:lnTo>
                  <a:lnTo>
                    <a:pt x="478" y="50"/>
                  </a:lnTo>
                  <a:lnTo>
                    <a:pt x="478" y="58"/>
                  </a:lnTo>
                  <a:lnTo>
                    <a:pt x="478" y="73"/>
                  </a:lnTo>
                  <a:lnTo>
                    <a:pt x="376" y="45"/>
                  </a:lnTo>
                  <a:lnTo>
                    <a:pt x="319" y="29"/>
                  </a:lnTo>
                  <a:lnTo>
                    <a:pt x="246" y="29"/>
                  </a:lnTo>
                  <a:lnTo>
                    <a:pt x="246" y="45"/>
                  </a:lnTo>
                  <a:lnTo>
                    <a:pt x="253" y="50"/>
                  </a:lnTo>
                  <a:lnTo>
                    <a:pt x="188" y="81"/>
                  </a:lnTo>
                  <a:lnTo>
                    <a:pt x="138" y="102"/>
                  </a:lnTo>
                  <a:lnTo>
                    <a:pt x="94" y="139"/>
                  </a:lnTo>
                  <a:lnTo>
                    <a:pt x="58" y="189"/>
                  </a:lnTo>
                  <a:lnTo>
                    <a:pt x="36" y="233"/>
                  </a:lnTo>
                  <a:lnTo>
                    <a:pt x="21" y="269"/>
                  </a:lnTo>
                  <a:lnTo>
                    <a:pt x="0" y="348"/>
                  </a:lnTo>
                  <a:lnTo>
                    <a:pt x="0" y="436"/>
                  </a:lnTo>
                  <a:lnTo>
                    <a:pt x="21" y="515"/>
                  </a:lnTo>
                  <a:lnTo>
                    <a:pt x="50" y="588"/>
                  </a:lnTo>
                  <a:lnTo>
                    <a:pt x="102" y="653"/>
                  </a:lnTo>
                  <a:lnTo>
                    <a:pt x="152" y="705"/>
                  </a:lnTo>
                  <a:lnTo>
                    <a:pt x="217" y="741"/>
                  </a:lnTo>
                  <a:lnTo>
                    <a:pt x="180" y="741"/>
                  </a:lnTo>
                  <a:lnTo>
                    <a:pt x="130" y="734"/>
                  </a:lnTo>
                  <a:lnTo>
                    <a:pt x="175" y="755"/>
                  </a:lnTo>
                  <a:lnTo>
                    <a:pt x="217" y="770"/>
                  </a:lnTo>
                  <a:lnTo>
                    <a:pt x="298" y="783"/>
                  </a:lnTo>
                  <a:lnTo>
                    <a:pt x="370" y="783"/>
                  </a:lnTo>
                  <a:lnTo>
                    <a:pt x="457" y="770"/>
                  </a:lnTo>
                  <a:lnTo>
                    <a:pt x="405" y="791"/>
                  </a:lnTo>
                  <a:lnTo>
                    <a:pt x="355" y="806"/>
                  </a:lnTo>
                  <a:lnTo>
                    <a:pt x="274" y="806"/>
                  </a:lnTo>
                  <a:lnTo>
                    <a:pt x="159" y="799"/>
                  </a:lnTo>
                  <a:lnTo>
                    <a:pt x="196" y="814"/>
                  </a:lnTo>
                  <a:lnTo>
                    <a:pt x="240" y="820"/>
                  </a:lnTo>
                  <a:lnTo>
                    <a:pt x="340" y="820"/>
                  </a:lnTo>
                  <a:lnTo>
                    <a:pt x="405" y="820"/>
                  </a:lnTo>
                  <a:lnTo>
                    <a:pt x="470" y="806"/>
                  </a:lnTo>
                  <a:lnTo>
                    <a:pt x="530" y="791"/>
                  </a:lnTo>
                  <a:lnTo>
                    <a:pt x="572" y="770"/>
                  </a:lnTo>
                  <a:lnTo>
                    <a:pt x="624" y="755"/>
                  </a:lnTo>
                  <a:lnTo>
                    <a:pt x="660" y="718"/>
                  </a:lnTo>
                  <a:lnTo>
                    <a:pt x="697" y="682"/>
                  </a:lnTo>
                  <a:lnTo>
                    <a:pt x="726" y="640"/>
                  </a:lnTo>
                  <a:lnTo>
                    <a:pt x="731" y="616"/>
                  </a:lnTo>
                  <a:lnTo>
                    <a:pt x="739" y="574"/>
                  </a:lnTo>
                  <a:lnTo>
                    <a:pt x="739" y="522"/>
                  </a:lnTo>
                  <a:lnTo>
                    <a:pt x="731" y="501"/>
                  </a:lnTo>
                  <a:lnTo>
                    <a:pt x="726" y="480"/>
                  </a:lnTo>
                  <a:lnTo>
                    <a:pt x="726" y="450"/>
                  </a:lnTo>
                  <a:lnTo>
                    <a:pt x="739" y="457"/>
                  </a:lnTo>
                  <a:lnTo>
                    <a:pt x="747" y="465"/>
                  </a:lnTo>
                  <a:lnTo>
                    <a:pt x="762" y="538"/>
                  </a:lnTo>
                  <a:lnTo>
                    <a:pt x="768" y="494"/>
                  </a:lnTo>
                  <a:lnTo>
                    <a:pt x="762" y="450"/>
                  </a:lnTo>
                  <a:lnTo>
                    <a:pt x="747" y="421"/>
                  </a:lnTo>
                  <a:lnTo>
                    <a:pt x="731" y="400"/>
                  </a:lnTo>
                  <a:lnTo>
                    <a:pt x="731" y="392"/>
                  </a:lnTo>
                  <a:lnTo>
                    <a:pt x="739" y="400"/>
                  </a:lnTo>
                  <a:lnTo>
                    <a:pt x="762" y="407"/>
                  </a:lnTo>
                  <a:lnTo>
                    <a:pt x="768" y="421"/>
                  </a:lnTo>
                  <a:lnTo>
                    <a:pt x="783" y="457"/>
                  </a:lnTo>
                  <a:lnTo>
                    <a:pt x="791" y="501"/>
                  </a:lnTo>
                  <a:lnTo>
                    <a:pt x="783" y="545"/>
                  </a:lnTo>
                  <a:lnTo>
                    <a:pt x="783" y="632"/>
                  </a:lnTo>
                  <a:lnTo>
                    <a:pt x="776" y="632"/>
                  </a:lnTo>
                  <a:lnTo>
                    <a:pt x="559" y="421"/>
                  </a:lnTo>
                  <a:lnTo>
                    <a:pt x="543" y="501"/>
                  </a:lnTo>
                  <a:lnTo>
                    <a:pt x="514" y="559"/>
                  </a:lnTo>
                  <a:lnTo>
                    <a:pt x="501" y="580"/>
                  </a:lnTo>
                  <a:lnTo>
                    <a:pt x="470" y="603"/>
                  </a:lnTo>
                  <a:lnTo>
                    <a:pt x="399" y="640"/>
                  </a:lnTo>
                  <a:lnTo>
                    <a:pt x="334" y="632"/>
                  </a:lnTo>
                  <a:lnTo>
                    <a:pt x="269" y="611"/>
                  </a:lnTo>
                  <a:lnTo>
                    <a:pt x="217" y="580"/>
                  </a:lnTo>
                  <a:lnTo>
                    <a:pt x="180" y="545"/>
                  </a:lnTo>
                  <a:lnTo>
                    <a:pt x="159" y="501"/>
                  </a:lnTo>
                  <a:lnTo>
                    <a:pt x="138" y="465"/>
                  </a:lnTo>
                  <a:lnTo>
                    <a:pt x="130" y="428"/>
                  </a:lnTo>
                  <a:lnTo>
                    <a:pt x="130" y="392"/>
                  </a:lnTo>
                  <a:lnTo>
                    <a:pt x="130" y="334"/>
                  </a:lnTo>
                  <a:lnTo>
                    <a:pt x="138" y="298"/>
                  </a:lnTo>
                  <a:lnTo>
                    <a:pt x="152" y="261"/>
                  </a:lnTo>
                  <a:lnTo>
                    <a:pt x="167" y="240"/>
                  </a:lnTo>
                  <a:lnTo>
                    <a:pt x="217" y="204"/>
                  </a:lnTo>
                  <a:lnTo>
                    <a:pt x="282" y="160"/>
                  </a:lnTo>
                  <a:lnTo>
                    <a:pt x="298" y="160"/>
                  </a:lnTo>
                  <a:lnTo>
                    <a:pt x="298" y="152"/>
                  </a:lnTo>
                  <a:lnTo>
                    <a:pt x="240" y="167"/>
                  </a:lnTo>
                  <a:lnTo>
                    <a:pt x="196" y="196"/>
                  </a:lnTo>
                  <a:lnTo>
                    <a:pt x="152" y="233"/>
                  </a:lnTo>
                  <a:lnTo>
                    <a:pt x="115" y="269"/>
                  </a:lnTo>
                  <a:lnTo>
                    <a:pt x="115" y="277"/>
                  </a:lnTo>
                  <a:lnTo>
                    <a:pt x="109" y="277"/>
                  </a:lnTo>
                  <a:lnTo>
                    <a:pt x="130" y="233"/>
                  </a:lnTo>
                  <a:lnTo>
                    <a:pt x="159" y="189"/>
                  </a:lnTo>
                  <a:lnTo>
                    <a:pt x="196" y="160"/>
                  </a:lnTo>
                  <a:lnTo>
                    <a:pt x="240" y="139"/>
                  </a:lnTo>
                  <a:lnTo>
                    <a:pt x="274" y="123"/>
                  </a:lnTo>
                  <a:lnTo>
                    <a:pt x="319" y="110"/>
                  </a:lnTo>
                  <a:lnTo>
                    <a:pt x="376" y="102"/>
                  </a:lnTo>
                  <a:lnTo>
                    <a:pt x="370" y="94"/>
                  </a:lnTo>
                  <a:lnTo>
                    <a:pt x="347" y="87"/>
                  </a:lnTo>
                  <a:lnTo>
                    <a:pt x="326" y="81"/>
                  </a:lnTo>
                  <a:lnTo>
                    <a:pt x="311" y="73"/>
                  </a:lnTo>
                  <a:lnTo>
                    <a:pt x="340" y="66"/>
                  </a:lnTo>
                  <a:lnTo>
                    <a:pt x="370" y="58"/>
                  </a:lnTo>
                  <a:lnTo>
                    <a:pt x="413" y="66"/>
                  </a:lnTo>
                  <a:lnTo>
                    <a:pt x="493" y="94"/>
                  </a:lnTo>
                  <a:lnTo>
                    <a:pt x="486" y="123"/>
                  </a:lnTo>
                  <a:lnTo>
                    <a:pt x="478" y="146"/>
                  </a:lnTo>
                  <a:lnTo>
                    <a:pt x="478" y="181"/>
                  </a:lnTo>
                  <a:lnTo>
                    <a:pt x="501" y="175"/>
                  </a:lnTo>
                  <a:lnTo>
                    <a:pt x="507" y="181"/>
                  </a:lnTo>
                  <a:lnTo>
                    <a:pt x="478" y="212"/>
                  </a:lnTo>
                  <a:lnTo>
                    <a:pt x="449" y="233"/>
                  </a:lnTo>
                  <a:lnTo>
                    <a:pt x="478" y="240"/>
                  </a:lnTo>
                  <a:lnTo>
                    <a:pt x="501" y="240"/>
                  </a:lnTo>
                  <a:lnTo>
                    <a:pt x="514" y="248"/>
                  </a:lnTo>
                  <a:lnTo>
                    <a:pt x="514" y="254"/>
                  </a:lnTo>
                  <a:lnTo>
                    <a:pt x="522" y="261"/>
                  </a:lnTo>
                  <a:lnTo>
                    <a:pt x="530" y="261"/>
                  </a:lnTo>
                  <a:lnTo>
                    <a:pt x="543" y="269"/>
                  </a:lnTo>
                  <a:lnTo>
                    <a:pt x="551" y="290"/>
                  </a:lnTo>
                  <a:lnTo>
                    <a:pt x="566" y="327"/>
                  </a:lnTo>
                  <a:lnTo>
                    <a:pt x="566" y="379"/>
                  </a:lnTo>
                  <a:lnTo>
                    <a:pt x="559" y="421"/>
                  </a:lnTo>
                  <a:lnTo>
                    <a:pt x="776" y="632"/>
                  </a:lnTo>
                  <a:close/>
                </a:path>
              </a:pathLst>
            </a:custGeom>
            <a:gradFill>
              <a:gsLst>
                <a:gs pos="100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1" name="フリーフォーム 40"/>
            <p:cNvSpPr>
              <a:spLocks/>
            </p:cNvSpPr>
            <p:nvPr/>
          </p:nvSpPr>
          <p:spPr bwMode="auto">
            <a:xfrm>
              <a:off x="7358082" y="4714884"/>
              <a:ext cx="251974" cy="453319"/>
            </a:xfrm>
            <a:custGeom>
              <a:avLst/>
              <a:gdLst>
                <a:gd name="T0" fmla="*/ 0 w 144"/>
                <a:gd name="T1" fmla="*/ 0 h 261"/>
                <a:gd name="T2" fmla="*/ 66675 w 144"/>
                <a:gd name="T3" fmla="*/ 149225 h 261"/>
                <a:gd name="T4" fmla="*/ 138113 w 144"/>
                <a:gd name="T5" fmla="*/ 274638 h 261"/>
                <a:gd name="T6" fmla="*/ 207963 w 144"/>
                <a:gd name="T7" fmla="*/ 357188 h 261"/>
                <a:gd name="T8" fmla="*/ 228600 w 144"/>
                <a:gd name="T9" fmla="*/ 414338 h 261"/>
                <a:gd name="T10" fmla="*/ 125413 w 144"/>
                <a:gd name="T11" fmla="*/ 331788 h 261"/>
                <a:gd name="T12" fmla="*/ 92075 w 144"/>
                <a:gd name="T13" fmla="*/ 274638 h 261"/>
                <a:gd name="T14" fmla="*/ 46038 w 144"/>
                <a:gd name="T15" fmla="*/ 195263 h 261"/>
                <a:gd name="T16" fmla="*/ 12700 w 144"/>
                <a:gd name="T17" fmla="*/ 103188 h 261"/>
                <a:gd name="T18" fmla="*/ 12700 w 144"/>
                <a:gd name="T19" fmla="*/ 0 h 261"/>
                <a:gd name="T20" fmla="*/ 0 w 144"/>
                <a:gd name="T21" fmla="*/ 0 h 261"/>
                <a:gd name="T22" fmla="*/ 0 1 256"/>
                <a:gd name="T23" fmla="*/ 0 1 256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w 144"/>
                <a:gd name="T34" fmla="*/ 0 h 261"/>
                <a:gd name="T35" fmla="*/ 0 w 144"/>
                <a:gd name="T36" fmla="*/ 0 h 261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44" h="261">
                  <a:moveTo>
                    <a:pt x="0" y="0"/>
                  </a:moveTo>
                  <a:lnTo>
                    <a:pt x="42" y="94"/>
                  </a:lnTo>
                  <a:lnTo>
                    <a:pt x="87" y="173"/>
                  </a:lnTo>
                  <a:lnTo>
                    <a:pt x="131" y="225"/>
                  </a:lnTo>
                  <a:lnTo>
                    <a:pt x="144" y="261"/>
                  </a:lnTo>
                  <a:lnTo>
                    <a:pt x="79" y="209"/>
                  </a:lnTo>
                  <a:lnTo>
                    <a:pt x="58" y="173"/>
                  </a:lnTo>
                  <a:lnTo>
                    <a:pt x="29" y="123"/>
                  </a:lnTo>
                  <a:lnTo>
                    <a:pt x="8" y="65"/>
                  </a:lnTo>
                  <a:lnTo>
                    <a:pt x="8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100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6357950" y="5000636"/>
            <a:ext cx="1071570" cy="1036602"/>
            <a:chOff x="6357950" y="5000636"/>
            <a:chExt cx="1071570" cy="1036602"/>
          </a:xfr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/>
              </a:gs>
            </a:gsLst>
            <a:lin ang="5400000" scaled="1"/>
          </a:gradFill>
        </p:grpSpPr>
        <p:sp>
          <p:nvSpPr>
            <p:cNvPr id="43" name="フリーフォーム 42"/>
            <p:cNvSpPr>
              <a:spLocks/>
            </p:cNvSpPr>
            <p:nvPr/>
          </p:nvSpPr>
          <p:spPr bwMode="auto">
            <a:xfrm rot="21162566">
              <a:off x="6357950" y="5000636"/>
              <a:ext cx="1071570" cy="1036602"/>
            </a:xfrm>
            <a:custGeom>
              <a:avLst/>
              <a:gdLst>
                <a:gd name="T0" fmla="*/ 320675 w 551"/>
                <a:gd name="T1" fmla="*/ 11112 h 537"/>
                <a:gd name="T2" fmla="*/ 331787 w 551"/>
                <a:gd name="T3" fmla="*/ 11112 h 537"/>
                <a:gd name="T4" fmla="*/ 265112 w 551"/>
                <a:gd name="T5" fmla="*/ 93662 h 537"/>
                <a:gd name="T6" fmla="*/ 171450 w 551"/>
                <a:gd name="T7" fmla="*/ 185737 h 537"/>
                <a:gd name="T8" fmla="*/ 112712 w 551"/>
                <a:gd name="T9" fmla="*/ 334962 h 537"/>
                <a:gd name="T10" fmla="*/ 136525 w 551"/>
                <a:gd name="T11" fmla="*/ 495300 h 537"/>
                <a:gd name="T12" fmla="*/ 241300 w 551"/>
                <a:gd name="T13" fmla="*/ 633412 h 537"/>
                <a:gd name="T14" fmla="*/ 401637 w 551"/>
                <a:gd name="T15" fmla="*/ 715962 h 537"/>
                <a:gd name="T16" fmla="*/ 563562 w 551"/>
                <a:gd name="T17" fmla="*/ 715962 h 537"/>
                <a:gd name="T18" fmla="*/ 688975 w 551"/>
                <a:gd name="T19" fmla="*/ 600075 h 537"/>
                <a:gd name="T20" fmla="*/ 701675 w 551"/>
                <a:gd name="T21" fmla="*/ 495300 h 537"/>
                <a:gd name="T22" fmla="*/ 642937 w 551"/>
                <a:gd name="T23" fmla="*/ 358775 h 537"/>
                <a:gd name="T24" fmla="*/ 701675 w 551"/>
                <a:gd name="T25" fmla="*/ 404812 h 537"/>
                <a:gd name="T26" fmla="*/ 622300 w 551"/>
                <a:gd name="T27" fmla="*/ 288925 h 537"/>
                <a:gd name="T28" fmla="*/ 735012 w 551"/>
                <a:gd name="T29" fmla="*/ 392112 h 537"/>
                <a:gd name="T30" fmla="*/ 758825 w 551"/>
                <a:gd name="T31" fmla="*/ 471487 h 537"/>
                <a:gd name="T32" fmla="*/ 735012 w 551"/>
                <a:gd name="T33" fmla="*/ 587375 h 537"/>
                <a:gd name="T34" fmla="*/ 746125 w 551"/>
                <a:gd name="T35" fmla="*/ 577850 h 537"/>
                <a:gd name="T36" fmla="*/ 792162 w 551"/>
                <a:gd name="T37" fmla="*/ 495300 h 537"/>
                <a:gd name="T38" fmla="*/ 792162 w 551"/>
                <a:gd name="T39" fmla="*/ 415925 h 537"/>
                <a:gd name="T40" fmla="*/ 725487 w 551"/>
                <a:gd name="T41" fmla="*/ 263525 h 537"/>
                <a:gd name="T42" fmla="*/ 746125 w 551"/>
                <a:gd name="T43" fmla="*/ 242887 h 537"/>
                <a:gd name="T44" fmla="*/ 642937 w 551"/>
                <a:gd name="T45" fmla="*/ 160337 h 537"/>
                <a:gd name="T46" fmla="*/ 527050 w 551"/>
                <a:gd name="T47" fmla="*/ 139700 h 537"/>
                <a:gd name="T48" fmla="*/ 517525 w 551"/>
                <a:gd name="T49" fmla="*/ 127000 h 537"/>
                <a:gd name="T50" fmla="*/ 527050 w 551"/>
                <a:gd name="T51" fmla="*/ 103187 h 537"/>
                <a:gd name="T52" fmla="*/ 585787 w 551"/>
                <a:gd name="T53" fmla="*/ 80962 h 537"/>
                <a:gd name="T54" fmla="*/ 782637 w 551"/>
                <a:gd name="T55" fmla="*/ 196850 h 537"/>
                <a:gd name="T56" fmla="*/ 862012 w 551"/>
                <a:gd name="T57" fmla="*/ 334962 h 537"/>
                <a:gd name="T58" fmla="*/ 862012 w 551"/>
                <a:gd name="T59" fmla="*/ 495300 h 537"/>
                <a:gd name="T60" fmla="*/ 804862 w 551"/>
                <a:gd name="T61" fmla="*/ 669925 h 537"/>
                <a:gd name="T62" fmla="*/ 688975 w 551"/>
                <a:gd name="T63" fmla="*/ 785812 h 537"/>
                <a:gd name="T64" fmla="*/ 563562 w 551"/>
                <a:gd name="T65" fmla="*/ 842962 h 537"/>
                <a:gd name="T66" fmla="*/ 390525 w 551"/>
                <a:gd name="T67" fmla="*/ 852487 h 537"/>
                <a:gd name="T68" fmla="*/ 207962 w 551"/>
                <a:gd name="T69" fmla="*/ 793750 h 537"/>
                <a:gd name="T70" fmla="*/ 57150 w 551"/>
                <a:gd name="T71" fmla="*/ 669925 h 537"/>
                <a:gd name="T72" fmla="*/ 46037 w 551"/>
                <a:gd name="T73" fmla="*/ 611187 h 537"/>
                <a:gd name="T74" fmla="*/ 92075 w 551"/>
                <a:gd name="T75" fmla="*/ 690562 h 537"/>
                <a:gd name="T76" fmla="*/ 103187 w 551"/>
                <a:gd name="T77" fmla="*/ 681037 h 537"/>
                <a:gd name="T78" fmla="*/ 112712 w 551"/>
                <a:gd name="T79" fmla="*/ 690562 h 537"/>
                <a:gd name="T80" fmla="*/ 33337 w 551"/>
                <a:gd name="T81" fmla="*/ 528637 h 537"/>
                <a:gd name="T82" fmla="*/ 0 w 551"/>
                <a:gd name="T83" fmla="*/ 379412 h 537"/>
                <a:gd name="T84" fmla="*/ 9525 w 551"/>
                <a:gd name="T85" fmla="*/ 404812 h 537"/>
                <a:gd name="T86" fmla="*/ 46037 w 551"/>
                <a:gd name="T87" fmla="*/ 368300 h 537"/>
                <a:gd name="T88" fmla="*/ 79375 w 551"/>
                <a:gd name="T89" fmla="*/ 219075 h 537"/>
                <a:gd name="T90" fmla="*/ 182562 w 551"/>
                <a:gd name="T91" fmla="*/ 103187 h 537"/>
                <a:gd name="T92" fmla="*/ 265112 w 551"/>
                <a:gd name="T93" fmla="*/ 57150 h 537"/>
                <a:gd name="T94" fmla="*/ 311150 w 551"/>
                <a:gd name="T95" fmla="*/ 23812 h 537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w 551"/>
                <a:gd name="T145" fmla="*/ 0 h 537"/>
                <a:gd name="T146" fmla="*/ 0 w 551"/>
                <a:gd name="T147" fmla="*/ 0 h 53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51" h="537">
                  <a:moveTo>
                    <a:pt x="196" y="15"/>
                  </a:moveTo>
                  <a:lnTo>
                    <a:pt x="202" y="7"/>
                  </a:lnTo>
                  <a:lnTo>
                    <a:pt x="217" y="0"/>
                  </a:lnTo>
                  <a:lnTo>
                    <a:pt x="209" y="7"/>
                  </a:lnTo>
                  <a:lnTo>
                    <a:pt x="196" y="30"/>
                  </a:lnTo>
                  <a:lnTo>
                    <a:pt x="167" y="59"/>
                  </a:lnTo>
                  <a:lnTo>
                    <a:pt x="136" y="80"/>
                  </a:lnTo>
                  <a:lnTo>
                    <a:pt x="108" y="117"/>
                  </a:lnTo>
                  <a:lnTo>
                    <a:pt x="86" y="174"/>
                  </a:lnTo>
                  <a:lnTo>
                    <a:pt x="71" y="211"/>
                  </a:lnTo>
                  <a:lnTo>
                    <a:pt x="71" y="247"/>
                  </a:lnTo>
                  <a:lnTo>
                    <a:pt x="86" y="312"/>
                  </a:lnTo>
                  <a:lnTo>
                    <a:pt x="115" y="364"/>
                  </a:lnTo>
                  <a:lnTo>
                    <a:pt x="152" y="399"/>
                  </a:lnTo>
                  <a:lnTo>
                    <a:pt x="196" y="435"/>
                  </a:lnTo>
                  <a:lnTo>
                    <a:pt x="253" y="451"/>
                  </a:lnTo>
                  <a:lnTo>
                    <a:pt x="303" y="458"/>
                  </a:lnTo>
                  <a:lnTo>
                    <a:pt x="355" y="451"/>
                  </a:lnTo>
                  <a:lnTo>
                    <a:pt x="392" y="435"/>
                  </a:lnTo>
                  <a:lnTo>
                    <a:pt x="434" y="378"/>
                  </a:lnTo>
                  <a:lnTo>
                    <a:pt x="442" y="356"/>
                  </a:lnTo>
                  <a:lnTo>
                    <a:pt x="442" y="312"/>
                  </a:lnTo>
                  <a:lnTo>
                    <a:pt x="434" y="284"/>
                  </a:lnTo>
                  <a:lnTo>
                    <a:pt x="405" y="226"/>
                  </a:lnTo>
                  <a:lnTo>
                    <a:pt x="413" y="226"/>
                  </a:lnTo>
                  <a:lnTo>
                    <a:pt x="442" y="255"/>
                  </a:lnTo>
                  <a:lnTo>
                    <a:pt x="442" y="232"/>
                  </a:lnTo>
                  <a:lnTo>
                    <a:pt x="392" y="182"/>
                  </a:lnTo>
                  <a:lnTo>
                    <a:pt x="405" y="182"/>
                  </a:lnTo>
                  <a:lnTo>
                    <a:pt x="463" y="247"/>
                  </a:lnTo>
                  <a:lnTo>
                    <a:pt x="470" y="276"/>
                  </a:lnTo>
                  <a:lnTo>
                    <a:pt x="478" y="297"/>
                  </a:lnTo>
                  <a:lnTo>
                    <a:pt x="478" y="320"/>
                  </a:lnTo>
                  <a:lnTo>
                    <a:pt x="463" y="370"/>
                  </a:lnTo>
                  <a:lnTo>
                    <a:pt x="470" y="370"/>
                  </a:lnTo>
                  <a:lnTo>
                    <a:pt x="470" y="364"/>
                  </a:lnTo>
                  <a:lnTo>
                    <a:pt x="486" y="341"/>
                  </a:lnTo>
                  <a:lnTo>
                    <a:pt x="499" y="312"/>
                  </a:lnTo>
                  <a:lnTo>
                    <a:pt x="499" y="291"/>
                  </a:lnTo>
                  <a:lnTo>
                    <a:pt x="499" y="262"/>
                  </a:lnTo>
                  <a:lnTo>
                    <a:pt x="478" y="211"/>
                  </a:lnTo>
                  <a:lnTo>
                    <a:pt x="457" y="166"/>
                  </a:lnTo>
                  <a:lnTo>
                    <a:pt x="463" y="161"/>
                  </a:lnTo>
                  <a:lnTo>
                    <a:pt x="470" y="153"/>
                  </a:lnTo>
                  <a:lnTo>
                    <a:pt x="442" y="124"/>
                  </a:lnTo>
                  <a:lnTo>
                    <a:pt x="405" y="101"/>
                  </a:lnTo>
                  <a:lnTo>
                    <a:pt x="355" y="95"/>
                  </a:lnTo>
                  <a:lnTo>
                    <a:pt x="332" y="88"/>
                  </a:lnTo>
                  <a:lnTo>
                    <a:pt x="311" y="80"/>
                  </a:lnTo>
                  <a:lnTo>
                    <a:pt x="326" y="80"/>
                  </a:lnTo>
                  <a:lnTo>
                    <a:pt x="369" y="65"/>
                  </a:lnTo>
                  <a:lnTo>
                    <a:pt x="332" y="65"/>
                  </a:lnTo>
                  <a:lnTo>
                    <a:pt x="332" y="51"/>
                  </a:lnTo>
                  <a:lnTo>
                    <a:pt x="369" y="51"/>
                  </a:lnTo>
                  <a:lnTo>
                    <a:pt x="457" y="95"/>
                  </a:lnTo>
                  <a:lnTo>
                    <a:pt x="493" y="124"/>
                  </a:lnTo>
                  <a:lnTo>
                    <a:pt x="522" y="161"/>
                  </a:lnTo>
                  <a:lnTo>
                    <a:pt x="543" y="211"/>
                  </a:lnTo>
                  <a:lnTo>
                    <a:pt x="551" y="268"/>
                  </a:lnTo>
                  <a:lnTo>
                    <a:pt x="543" y="312"/>
                  </a:lnTo>
                  <a:lnTo>
                    <a:pt x="528" y="370"/>
                  </a:lnTo>
                  <a:lnTo>
                    <a:pt x="507" y="422"/>
                  </a:lnTo>
                  <a:lnTo>
                    <a:pt x="470" y="464"/>
                  </a:lnTo>
                  <a:lnTo>
                    <a:pt x="434" y="495"/>
                  </a:lnTo>
                  <a:lnTo>
                    <a:pt x="397" y="516"/>
                  </a:lnTo>
                  <a:lnTo>
                    <a:pt x="355" y="531"/>
                  </a:lnTo>
                  <a:lnTo>
                    <a:pt x="303" y="537"/>
                  </a:lnTo>
                  <a:lnTo>
                    <a:pt x="246" y="537"/>
                  </a:lnTo>
                  <a:lnTo>
                    <a:pt x="188" y="523"/>
                  </a:lnTo>
                  <a:lnTo>
                    <a:pt x="131" y="500"/>
                  </a:lnTo>
                  <a:lnTo>
                    <a:pt x="79" y="464"/>
                  </a:lnTo>
                  <a:lnTo>
                    <a:pt x="36" y="422"/>
                  </a:lnTo>
                  <a:lnTo>
                    <a:pt x="0" y="356"/>
                  </a:lnTo>
                  <a:lnTo>
                    <a:pt x="29" y="385"/>
                  </a:lnTo>
                  <a:lnTo>
                    <a:pt x="50" y="429"/>
                  </a:lnTo>
                  <a:lnTo>
                    <a:pt x="58" y="435"/>
                  </a:lnTo>
                  <a:lnTo>
                    <a:pt x="58" y="429"/>
                  </a:lnTo>
                  <a:lnTo>
                    <a:pt x="65" y="429"/>
                  </a:lnTo>
                  <a:lnTo>
                    <a:pt x="71" y="429"/>
                  </a:lnTo>
                  <a:lnTo>
                    <a:pt x="71" y="435"/>
                  </a:lnTo>
                  <a:lnTo>
                    <a:pt x="42" y="393"/>
                  </a:lnTo>
                  <a:lnTo>
                    <a:pt x="21" y="333"/>
                  </a:lnTo>
                  <a:lnTo>
                    <a:pt x="0" y="276"/>
                  </a:lnTo>
                  <a:lnTo>
                    <a:pt x="0" y="239"/>
                  </a:lnTo>
                  <a:lnTo>
                    <a:pt x="0" y="197"/>
                  </a:lnTo>
                  <a:lnTo>
                    <a:pt x="6" y="255"/>
                  </a:lnTo>
                  <a:lnTo>
                    <a:pt x="29" y="297"/>
                  </a:lnTo>
                  <a:lnTo>
                    <a:pt x="29" y="232"/>
                  </a:lnTo>
                  <a:lnTo>
                    <a:pt x="36" y="166"/>
                  </a:lnTo>
                  <a:lnTo>
                    <a:pt x="50" y="138"/>
                  </a:lnTo>
                  <a:lnTo>
                    <a:pt x="71" y="109"/>
                  </a:lnTo>
                  <a:lnTo>
                    <a:pt x="115" y="65"/>
                  </a:lnTo>
                  <a:lnTo>
                    <a:pt x="144" y="51"/>
                  </a:lnTo>
                  <a:lnTo>
                    <a:pt x="167" y="36"/>
                  </a:lnTo>
                  <a:lnTo>
                    <a:pt x="188" y="15"/>
                  </a:lnTo>
                  <a:lnTo>
                    <a:pt x="196" y="15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4" name="フリーフォーム 43"/>
            <p:cNvSpPr>
              <a:spLocks/>
            </p:cNvSpPr>
            <p:nvPr/>
          </p:nvSpPr>
          <p:spPr bwMode="auto">
            <a:xfrm>
              <a:off x="6715140" y="5214950"/>
              <a:ext cx="431310" cy="71438"/>
            </a:xfrm>
            <a:custGeom>
              <a:avLst/>
              <a:gdLst>
                <a:gd name="T0" fmla="*/ 0 w 232"/>
                <a:gd name="T1" fmla="*/ 0 h 44"/>
                <a:gd name="T2" fmla="*/ 196850 w 232"/>
                <a:gd name="T3" fmla="*/ 12700 h 44"/>
                <a:gd name="T4" fmla="*/ 301625 w 232"/>
                <a:gd name="T5" fmla="*/ 36513 h 44"/>
                <a:gd name="T6" fmla="*/ 334963 w 232"/>
                <a:gd name="T7" fmla="*/ 46038 h 44"/>
                <a:gd name="T8" fmla="*/ 358775 w 232"/>
                <a:gd name="T9" fmla="*/ 58738 h 44"/>
                <a:gd name="T10" fmla="*/ 368300 w 232"/>
                <a:gd name="T11" fmla="*/ 69850 h 44"/>
                <a:gd name="T12" fmla="*/ 346075 w 232"/>
                <a:gd name="T13" fmla="*/ 69850 h 44"/>
                <a:gd name="T14" fmla="*/ 288925 w 232"/>
                <a:gd name="T15" fmla="*/ 46038 h 44"/>
                <a:gd name="T16" fmla="*/ 219075 w 232"/>
                <a:gd name="T17" fmla="*/ 36513 h 44"/>
                <a:gd name="T18" fmla="*/ 219075 w 232"/>
                <a:gd name="T19" fmla="*/ 46038 h 44"/>
                <a:gd name="T20" fmla="*/ 242888 w 232"/>
                <a:gd name="T21" fmla="*/ 69850 h 44"/>
                <a:gd name="T22" fmla="*/ 219075 w 232"/>
                <a:gd name="T23" fmla="*/ 69850 h 44"/>
                <a:gd name="T24" fmla="*/ 196850 w 232"/>
                <a:gd name="T25" fmla="*/ 58738 h 44"/>
                <a:gd name="T26" fmla="*/ 173038 w 232"/>
                <a:gd name="T27" fmla="*/ 46038 h 44"/>
                <a:gd name="T28" fmla="*/ 11113 w 232"/>
                <a:gd name="T29" fmla="*/ 0 h 44"/>
                <a:gd name="T30" fmla="*/ 0 w 232"/>
                <a:gd name="T31" fmla="*/ 0 h 44"/>
                <a:gd name="T32" fmla="*/ 0 1 256"/>
                <a:gd name="T33" fmla="*/ 0 1 256"/>
                <a:gd name="T34" fmla="*/ 0 1 256"/>
                <a:gd name="T35" fmla="*/ 0 1 256"/>
                <a:gd name="T36" fmla="*/ 0 1 256"/>
                <a:gd name="T37" fmla="*/ 0 1 256"/>
                <a:gd name="T38" fmla="*/ 0 1 256"/>
                <a:gd name="T39" fmla="*/ 0 1 256"/>
                <a:gd name="T40" fmla="*/ 0 1 256"/>
                <a:gd name="T41" fmla="*/ 0 1 256"/>
                <a:gd name="T42" fmla="*/ 0 1 256"/>
                <a:gd name="T43" fmla="*/ 0 1 256"/>
                <a:gd name="T44" fmla="*/ 0 1 256"/>
                <a:gd name="T45" fmla="*/ 0 1 256"/>
                <a:gd name="T46" fmla="*/ 0 1 256"/>
                <a:gd name="T47" fmla="*/ 0 1 256"/>
                <a:gd name="T48" fmla="*/ 0 w 232"/>
                <a:gd name="T49" fmla="*/ 0 h 44"/>
                <a:gd name="T50" fmla="*/ 0 w 232"/>
                <a:gd name="T51" fmla="*/ 0 h 4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2" h="44">
                  <a:moveTo>
                    <a:pt x="0" y="0"/>
                  </a:moveTo>
                  <a:lnTo>
                    <a:pt x="124" y="8"/>
                  </a:lnTo>
                  <a:lnTo>
                    <a:pt x="190" y="23"/>
                  </a:lnTo>
                  <a:lnTo>
                    <a:pt x="211" y="29"/>
                  </a:lnTo>
                  <a:lnTo>
                    <a:pt x="226" y="37"/>
                  </a:lnTo>
                  <a:lnTo>
                    <a:pt x="232" y="44"/>
                  </a:lnTo>
                  <a:lnTo>
                    <a:pt x="218" y="44"/>
                  </a:lnTo>
                  <a:lnTo>
                    <a:pt x="182" y="29"/>
                  </a:lnTo>
                  <a:lnTo>
                    <a:pt x="138" y="23"/>
                  </a:lnTo>
                  <a:lnTo>
                    <a:pt x="138" y="29"/>
                  </a:lnTo>
                  <a:lnTo>
                    <a:pt x="153" y="44"/>
                  </a:lnTo>
                  <a:lnTo>
                    <a:pt x="138" y="44"/>
                  </a:lnTo>
                  <a:lnTo>
                    <a:pt x="124" y="37"/>
                  </a:lnTo>
                  <a:lnTo>
                    <a:pt x="109" y="29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45" name="フリーフォーム 44"/>
            <p:cNvSpPr>
              <a:spLocks/>
            </p:cNvSpPr>
            <p:nvPr/>
          </p:nvSpPr>
          <p:spPr bwMode="auto">
            <a:xfrm>
              <a:off x="6786578" y="5357826"/>
              <a:ext cx="232643" cy="71242"/>
            </a:xfrm>
            <a:custGeom>
              <a:avLst/>
              <a:gdLst>
                <a:gd name="T0" fmla="*/ 0 w 94"/>
                <a:gd name="T1" fmla="*/ 0 h 29"/>
                <a:gd name="T2" fmla="*/ 82550 w 94"/>
                <a:gd name="T3" fmla="*/ 12700 h 29"/>
                <a:gd name="T4" fmla="*/ 149225 w 94"/>
                <a:gd name="T5" fmla="*/ 33338 h 29"/>
                <a:gd name="T6" fmla="*/ 149225 w 94"/>
                <a:gd name="T7" fmla="*/ 46038 h 29"/>
                <a:gd name="T8" fmla="*/ 127000 w 94"/>
                <a:gd name="T9" fmla="*/ 46038 h 29"/>
                <a:gd name="T10" fmla="*/ 69850 w 94"/>
                <a:gd name="T11" fmla="*/ 25400 h 29"/>
                <a:gd name="T12" fmla="*/ 11113 w 94"/>
                <a:gd name="T13" fmla="*/ 0 h 29"/>
                <a:gd name="T14" fmla="*/ 0 w 94"/>
                <a:gd name="T15" fmla="*/ 0 h 29"/>
                <a:gd name="T16" fmla="*/ 0 1 256"/>
                <a:gd name="T17" fmla="*/ 0 1 256"/>
                <a:gd name="T18" fmla="*/ 0 1 256"/>
                <a:gd name="T19" fmla="*/ 0 1 256"/>
                <a:gd name="T20" fmla="*/ 0 1 256"/>
                <a:gd name="T21" fmla="*/ 0 1 256"/>
                <a:gd name="T22" fmla="*/ 0 1 256"/>
                <a:gd name="T23" fmla="*/ 0 1 256"/>
                <a:gd name="T24" fmla="*/ 0 w 94"/>
                <a:gd name="T25" fmla="*/ 0 h 29"/>
                <a:gd name="T26" fmla="*/ 0 w 94"/>
                <a:gd name="T27" fmla="*/ 0 h 2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4" h="29">
                  <a:moveTo>
                    <a:pt x="0" y="0"/>
                  </a:moveTo>
                  <a:lnTo>
                    <a:pt x="52" y="8"/>
                  </a:lnTo>
                  <a:lnTo>
                    <a:pt x="94" y="21"/>
                  </a:lnTo>
                  <a:lnTo>
                    <a:pt x="94" y="29"/>
                  </a:lnTo>
                  <a:lnTo>
                    <a:pt x="80" y="29"/>
                  </a:lnTo>
                  <a:lnTo>
                    <a:pt x="44" y="16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46" name="フリーフォーム 45"/>
          <p:cNvSpPr>
            <a:spLocks/>
          </p:cNvSpPr>
          <p:nvPr/>
        </p:nvSpPr>
        <p:spPr bwMode="auto">
          <a:xfrm>
            <a:off x="5857884" y="5857892"/>
            <a:ext cx="245087" cy="231993"/>
          </a:xfrm>
          <a:custGeom>
            <a:avLst/>
            <a:gdLst>
              <a:gd name="T0" fmla="*/ 136525 w 151"/>
              <a:gd name="T1" fmla="*/ 0 h 144"/>
              <a:gd name="T2" fmla="*/ 79375 w 151"/>
              <a:gd name="T3" fmla="*/ 9525 h 144"/>
              <a:gd name="T4" fmla="*/ 44450 w 151"/>
              <a:gd name="T5" fmla="*/ 34925 h 144"/>
              <a:gd name="T6" fmla="*/ 0 w 151"/>
              <a:gd name="T7" fmla="*/ 104775 h 144"/>
              <a:gd name="T8" fmla="*/ 0 w 151"/>
              <a:gd name="T9" fmla="*/ 138113 h 144"/>
              <a:gd name="T10" fmla="*/ 57150 w 151"/>
              <a:gd name="T11" fmla="*/ 125413 h 144"/>
              <a:gd name="T12" fmla="*/ 44450 w 151"/>
              <a:gd name="T13" fmla="*/ 161925 h 144"/>
              <a:gd name="T14" fmla="*/ 20637 w 151"/>
              <a:gd name="T15" fmla="*/ 171450 h 144"/>
              <a:gd name="T16" fmla="*/ 57150 w 151"/>
              <a:gd name="T17" fmla="*/ 207963 h 144"/>
              <a:gd name="T18" fmla="*/ 103187 w 151"/>
              <a:gd name="T19" fmla="*/ 228600 h 144"/>
              <a:gd name="T20" fmla="*/ 149225 w 151"/>
              <a:gd name="T21" fmla="*/ 228600 h 144"/>
              <a:gd name="T22" fmla="*/ 182562 w 151"/>
              <a:gd name="T23" fmla="*/ 217488 h 144"/>
              <a:gd name="T24" fmla="*/ 239712 w 151"/>
              <a:gd name="T25" fmla="*/ 184150 h 144"/>
              <a:gd name="T26" fmla="*/ 239712 w 151"/>
              <a:gd name="T27" fmla="*/ 104775 h 144"/>
              <a:gd name="T28" fmla="*/ 219075 w 151"/>
              <a:gd name="T29" fmla="*/ 55563 h 144"/>
              <a:gd name="T30" fmla="*/ 182562 w 151"/>
              <a:gd name="T31" fmla="*/ 34925 h 144"/>
              <a:gd name="T32" fmla="*/ 149225 w 151"/>
              <a:gd name="T33" fmla="*/ 0 h 144"/>
              <a:gd name="T34" fmla="*/ 136525 w 151"/>
              <a:gd name="T35" fmla="*/ 0 h 144"/>
              <a:gd name="T36" fmla="*/ 136525 w 151"/>
              <a:gd name="T37" fmla="*/ 104775 h 144"/>
              <a:gd name="T38" fmla="*/ 123825 w 151"/>
              <a:gd name="T39" fmla="*/ 112713 h 144"/>
              <a:gd name="T40" fmla="*/ 79375 w 151"/>
              <a:gd name="T41" fmla="*/ 104775 h 144"/>
              <a:gd name="T42" fmla="*/ 57150 w 151"/>
              <a:gd name="T43" fmla="*/ 92075 h 144"/>
              <a:gd name="T44" fmla="*/ 66675 w 151"/>
              <a:gd name="T45" fmla="*/ 46038 h 144"/>
              <a:gd name="T46" fmla="*/ 115887 w 151"/>
              <a:gd name="T47" fmla="*/ 34925 h 144"/>
              <a:gd name="T48" fmla="*/ 136525 w 151"/>
              <a:gd name="T49" fmla="*/ 46038 h 144"/>
              <a:gd name="T50" fmla="*/ 136525 w 151"/>
              <a:gd name="T51" fmla="*/ 79375 h 144"/>
              <a:gd name="T52" fmla="*/ 136525 w 151"/>
              <a:gd name="T53" fmla="*/ 104775 h 144"/>
              <a:gd name="T54" fmla="*/ 136525 w 151"/>
              <a:gd name="T55" fmla="*/ 0 h 144"/>
              <a:gd name="T56" fmla="*/ 149225 w 151"/>
              <a:gd name="T57" fmla="*/ 195263 h 144"/>
              <a:gd name="T58" fmla="*/ 195262 w 151"/>
              <a:gd name="T59" fmla="*/ 195263 h 144"/>
              <a:gd name="T60" fmla="*/ 169862 w 151"/>
              <a:gd name="T61" fmla="*/ 207963 h 144"/>
              <a:gd name="T62" fmla="*/ 149225 w 151"/>
              <a:gd name="T63" fmla="*/ 195263 h 144"/>
              <a:gd name="T64" fmla="*/ 136525 w 151"/>
              <a:gd name="T65" fmla="*/ 0 h 144"/>
              <a:gd name="T66" fmla="*/ 0 1 256"/>
              <a:gd name="T67" fmla="*/ 0 1 256"/>
              <a:gd name="T68" fmla="*/ 0 1 256"/>
              <a:gd name="T69" fmla="*/ 0 1 256"/>
              <a:gd name="T70" fmla="*/ 0 1 256"/>
              <a:gd name="T71" fmla="*/ 0 1 256"/>
              <a:gd name="T72" fmla="*/ 0 1 256"/>
              <a:gd name="T73" fmla="*/ 0 1 256"/>
              <a:gd name="T74" fmla="*/ 0 1 256"/>
              <a:gd name="T75" fmla="*/ 0 1 256"/>
              <a:gd name="T76" fmla="*/ 0 1 256"/>
              <a:gd name="T77" fmla="*/ 0 1 256"/>
              <a:gd name="T78" fmla="*/ 0 1 256"/>
              <a:gd name="T79" fmla="*/ 0 1 256"/>
              <a:gd name="T80" fmla="*/ 0 1 256"/>
              <a:gd name="T81" fmla="*/ 0 1 256"/>
              <a:gd name="T82" fmla="*/ 0 1 256"/>
              <a:gd name="T83" fmla="*/ 0 1 256"/>
              <a:gd name="T84" fmla="*/ 0 1 256"/>
              <a:gd name="T85" fmla="*/ 0 1 256"/>
              <a:gd name="T86" fmla="*/ 0 1 256"/>
              <a:gd name="T87" fmla="*/ 0 1 256"/>
              <a:gd name="T88" fmla="*/ 0 1 256"/>
              <a:gd name="T89" fmla="*/ 0 1 256"/>
              <a:gd name="T90" fmla="*/ 0 1 256"/>
              <a:gd name="T91" fmla="*/ 0 1 256"/>
              <a:gd name="T92" fmla="*/ 0 1 256"/>
              <a:gd name="T93" fmla="*/ 0 1 256"/>
              <a:gd name="T94" fmla="*/ 0 1 256"/>
              <a:gd name="T95" fmla="*/ 0 1 256"/>
              <a:gd name="T96" fmla="*/ 0 1 256"/>
              <a:gd name="T97" fmla="*/ 0 1 256"/>
              <a:gd name="T98" fmla="*/ 0 1 256"/>
              <a:gd name="T99" fmla="*/ 0 w 151"/>
              <a:gd name="T100" fmla="*/ 0 h 144"/>
              <a:gd name="T101" fmla="*/ 0 w 151"/>
              <a:gd name="T102" fmla="*/ 0 h 144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51" h="144">
                <a:moveTo>
                  <a:pt x="86" y="0"/>
                </a:moveTo>
                <a:lnTo>
                  <a:pt x="50" y="6"/>
                </a:lnTo>
                <a:lnTo>
                  <a:pt x="28" y="22"/>
                </a:lnTo>
                <a:lnTo>
                  <a:pt x="0" y="66"/>
                </a:lnTo>
                <a:lnTo>
                  <a:pt x="0" y="87"/>
                </a:lnTo>
                <a:lnTo>
                  <a:pt x="36" y="79"/>
                </a:lnTo>
                <a:lnTo>
                  <a:pt x="28" y="102"/>
                </a:lnTo>
                <a:lnTo>
                  <a:pt x="13" y="108"/>
                </a:lnTo>
                <a:lnTo>
                  <a:pt x="36" y="131"/>
                </a:lnTo>
                <a:lnTo>
                  <a:pt x="65" y="144"/>
                </a:lnTo>
                <a:lnTo>
                  <a:pt x="94" y="144"/>
                </a:lnTo>
                <a:lnTo>
                  <a:pt x="115" y="137"/>
                </a:lnTo>
                <a:lnTo>
                  <a:pt x="151" y="116"/>
                </a:lnTo>
                <a:lnTo>
                  <a:pt x="151" y="66"/>
                </a:lnTo>
                <a:lnTo>
                  <a:pt x="138" y="35"/>
                </a:lnTo>
                <a:lnTo>
                  <a:pt x="115" y="22"/>
                </a:lnTo>
                <a:lnTo>
                  <a:pt x="94" y="0"/>
                </a:lnTo>
                <a:lnTo>
                  <a:pt x="86" y="0"/>
                </a:lnTo>
                <a:lnTo>
                  <a:pt x="86" y="66"/>
                </a:lnTo>
                <a:lnTo>
                  <a:pt x="78" y="71"/>
                </a:lnTo>
                <a:lnTo>
                  <a:pt x="50" y="66"/>
                </a:lnTo>
                <a:lnTo>
                  <a:pt x="36" y="58"/>
                </a:lnTo>
                <a:lnTo>
                  <a:pt x="42" y="29"/>
                </a:lnTo>
                <a:lnTo>
                  <a:pt x="73" y="22"/>
                </a:lnTo>
                <a:lnTo>
                  <a:pt x="86" y="29"/>
                </a:lnTo>
                <a:lnTo>
                  <a:pt x="86" y="50"/>
                </a:lnTo>
                <a:lnTo>
                  <a:pt x="86" y="66"/>
                </a:lnTo>
                <a:lnTo>
                  <a:pt x="86" y="0"/>
                </a:lnTo>
                <a:lnTo>
                  <a:pt x="94" y="123"/>
                </a:lnTo>
                <a:lnTo>
                  <a:pt x="123" y="123"/>
                </a:lnTo>
                <a:lnTo>
                  <a:pt x="107" y="131"/>
                </a:lnTo>
                <a:lnTo>
                  <a:pt x="94" y="123"/>
                </a:lnTo>
                <a:lnTo>
                  <a:pt x="86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5400000" scaled="1"/>
          </a:gra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ja-JP" altLang="en-US" kern="1200">
              <a:solidFill>
                <a:srgbClr val="FF0000">
                  <a:alpha val="100000"/>
                </a:srgbClr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28596" y="1600201"/>
            <a:ext cx="4038600" cy="468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68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4800" cy="360000"/>
          </a:xfrm>
        </p:spPr>
        <p:txBody>
          <a:bodyPr/>
          <a:lstStyle/>
          <a:p>
            <a:fld id="{A4E9797D-EDFD-4B25-85CB-96F3131B9993}" type="datetime1">
              <a:rPr lang="ja-JP" altLang="en-US" smtClean="0"/>
              <a:pPr/>
              <a:t>2014/4/10</a:t>
            </a:fld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F37DBC3-B189-4C56-A6C7-4BB536F5A6B6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928678"/>
            <a:ext cx="8229600" cy="571496"/>
          </a:xfrm>
        </p:spPr>
        <p:txBody>
          <a:bodyPr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4183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6"/>
            <a:ext cx="4041775" cy="4183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4800" cy="360000"/>
          </a:xfrm>
        </p:spPr>
        <p:txBody>
          <a:bodyPr/>
          <a:lstStyle/>
          <a:p>
            <a:fld id="{F5623A1E-DB5A-44B5-8B77-6AAFB4DCD455}" type="datetime1">
              <a:rPr lang="ja-JP" altLang="en-US" smtClean="0"/>
              <a:pPr/>
              <a:t>2014/4/10</a:t>
            </a:fld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EE9F42E-45E2-4038-9110-8ECDA9D2406E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571744"/>
            <a:ext cx="8229600" cy="11430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fld id="{E753E1B6-3339-4040-A3C1-64ECC612B285}" type="datetime1">
              <a:rPr lang="ja-JP" altLang="en-US" smtClean="0"/>
              <a:pPr/>
              <a:t>2014/4/10</a:t>
            </a:fld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5CA0CE6E-D365-4415-9DA9-A6F80E710B6B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fld id="{9A4EE350-C15B-4B01-8055-40C1B58A07B1}" type="datetime1">
              <a:rPr lang="ja-JP" altLang="en-US" smtClean="0"/>
              <a:pPr/>
              <a:t>2014/4/10</a:t>
            </a:fld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0000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E93EB66-42D9-403F-9BBD-1DBA71AC4E95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1737" y="719158"/>
            <a:ext cx="325754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14786" y="719158"/>
            <a:ext cx="4757742" cy="57102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61737" y="1928804"/>
            <a:ext cx="3258000" cy="45005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3600" cy="360000"/>
          </a:xfrm>
        </p:spPr>
        <p:txBody>
          <a:bodyPr/>
          <a:lstStyle/>
          <a:p>
            <a:fld id="{7A5BB5A5-7F70-4618-A3F7-31E1875EFD89}" type="datetime1">
              <a:rPr lang="ja-JP" altLang="en-US" smtClean="0"/>
              <a:pPr/>
              <a:t>2014/4/10</a:t>
            </a:fld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D113B63-0E68-4821-86EC-84304C98E8AF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>
          <a:xfrm>
            <a:off x="2199599" y="0"/>
            <a:ext cx="4500000" cy="360000"/>
          </a:xfrm>
        </p:spPr>
        <p:txBody>
          <a:bodyPr/>
          <a:lstStyle/>
          <a:p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40472" y="4917323"/>
            <a:ext cx="7774866" cy="42862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571472" y="623834"/>
            <a:ext cx="5486400" cy="4114800"/>
          </a:xfrm>
          <a:prstGeom prst="rect">
            <a:avLst/>
          </a:prstGeom>
          <a:noFill/>
          <a:ln w="241300" cmpd="thinThick">
            <a:solidFill>
              <a:schemeClr val="bg1"/>
            </a:solidFill>
            <a:prstDash val="solid"/>
            <a:miter lim="800000"/>
          </a:ln>
          <a:effectLst>
            <a:glow rad="101600">
              <a:schemeClr val="tx2">
                <a:alpha val="60000"/>
              </a:schemeClr>
            </a:glow>
          </a:effectLst>
          <a:scene3d>
            <a:camera prst="perspectiveFront"/>
            <a:lightRig rig="threePt" dir="t"/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28596" y="5429264"/>
            <a:ext cx="7786742" cy="10001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2134800" cy="360000"/>
          </a:xfrm>
        </p:spPr>
        <p:txBody>
          <a:bodyPr/>
          <a:lstStyle/>
          <a:p>
            <a:fld id="{86568DFE-0522-43FE-87A0-9CAB5335B4BC}" type="datetime1">
              <a:rPr lang="ja-JP" altLang="en-US" smtClean="0"/>
              <a:pPr/>
              <a:t>2014/4/10</a:t>
            </a:fld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2199600" y="0"/>
            <a:ext cx="4500000" cy="361347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7714800" y="0"/>
            <a:ext cx="1429200" cy="36000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8B8DA530-C37B-41AF-BBC5-A4D0BE2F929D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日付プレースホルダ 20"/>
          <p:cNvSpPr>
            <a:spLocks noGrp="1"/>
          </p:cNvSpPr>
          <p:nvPr>
            <p:ph type="dt" sz="half" idx="2"/>
          </p:nvPr>
        </p:nvSpPr>
        <p:spPr>
          <a:xfrm>
            <a:off x="0" y="0"/>
            <a:ext cx="2133600" cy="360000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F41812B-5286-4023-AECA-DE58BB551574}" type="datetime1">
              <a:rPr lang="ja-JP" altLang="en-US" smtClean="0"/>
              <a:pPr/>
              <a:t>2014/4/10</a:t>
            </a:fld>
            <a:endParaRPr lang="en-US" altLang="ja-JP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3"/>
          </p:nvPr>
        </p:nvSpPr>
        <p:spPr>
          <a:xfrm>
            <a:off x="2198578" y="1"/>
            <a:ext cx="4500594" cy="361347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1" name="スライド番号プレースホルダ 30"/>
          <p:cNvSpPr>
            <a:spLocks noGrp="1"/>
          </p:cNvSpPr>
          <p:nvPr>
            <p:ph type="sldNum" sz="quarter" idx="4"/>
          </p:nvPr>
        </p:nvSpPr>
        <p:spPr>
          <a:xfrm>
            <a:off x="7715272" y="0"/>
            <a:ext cx="1428728" cy="360000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732B0EA9-A53A-45A5-B9A8-633D338A77DF}" type="slidenum">
              <a:rPr lang="en-US" altLang="ja-JP" smtClean="0"/>
              <a:pPr>
                <a:defRPr/>
              </a:pPr>
              <a:t>&lt;#&gt;</a:t>
            </a:fld>
            <a:endParaRPr lang="en-US" altLang="ja-JP"/>
          </a:p>
        </p:txBody>
      </p:sp>
      <p:grpSp>
        <p:nvGrpSpPr>
          <p:cNvPr id="2" name="グループ化 1"/>
          <p:cNvGrpSpPr>
            <a:grpSpLocks/>
          </p:cNvGrpSpPr>
          <p:nvPr/>
        </p:nvGrpSpPr>
        <p:grpSpPr bwMode="auto">
          <a:xfrm>
            <a:off x="-27819" y="-13"/>
            <a:ext cx="9171027" cy="6856554"/>
            <a:chOff x="2074" y="1608"/>
            <a:chExt cx="1603" cy="1129"/>
          </a:xfrm>
        </p:grpSpPr>
        <p:sp>
          <p:nvSpPr>
            <p:cNvPr id="18" name="フリーフォーム 17"/>
            <p:cNvSpPr>
              <a:spLocks/>
            </p:cNvSpPr>
            <p:nvPr userDrawn="1"/>
          </p:nvSpPr>
          <p:spPr bwMode="auto">
            <a:xfrm>
              <a:off x="2074" y="2433"/>
              <a:ext cx="991" cy="300"/>
            </a:xfrm>
            <a:custGeom>
              <a:avLst/>
              <a:gdLst>
                <a:gd name="T0" fmla="*/ 0 w 991"/>
                <a:gd name="T1" fmla="*/ 0 h 300"/>
                <a:gd name="T2" fmla="*/ 15 w 991"/>
                <a:gd name="T3" fmla="*/ 14 h 300"/>
                <a:gd name="T4" fmla="*/ 32 w 991"/>
                <a:gd name="T5" fmla="*/ 33 h 300"/>
                <a:gd name="T6" fmla="*/ 57 w 991"/>
                <a:gd name="T7" fmla="*/ 54 h 300"/>
                <a:gd name="T8" fmla="*/ 92 w 991"/>
                <a:gd name="T9" fmla="*/ 79 h 300"/>
                <a:gd name="T10" fmla="*/ 132 w 991"/>
                <a:gd name="T11" fmla="*/ 106 h 300"/>
                <a:gd name="T12" fmla="*/ 182 w 991"/>
                <a:gd name="T13" fmla="*/ 133 h 300"/>
                <a:gd name="T14" fmla="*/ 236 w 991"/>
                <a:gd name="T15" fmla="*/ 163 h 300"/>
                <a:gd name="T16" fmla="*/ 301 w 991"/>
                <a:gd name="T17" fmla="*/ 192 h 300"/>
                <a:gd name="T18" fmla="*/ 374 w 991"/>
                <a:gd name="T19" fmla="*/ 219 h 300"/>
                <a:gd name="T20" fmla="*/ 457 w 991"/>
                <a:gd name="T21" fmla="*/ 244 h 300"/>
                <a:gd name="T22" fmla="*/ 501 w 991"/>
                <a:gd name="T23" fmla="*/ 255 h 300"/>
                <a:gd name="T24" fmla="*/ 545 w 991"/>
                <a:gd name="T25" fmla="*/ 267 h 300"/>
                <a:gd name="T26" fmla="*/ 595 w 991"/>
                <a:gd name="T27" fmla="*/ 275 h 300"/>
                <a:gd name="T28" fmla="*/ 647 w 991"/>
                <a:gd name="T29" fmla="*/ 282 h 300"/>
                <a:gd name="T30" fmla="*/ 699 w 991"/>
                <a:gd name="T31" fmla="*/ 290 h 300"/>
                <a:gd name="T32" fmla="*/ 752 w 991"/>
                <a:gd name="T33" fmla="*/ 294 h 300"/>
                <a:gd name="T34" fmla="*/ 810 w 991"/>
                <a:gd name="T35" fmla="*/ 298 h 300"/>
                <a:gd name="T36" fmla="*/ 868 w 991"/>
                <a:gd name="T37" fmla="*/ 300 h 300"/>
                <a:gd name="T38" fmla="*/ 927 w 991"/>
                <a:gd name="T39" fmla="*/ 298 h 300"/>
                <a:gd name="T40" fmla="*/ 991 w 991"/>
                <a:gd name="T41" fmla="*/ 296 h 300"/>
                <a:gd name="T42" fmla="*/ 0 1 256"/>
                <a:gd name="T43" fmla="*/ 0 1 256"/>
                <a:gd name="T44" fmla="*/ 0 1 256"/>
                <a:gd name="T45" fmla="*/ 0 1 256"/>
                <a:gd name="T46" fmla="*/ 0 1 256"/>
                <a:gd name="T47" fmla="*/ 0 1 256"/>
                <a:gd name="T48" fmla="*/ 0 1 256"/>
                <a:gd name="T49" fmla="*/ 0 1 256"/>
                <a:gd name="T50" fmla="*/ 0 1 256"/>
                <a:gd name="T51" fmla="*/ 0 1 256"/>
                <a:gd name="T52" fmla="*/ 0 1 256"/>
                <a:gd name="T53" fmla="*/ 0 1 256"/>
                <a:gd name="T54" fmla="*/ 0 1 256"/>
                <a:gd name="T55" fmla="*/ 0 1 256"/>
                <a:gd name="T56" fmla="*/ 0 1 256"/>
                <a:gd name="T57" fmla="*/ 0 1 256"/>
                <a:gd name="T58" fmla="*/ 0 1 256"/>
                <a:gd name="T59" fmla="*/ 0 1 256"/>
                <a:gd name="T60" fmla="*/ 0 1 256"/>
                <a:gd name="T61" fmla="*/ 0 1 256"/>
                <a:gd name="T62" fmla="*/ 0 1 256"/>
                <a:gd name="T63" fmla="*/ 0 w 991"/>
                <a:gd name="T64" fmla="*/ 0 h 300"/>
                <a:gd name="T65" fmla="*/ 0 w 991"/>
                <a:gd name="T66" fmla="*/ 0 h 30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991" h="300">
                  <a:moveTo>
                    <a:pt x="0" y="0"/>
                  </a:moveTo>
                  <a:lnTo>
                    <a:pt x="15" y="14"/>
                  </a:lnTo>
                  <a:lnTo>
                    <a:pt x="32" y="33"/>
                  </a:lnTo>
                  <a:lnTo>
                    <a:pt x="57" y="54"/>
                  </a:lnTo>
                  <a:lnTo>
                    <a:pt x="92" y="79"/>
                  </a:lnTo>
                  <a:lnTo>
                    <a:pt x="132" y="106"/>
                  </a:lnTo>
                  <a:lnTo>
                    <a:pt x="182" y="133"/>
                  </a:lnTo>
                  <a:lnTo>
                    <a:pt x="236" y="163"/>
                  </a:lnTo>
                  <a:lnTo>
                    <a:pt x="301" y="192"/>
                  </a:lnTo>
                  <a:lnTo>
                    <a:pt x="374" y="219"/>
                  </a:lnTo>
                  <a:lnTo>
                    <a:pt x="457" y="244"/>
                  </a:lnTo>
                  <a:lnTo>
                    <a:pt x="501" y="255"/>
                  </a:lnTo>
                  <a:lnTo>
                    <a:pt x="545" y="267"/>
                  </a:lnTo>
                  <a:lnTo>
                    <a:pt x="595" y="275"/>
                  </a:lnTo>
                  <a:lnTo>
                    <a:pt x="647" y="282"/>
                  </a:lnTo>
                  <a:lnTo>
                    <a:pt x="699" y="290"/>
                  </a:lnTo>
                  <a:lnTo>
                    <a:pt x="752" y="294"/>
                  </a:lnTo>
                  <a:lnTo>
                    <a:pt x="810" y="298"/>
                  </a:lnTo>
                  <a:lnTo>
                    <a:pt x="868" y="300"/>
                  </a:lnTo>
                  <a:lnTo>
                    <a:pt x="927" y="298"/>
                  </a:lnTo>
                  <a:lnTo>
                    <a:pt x="991" y="296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フリーフォーム 18"/>
            <p:cNvSpPr>
              <a:spLocks/>
            </p:cNvSpPr>
            <p:nvPr userDrawn="1"/>
          </p:nvSpPr>
          <p:spPr bwMode="auto">
            <a:xfrm>
              <a:off x="2915" y="1608"/>
              <a:ext cx="683" cy="1129"/>
            </a:xfrm>
            <a:custGeom>
              <a:avLst/>
              <a:gdLst>
                <a:gd name="T0" fmla="*/ 0 w 539"/>
                <a:gd name="T1" fmla="*/ 1129 h 1129"/>
                <a:gd name="T2" fmla="*/ 42 w 539"/>
                <a:gd name="T3" fmla="*/ 1125 h 1129"/>
                <a:gd name="T4" fmla="*/ 132 w 539"/>
                <a:gd name="T5" fmla="*/ 1115 h 1129"/>
                <a:gd name="T6" fmla="*/ 188 w 539"/>
                <a:gd name="T7" fmla="*/ 1106 h 1129"/>
                <a:gd name="T8" fmla="*/ 241 w 539"/>
                <a:gd name="T9" fmla="*/ 1094 h 1129"/>
                <a:gd name="T10" fmla="*/ 289 w 539"/>
                <a:gd name="T11" fmla="*/ 1079 h 1129"/>
                <a:gd name="T12" fmla="*/ 311 w 539"/>
                <a:gd name="T13" fmla="*/ 1071 h 1129"/>
                <a:gd name="T14" fmla="*/ 328 w 539"/>
                <a:gd name="T15" fmla="*/ 1062 h 1129"/>
                <a:gd name="T16" fmla="*/ 339 w 539"/>
                <a:gd name="T17" fmla="*/ 1056 h 1129"/>
                <a:gd name="T18" fmla="*/ 351 w 539"/>
                <a:gd name="T19" fmla="*/ 1048 h 1129"/>
                <a:gd name="T20" fmla="*/ 366 w 539"/>
                <a:gd name="T21" fmla="*/ 1037 h 1129"/>
                <a:gd name="T22" fmla="*/ 385 w 539"/>
                <a:gd name="T23" fmla="*/ 1019 h 1129"/>
                <a:gd name="T24" fmla="*/ 405 w 539"/>
                <a:gd name="T25" fmla="*/ 998 h 1129"/>
                <a:gd name="T26" fmla="*/ 426 w 539"/>
                <a:gd name="T27" fmla="*/ 969 h 1129"/>
                <a:gd name="T28" fmla="*/ 449 w 539"/>
                <a:gd name="T29" fmla="*/ 939 h 1129"/>
                <a:gd name="T30" fmla="*/ 470 w 539"/>
                <a:gd name="T31" fmla="*/ 898 h 1129"/>
                <a:gd name="T32" fmla="*/ 489 w 539"/>
                <a:gd name="T33" fmla="*/ 848 h 1129"/>
                <a:gd name="T34" fmla="*/ 506 w 539"/>
                <a:gd name="T35" fmla="*/ 793 h 1129"/>
                <a:gd name="T36" fmla="*/ 520 w 539"/>
                <a:gd name="T37" fmla="*/ 727 h 1129"/>
                <a:gd name="T38" fmla="*/ 531 w 539"/>
                <a:gd name="T39" fmla="*/ 655 h 1129"/>
                <a:gd name="T40" fmla="*/ 537 w 539"/>
                <a:gd name="T41" fmla="*/ 572 h 1129"/>
                <a:gd name="T42" fmla="*/ 539 w 539"/>
                <a:gd name="T43" fmla="*/ 530 h 1129"/>
                <a:gd name="T44" fmla="*/ 537 w 539"/>
                <a:gd name="T45" fmla="*/ 482 h 1129"/>
                <a:gd name="T46" fmla="*/ 535 w 539"/>
                <a:gd name="T47" fmla="*/ 432 h 1129"/>
                <a:gd name="T48" fmla="*/ 533 w 539"/>
                <a:gd name="T49" fmla="*/ 378 h 1129"/>
                <a:gd name="T50" fmla="*/ 531 w 539"/>
                <a:gd name="T51" fmla="*/ 357 h 1129"/>
                <a:gd name="T52" fmla="*/ 524 w 539"/>
                <a:gd name="T53" fmla="*/ 286 h 1129"/>
                <a:gd name="T54" fmla="*/ 516 w 539"/>
                <a:gd name="T55" fmla="*/ 232 h 1129"/>
                <a:gd name="T56" fmla="*/ 503 w 539"/>
                <a:gd name="T57" fmla="*/ 169 h 1129"/>
                <a:gd name="T58" fmla="*/ 487 w 539"/>
                <a:gd name="T59" fmla="*/ 90 h 1129"/>
                <a:gd name="T60" fmla="*/ 466 w 539"/>
                <a:gd name="T61" fmla="*/ 0 h 1129"/>
                <a:gd name="T62" fmla="*/ 0 1 256"/>
                <a:gd name="T63" fmla="*/ 0 1 256"/>
                <a:gd name="T64" fmla="*/ 0 1 256"/>
                <a:gd name="T65" fmla="*/ 0 1 256"/>
                <a:gd name="T66" fmla="*/ 0 1 256"/>
                <a:gd name="T67" fmla="*/ 0 1 256"/>
                <a:gd name="T68" fmla="*/ 0 1 256"/>
                <a:gd name="T69" fmla="*/ 0 1 256"/>
                <a:gd name="T70" fmla="*/ 0 1 256"/>
                <a:gd name="T71" fmla="*/ 0 1 256"/>
                <a:gd name="T72" fmla="*/ 0 1 256"/>
                <a:gd name="T73" fmla="*/ 0 1 256"/>
                <a:gd name="T74" fmla="*/ 0 1 256"/>
                <a:gd name="T75" fmla="*/ 0 1 256"/>
                <a:gd name="T76" fmla="*/ 0 1 256"/>
                <a:gd name="T77" fmla="*/ 0 1 256"/>
                <a:gd name="T78" fmla="*/ 0 1 256"/>
                <a:gd name="T79" fmla="*/ 0 1 256"/>
                <a:gd name="T80" fmla="*/ 0 1 256"/>
                <a:gd name="T81" fmla="*/ 0 1 256"/>
                <a:gd name="T82" fmla="*/ 0 1 256"/>
                <a:gd name="T83" fmla="*/ 0 1 256"/>
                <a:gd name="T84" fmla="*/ 0 1 256"/>
                <a:gd name="T85" fmla="*/ 0 1 256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w 539"/>
                <a:gd name="T94" fmla="*/ 0 h 1129"/>
                <a:gd name="T95" fmla="*/ 0 w 539"/>
                <a:gd name="T96" fmla="*/ 0 h 1129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39" h="1129">
                  <a:moveTo>
                    <a:pt x="0" y="1129"/>
                  </a:moveTo>
                  <a:lnTo>
                    <a:pt x="42" y="1125"/>
                  </a:lnTo>
                  <a:lnTo>
                    <a:pt x="132" y="1115"/>
                  </a:lnTo>
                  <a:lnTo>
                    <a:pt x="188" y="1106"/>
                  </a:lnTo>
                  <a:lnTo>
                    <a:pt x="241" y="1094"/>
                  </a:lnTo>
                  <a:lnTo>
                    <a:pt x="289" y="1079"/>
                  </a:lnTo>
                  <a:lnTo>
                    <a:pt x="311" y="1071"/>
                  </a:lnTo>
                  <a:lnTo>
                    <a:pt x="328" y="1062"/>
                  </a:lnTo>
                  <a:lnTo>
                    <a:pt x="339" y="1056"/>
                  </a:lnTo>
                  <a:lnTo>
                    <a:pt x="351" y="1048"/>
                  </a:lnTo>
                  <a:lnTo>
                    <a:pt x="366" y="1037"/>
                  </a:lnTo>
                  <a:lnTo>
                    <a:pt x="385" y="1019"/>
                  </a:lnTo>
                  <a:lnTo>
                    <a:pt x="405" y="998"/>
                  </a:lnTo>
                  <a:lnTo>
                    <a:pt x="426" y="969"/>
                  </a:lnTo>
                  <a:lnTo>
                    <a:pt x="449" y="939"/>
                  </a:lnTo>
                  <a:lnTo>
                    <a:pt x="470" y="898"/>
                  </a:lnTo>
                  <a:lnTo>
                    <a:pt x="489" y="848"/>
                  </a:lnTo>
                  <a:lnTo>
                    <a:pt x="506" y="793"/>
                  </a:lnTo>
                  <a:lnTo>
                    <a:pt x="520" y="727"/>
                  </a:lnTo>
                  <a:lnTo>
                    <a:pt x="531" y="655"/>
                  </a:lnTo>
                  <a:lnTo>
                    <a:pt x="537" y="572"/>
                  </a:lnTo>
                  <a:lnTo>
                    <a:pt x="539" y="530"/>
                  </a:lnTo>
                  <a:lnTo>
                    <a:pt x="537" y="482"/>
                  </a:lnTo>
                  <a:lnTo>
                    <a:pt x="535" y="432"/>
                  </a:lnTo>
                  <a:lnTo>
                    <a:pt x="533" y="378"/>
                  </a:lnTo>
                  <a:lnTo>
                    <a:pt x="531" y="357"/>
                  </a:lnTo>
                  <a:lnTo>
                    <a:pt x="524" y="286"/>
                  </a:lnTo>
                  <a:lnTo>
                    <a:pt x="516" y="232"/>
                  </a:lnTo>
                  <a:lnTo>
                    <a:pt x="503" y="169"/>
                  </a:lnTo>
                  <a:lnTo>
                    <a:pt x="487" y="90"/>
                  </a:lnTo>
                  <a:lnTo>
                    <a:pt x="466" y="0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フリーフォーム 19"/>
            <p:cNvSpPr>
              <a:spLocks/>
            </p:cNvSpPr>
            <p:nvPr userDrawn="1"/>
          </p:nvSpPr>
          <p:spPr bwMode="auto">
            <a:xfrm>
              <a:off x="2079" y="1608"/>
              <a:ext cx="1596" cy="1066"/>
            </a:xfrm>
            <a:custGeom>
              <a:avLst/>
              <a:gdLst>
                <a:gd name="T0" fmla="*/ 0 w 1607"/>
                <a:gd name="T1" fmla="*/ 929 h 1085"/>
                <a:gd name="T2" fmla="*/ 40 w 1607"/>
                <a:gd name="T3" fmla="*/ 941 h 1085"/>
                <a:gd name="T4" fmla="*/ 148 w 1607"/>
                <a:gd name="T5" fmla="*/ 966 h 1085"/>
                <a:gd name="T6" fmla="*/ 305 w 1607"/>
                <a:gd name="T7" fmla="*/ 1000 h 1085"/>
                <a:gd name="T8" fmla="*/ 399 w 1607"/>
                <a:gd name="T9" fmla="*/ 1019 h 1085"/>
                <a:gd name="T10" fmla="*/ 501 w 1607"/>
                <a:gd name="T11" fmla="*/ 1037 h 1085"/>
                <a:gd name="T12" fmla="*/ 608 w 1607"/>
                <a:gd name="T13" fmla="*/ 1052 h 1085"/>
                <a:gd name="T14" fmla="*/ 718 w 1607"/>
                <a:gd name="T15" fmla="*/ 1067 h 1085"/>
                <a:gd name="T16" fmla="*/ 827 w 1607"/>
                <a:gd name="T17" fmla="*/ 1077 h 1085"/>
                <a:gd name="T18" fmla="*/ 937 w 1607"/>
                <a:gd name="T19" fmla="*/ 1083 h 1085"/>
                <a:gd name="T20" fmla="*/ 991 w 1607"/>
                <a:gd name="T21" fmla="*/ 1085 h 1085"/>
                <a:gd name="T22" fmla="*/ 1044 w 1607"/>
                <a:gd name="T23" fmla="*/ 1085 h 1085"/>
                <a:gd name="T24" fmla="*/ 1096 w 1607"/>
                <a:gd name="T25" fmla="*/ 1083 h 1085"/>
                <a:gd name="T26" fmla="*/ 1146 w 1607"/>
                <a:gd name="T27" fmla="*/ 1079 h 1085"/>
                <a:gd name="T28" fmla="*/ 1194 w 1607"/>
                <a:gd name="T29" fmla="*/ 1073 h 1085"/>
                <a:gd name="T30" fmla="*/ 1240 w 1607"/>
                <a:gd name="T31" fmla="*/ 1065 h 1085"/>
                <a:gd name="T32" fmla="*/ 1284 w 1607"/>
                <a:gd name="T33" fmla="*/ 1058 h 1085"/>
                <a:gd name="T34" fmla="*/ 1327 w 1607"/>
                <a:gd name="T35" fmla="*/ 1046 h 1085"/>
                <a:gd name="T36" fmla="*/ 1338 w 1607"/>
                <a:gd name="T37" fmla="*/ 1042 h 1085"/>
                <a:gd name="T38" fmla="*/ 1371 w 1607"/>
                <a:gd name="T39" fmla="*/ 1031 h 1085"/>
                <a:gd name="T40" fmla="*/ 1392 w 1607"/>
                <a:gd name="T41" fmla="*/ 1019 h 1085"/>
                <a:gd name="T42" fmla="*/ 1415 w 1607"/>
                <a:gd name="T43" fmla="*/ 1008 h 1085"/>
                <a:gd name="T44" fmla="*/ 1444 w 1607"/>
                <a:gd name="T45" fmla="*/ 990 h 1085"/>
                <a:gd name="T46" fmla="*/ 1469 w 1607"/>
                <a:gd name="T47" fmla="*/ 971 h 1085"/>
                <a:gd name="T48" fmla="*/ 1496 w 1607"/>
                <a:gd name="T49" fmla="*/ 950 h 1085"/>
                <a:gd name="T50" fmla="*/ 1520 w 1607"/>
                <a:gd name="T51" fmla="*/ 923 h 1085"/>
                <a:gd name="T52" fmla="*/ 1544 w 1607"/>
                <a:gd name="T53" fmla="*/ 893 h 1085"/>
                <a:gd name="T54" fmla="*/ 1565 w 1607"/>
                <a:gd name="T55" fmla="*/ 854 h 1085"/>
                <a:gd name="T56" fmla="*/ 1582 w 1607"/>
                <a:gd name="T57" fmla="*/ 814 h 1085"/>
                <a:gd name="T58" fmla="*/ 1590 w 1607"/>
                <a:gd name="T59" fmla="*/ 791 h 1085"/>
                <a:gd name="T60" fmla="*/ 1595 w 1607"/>
                <a:gd name="T61" fmla="*/ 768 h 1085"/>
                <a:gd name="T62" fmla="*/ 1601 w 1607"/>
                <a:gd name="T63" fmla="*/ 743 h 1085"/>
                <a:gd name="T64" fmla="*/ 1605 w 1607"/>
                <a:gd name="T65" fmla="*/ 716 h 1085"/>
                <a:gd name="T66" fmla="*/ 1607 w 1607"/>
                <a:gd name="T67" fmla="*/ 689 h 1085"/>
                <a:gd name="T68" fmla="*/ 1607 w 1607"/>
                <a:gd name="T69" fmla="*/ 660 h 1085"/>
                <a:gd name="T70" fmla="*/ 1607 w 1607"/>
                <a:gd name="T71" fmla="*/ 643 h 1085"/>
                <a:gd name="T72" fmla="*/ 1607 w 1607"/>
                <a:gd name="T73" fmla="*/ 599 h 1085"/>
                <a:gd name="T74" fmla="*/ 1599 w 1607"/>
                <a:gd name="T75" fmla="*/ 530 h 1085"/>
                <a:gd name="T76" fmla="*/ 1593 w 1607"/>
                <a:gd name="T77" fmla="*/ 487 h 1085"/>
                <a:gd name="T78" fmla="*/ 1586 w 1607"/>
                <a:gd name="T79" fmla="*/ 441 h 1085"/>
                <a:gd name="T80" fmla="*/ 1574 w 1607"/>
                <a:gd name="T81" fmla="*/ 391 h 1085"/>
                <a:gd name="T82" fmla="*/ 1559 w 1607"/>
                <a:gd name="T83" fmla="*/ 340 h 1085"/>
                <a:gd name="T84" fmla="*/ 1542 w 1607"/>
                <a:gd name="T85" fmla="*/ 282 h 1085"/>
                <a:gd name="T86" fmla="*/ 1519 w 1607"/>
                <a:gd name="T87" fmla="*/ 226 h 1085"/>
                <a:gd name="T88" fmla="*/ 1492 w 1607"/>
                <a:gd name="T89" fmla="*/ 171 h 1085"/>
                <a:gd name="T90" fmla="*/ 1461 w 1607"/>
                <a:gd name="T91" fmla="*/ 113 h 1085"/>
                <a:gd name="T92" fmla="*/ 1424 w 1607"/>
                <a:gd name="T93" fmla="*/ 56 h 1085"/>
                <a:gd name="T94" fmla="*/ 1378 w 1607"/>
                <a:gd name="T95" fmla="*/ 0 h 1085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w 1607"/>
                <a:gd name="T145" fmla="*/ 0 h 1085"/>
                <a:gd name="T146" fmla="*/ 0 w 1607"/>
                <a:gd name="T147" fmla="*/ 0 h 1085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1607" h="1085">
                  <a:moveTo>
                    <a:pt x="0" y="929"/>
                  </a:moveTo>
                  <a:lnTo>
                    <a:pt x="40" y="941"/>
                  </a:lnTo>
                  <a:lnTo>
                    <a:pt x="148" y="966"/>
                  </a:lnTo>
                  <a:lnTo>
                    <a:pt x="305" y="1000"/>
                  </a:lnTo>
                  <a:lnTo>
                    <a:pt x="399" y="1019"/>
                  </a:lnTo>
                  <a:lnTo>
                    <a:pt x="501" y="1037"/>
                  </a:lnTo>
                  <a:lnTo>
                    <a:pt x="608" y="1052"/>
                  </a:lnTo>
                  <a:lnTo>
                    <a:pt x="718" y="1067"/>
                  </a:lnTo>
                  <a:lnTo>
                    <a:pt x="827" y="1077"/>
                  </a:lnTo>
                  <a:lnTo>
                    <a:pt x="937" y="1083"/>
                  </a:lnTo>
                  <a:lnTo>
                    <a:pt x="991" y="1085"/>
                  </a:lnTo>
                  <a:lnTo>
                    <a:pt x="1044" y="1085"/>
                  </a:lnTo>
                  <a:lnTo>
                    <a:pt x="1096" y="1083"/>
                  </a:lnTo>
                  <a:lnTo>
                    <a:pt x="1146" y="1079"/>
                  </a:lnTo>
                  <a:lnTo>
                    <a:pt x="1194" y="1073"/>
                  </a:lnTo>
                  <a:lnTo>
                    <a:pt x="1240" y="1065"/>
                  </a:lnTo>
                  <a:lnTo>
                    <a:pt x="1284" y="1058"/>
                  </a:lnTo>
                  <a:lnTo>
                    <a:pt x="1327" y="1046"/>
                  </a:lnTo>
                  <a:lnTo>
                    <a:pt x="1338" y="1042"/>
                  </a:lnTo>
                  <a:lnTo>
                    <a:pt x="1371" y="1031"/>
                  </a:lnTo>
                  <a:lnTo>
                    <a:pt x="1392" y="1019"/>
                  </a:lnTo>
                  <a:lnTo>
                    <a:pt x="1415" y="1008"/>
                  </a:lnTo>
                  <a:lnTo>
                    <a:pt x="1444" y="990"/>
                  </a:lnTo>
                  <a:lnTo>
                    <a:pt x="1469" y="971"/>
                  </a:lnTo>
                  <a:lnTo>
                    <a:pt x="1496" y="950"/>
                  </a:lnTo>
                  <a:lnTo>
                    <a:pt x="1520" y="923"/>
                  </a:lnTo>
                  <a:lnTo>
                    <a:pt x="1544" y="893"/>
                  </a:lnTo>
                  <a:lnTo>
                    <a:pt x="1565" y="854"/>
                  </a:lnTo>
                  <a:lnTo>
                    <a:pt x="1582" y="814"/>
                  </a:lnTo>
                  <a:lnTo>
                    <a:pt x="1590" y="791"/>
                  </a:lnTo>
                  <a:lnTo>
                    <a:pt x="1595" y="768"/>
                  </a:lnTo>
                  <a:lnTo>
                    <a:pt x="1601" y="743"/>
                  </a:lnTo>
                  <a:lnTo>
                    <a:pt x="1605" y="716"/>
                  </a:lnTo>
                  <a:lnTo>
                    <a:pt x="1607" y="689"/>
                  </a:lnTo>
                  <a:lnTo>
                    <a:pt x="1607" y="660"/>
                  </a:lnTo>
                  <a:lnTo>
                    <a:pt x="1607" y="643"/>
                  </a:lnTo>
                  <a:lnTo>
                    <a:pt x="1607" y="599"/>
                  </a:lnTo>
                  <a:lnTo>
                    <a:pt x="1599" y="530"/>
                  </a:lnTo>
                  <a:lnTo>
                    <a:pt x="1593" y="487"/>
                  </a:lnTo>
                  <a:lnTo>
                    <a:pt x="1586" y="441"/>
                  </a:lnTo>
                  <a:lnTo>
                    <a:pt x="1574" y="391"/>
                  </a:lnTo>
                  <a:lnTo>
                    <a:pt x="1559" y="340"/>
                  </a:lnTo>
                  <a:lnTo>
                    <a:pt x="1542" y="282"/>
                  </a:lnTo>
                  <a:lnTo>
                    <a:pt x="1519" y="226"/>
                  </a:lnTo>
                  <a:lnTo>
                    <a:pt x="1492" y="171"/>
                  </a:lnTo>
                  <a:lnTo>
                    <a:pt x="1461" y="113"/>
                  </a:lnTo>
                  <a:lnTo>
                    <a:pt x="1424" y="56"/>
                  </a:lnTo>
                  <a:lnTo>
                    <a:pt x="1378" y="0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フリーフォーム 21"/>
            <p:cNvSpPr>
              <a:spLocks/>
            </p:cNvSpPr>
            <p:nvPr userDrawn="1"/>
          </p:nvSpPr>
          <p:spPr bwMode="auto">
            <a:xfrm>
              <a:off x="2082" y="2032"/>
              <a:ext cx="1595" cy="657"/>
            </a:xfrm>
            <a:custGeom>
              <a:avLst/>
              <a:gdLst>
                <a:gd name="T0" fmla="*/ 0 w 1620"/>
                <a:gd name="T1" fmla="*/ 584 h 657"/>
                <a:gd name="T2" fmla="*/ 29 w 1620"/>
                <a:gd name="T3" fmla="*/ 590 h 657"/>
                <a:gd name="T4" fmla="*/ 109 w 1620"/>
                <a:gd name="T5" fmla="*/ 605 h 657"/>
                <a:gd name="T6" fmla="*/ 234 w 1620"/>
                <a:gd name="T7" fmla="*/ 624 h 657"/>
                <a:gd name="T8" fmla="*/ 303 w 1620"/>
                <a:gd name="T9" fmla="*/ 634 h 657"/>
                <a:gd name="T10" fmla="*/ 382 w 1620"/>
                <a:gd name="T11" fmla="*/ 642 h 657"/>
                <a:gd name="T12" fmla="*/ 468 w 1620"/>
                <a:gd name="T13" fmla="*/ 649 h 657"/>
                <a:gd name="T14" fmla="*/ 557 w 1620"/>
                <a:gd name="T15" fmla="*/ 653 h 657"/>
                <a:gd name="T16" fmla="*/ 651 w 1620"/>
                <a:gd name="T17" fmla="*/ 657 h 657"/>
                <a:gd name="T18" fmla="*/ 743 w 1620"/>
                <a:gd name="T19" fmla="*/ 655 h 657"/>
                <a:gd name="T20" fmla="*/ 835 w 1620"/>
                <a:gd name="T21" fmla="*/ 651 h 657"/>
                <a:gd name="T22" fmla="*/ 927 w 1620"/>
                <a:gd name="T23" fmla="*/ 643 h 657"/>
                <a:gd name="T24" fmla="*/ 1017 w 1620"/>
                <a:gd name="T25" fmla="*/ 630 h 657"/>
                <a:gd name="T26" fmla="*/ 1062 w 1620"/>
                <a:gd name="T27" fmla="*/ 620 h 657"/>
                <a:gd name="T28" fmla="*/ 1104 w 1620"/>
                <a:gd name="T29" fmla="*/ 611 h 657"/>
                <a:gd name="T30" fmla="*/ 1117 w 1620"/>
                <a:gd name="T31" fmla="*/ 607 h 657"/>
                <a:gd name="T32" fmla="*/ 1156 w 1620"/>
                <a:gd name="T33" fmla="*/ 597 h 657"/>
                <a:gd name="T34" fmla="*/ 1213 w 1620"/>
                <a:gd name="T35" fmla="*/ 576 h 657"/>
                <a:gd name="T36" fmla="*/ 1246 w 1620"/>
                <a:gd name="T37" fmla="*/ 563 h 657"/>
                <a:gd name="T38" fmla="*/ 1280 w 1620"/>
                <a:gd name="T39" fmla="*/ 547 h 657"/>
                <a:gd name="T40" fmla="*/ 1319 w 1620"/>
                <a:gd name="T41" fmla="*/ 528 h 657"/>
                <a:gd name="T42" fmla="*/ 1355 w 1620"/>
                <a:gd name="T43" fmla="*/ 507 h 657"/>
                <a:gd name="T44" fmla="*/ 1394 w 1620"/>
                <a:gd name="T45" fmla="*/ 482 h 657"/>
                <a:gd name="T46" fmla="*/ 1434 w 1620"/>
                <a:gd name="T47" fmla="*/ 451 h 657"/>
                <a:gd name="T48" fmla="*/ 1471 w 1620"/>
                <a:gd name="T49" fmla="*/ 419 h 657"/>
                <a:gd name="T50" fmla="*/ 1503 w 1620"/>
                <a:gd name="T51" fmla="*/ 380 h 657"/>
                <a:gd name="T52" fmla="*/ 1536 w 1620"/>
                <a:gd name="T53" fmla="*/ 338 h 657"/>
                <a:gd name="T54" fmla="*/ 1549 w 1620"/>
                <a:gd name="T55" fmla="*/ 317 h 657"/>
                <a:gd name="T56" fmla="*/ 1563 w 1620"/>
                <a:gd name="T57" fmla="*/ 294 h 657"/>
                <a:gd name="T58" fmla="*/ 1572 w 1620"/>
                <a:gd name="T59" fmla="*/ 265 h 657"/>
                <a:gd name="T60" fmla="*/ 1582 w 1620"/>
                <a:gd name="T61" fmla="*/ 235 h 657"/>
                <a:gd name="T62" fmla="*/ 1593 w 1620"/>
                <a:gd name="T63" fmla="*/ 196 h 657"/>
                <a:gd name="T64" fmla="*/ 1605 w 1620"/>
                <a:gd name="T65" fmla="*/ 150 h 657"/>
                <a:gd name="T66" fmla="*/ 1615 w 1620"/>
                <a:gd name="T67" fmla="*/ 102 h 657"/>
                <a:gd name="T68" fmla="*/ 1620 w 1620"/>
                <a:gd name="T69" fmla="*/ 52 h 657"/>
                <a:gd name="T70" fmla="*/ 1620 w 1620"/>
                <a:gd name="T71" fmla="*/ 25 h 657"/>
                <a:gd name="T72" fmla="*/ 1620 w 1620"/>
                <a:gd name="T73" fmla="*/ 0 h 657"/>
                <a:gd name="T74" fmla="*/ 0 1 256"/>
                <a:gd name="T75" fmla="*/ 0 1 256"/>
                <a:gd name="T76" fmla="*/ 0 1 256"/>
                <a:gd name="T77" fmla="*/ 0 1 256"/>
                <a:gd name="T78" fmla="*/ 0 1 256"/>
                <a:gd name="T79" fmla="*/ 0 1 256"/>
                <a:gd name="T80" fmla="*/ 0 1 256"/>
                <a:gd name="T81" fmla="*/ 0 1 256"/>
                <a:gd name="T82" fmla="*/ 0 1 256"/>
                <a:gd name="T83" fmla="*/ 0 1 256"/>
                <a:gd name="T84" fmla="*/ 0 1 256"/>
                <a:gd name="T85" fmla="*/ 0 1 256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w 1620"/>
                <a:gd name="T112" fmla="*/ 0 h 657"/>
                <a:gd name="T113" fmla="*/ 0 w 1620"/>
                <a:gd name="T114" fmla="*/ 0 h 657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620" h="657">
                  <a:moveTo>
                    <a:pt x="0" y="584"/>
                  </a:moveTo>
                  <a:lnTo>
                    <a:pt x="29" y="590"/>
                  </a:lnTo>
                  <a:lnTo>
                    <a:pt x="109" y="605"/>
                  </a:lnTo>
                  <a:lnTo>
                    <a:pt x="234" y="624"/>
                  </a:lnTo>
                  <a:lnTo>
                    <a:pt x="303" y="634"/>
                  </a:lnTo>
                  <a:lnTo>
                    <a:pt x="382" y="642"/>
                  </a:lnTo>
                  <a:lnTo>
                    <a:pt x="468" y="649"/>
                  </a:lnTo>
                  <a:lnTo>
                    <a:pt x="557" y="653"/>
                  </a:lnTo>
                  <a:lnTo>
                    <a:pt x="651" y="657"/>
                  </a:lnTo>
                  <a:lnTo>
                    <a:pt x="743" y="655"/>
                  </a:lnTo>
                  <a:lnTo>
                    <a:pt x="835" y="651"/>
                  </a:lnTo>
                  <a:lnTo>
                    <a:pt x="927" y="643"/>
                  </a:lnTo>
                  <a:lnTo>
                    <a:pt x="1017" y="630"/>
                  </a:lnTo>
                  <a:lnTo>
                    <a:pt x="1062" y="620"/>
                  </a:lnTo>
                  <a:lnTo>
                    <a:pt x="1104" y="611"/>
                  </a:lnTo>
                  <a:lnTo>
                    <a:pt x="1117" y="607"/>
                  </a:lnTo>
                  <a:lnTo>
                    <a:pt x="1156" y="597"/>
                  </a:lnTo>
                  <a:lnTo>
                    <a:pt x="1213" y="576"/>
                  </a:lnTo>
                  <a:lnTo>
                    <a:pt x="1246" y="563"/>
                  </a:lnTo>
                  <a:lnTo>
                    <a:pt x="1280" y="547"/>
                  </a:lnTo>
                  <a:lnTo>
                    <a:pt x="1319" y="528"/>
                  </a:lnTo>
                  <a:lnTo>
                    <a:pt x="1355" y="507"/>
                  </a:lnTo>
                  <a:lnTo>
                    <a:pt x="1394" y="482"/>
                  </a:lnTo>
                  <a:lnTo>
                    <a:pt x="1434" y="451"/>
                  </a:lnTo>
                  <a:lnTo>
                    <a:pt x="1471" y="419"/>
                  </a:lnTo>
                  <a:lnTo>
                    <a:pt x="1503" y="380"/>
                  </a:lnTo>
                  <a:lnTo>
                    <a:pt x="1536" y="338"/>
                  </a:lnTo>
                  <a:lnTo>
                    <a:pt x="1549" y="317"/>
                  </a:lnTo>
                  <a:lnTo>
                    <a:pt x="1563" y="294"/>
                  </a:lnTo>
                  <a:lnTo>
                    <a:pt x="1572" y="265"/>
                  </a:lnTo>
                  <a:lnTo>
                    <a:pt x="1582" y="235"/>
                  </a:lnTo>
                  <a:lnTo>
                    <a:pt x="1593" y="196"/>
                  </a:lnTo>
                  <a:lnTo>
                    <a:pt x="1605" y="150"/>
                  </a:lnTo>
                  <a:lnTo>
                    <a:pt x="1615" y="102"/>
                  </a:lnTo>
                  <a:lnTo>
                    <a:pt x="1620" y="52"/>
                  </a:lnTo>
                  <a:lnTo>
                    <a:pt x="1620" y="25"/>
                  </a:lnTo>
                  <a:lnTo>
                    <a:pt x="1620" y="0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" name="フリーフォーム 22"/>
            <p:cNvSpPr>
              <a:spLocks/>
            </p:cNvSpPr>
            <p:nvPr userDrawn="1"/>
          </p:nvSpPr>
          <p:spPr bwMode="auto">
            <a:xfrm>
              <a:off x="2500" y="1608"/>
              <a:ext cx="1142" cy="1125"/>
            </a:xfrm>
            <a:custGeom>
              <a:avLst/>
              <a:gdLst>
                <a:gd name="T0" fmla="*/ 0 w 1142"/>
                <a:gd name="T1" fmla="*/ 1144 h 1146"/>
                <a:gd name="T2" fmla="*/ 36 w 1142"/>
                <a:gd name="T3" fmla="*/ 1146 h 1146"/>
                <a:gd name="T4" fmla="*/ 132 w 1142"/>
                <a:gd name="T5" fmla="*/ 1144 h 1146"/>
                <a:gd name="T6" fmla="*/ 200 w 1142"/>
                <a:gd name="T7" fmla="*/ 1142 h 1146"/>
                <a:gd name="T8" fmla="*/ 274 w 1142"/>
                <a:gd name="T9" fmla="*/ 1136 h 1146"/>
                <a:gd name="T10" fmla="*/ 355 w 1142"/>
                <a:gd name="T11" fmla="*/ 1131 h 1146"/>
                <a:gd name="T12" fmla="*/ 438 w 1142"/>
                <a:gd name="T13" fmla="*/ 1119 h 1146"/>
                <a:gd name="T14" fmla="*/ 526 w 1142"/>
                <a:gd name="T15" fmla="*/ 1106 h 1146"/>
                <a:gd name="T16" fmla="*/ 614 w 1142"/>
                <a:gd name="T17" fmla="*/ 1087 h 1146"/>
                <a:gd name="T18" fmla="*/ 658 w 1142"/>
                <a:gd name="T19" fmla="*/ 1075 h 1146"/>
                <a:gd name="T20" fmla="*/ 701 w 1142"/>
                <a:gd name="T21" fmla="*/ 1064 h 1146"/>
                <a:gd name="T22" fmla="*/ 743 w 1142"/>
                <a:gd name="T23" fmla="*/ 1050 h 1146"/>
                <a:gd name="T24" fmla="*/ 783 w 1142"/>
                <a:gd name="T25" fmla="*/ 1035 h 1146"/>
                <a:gd name="T26" fmla="*/ 822 w 1142"/>
                <a:gd name="T27" fmla="*/ 1017 h 1146"/>
                <a:gd name="T28" fmla="*/ 860 w 1142"/>
                <a:gd name="T29" fmla="*/ 998 h 1146"/>
                <a:gd name="T30" fmla="*/ 895 w 1142"/>
                <a:gd name="T31" fmla="*/ 979 h 1146"/>
                <a:gd name="T32" fmla="*/ 927 w 1142"/>
                <a:gd name="T33" fmla="*/ 958 h 1146"/>
                <a:gd name="T34" fmla="*/ 958 w 1142"/>
                <a:gd name="T35" fmla="*/ 935 h 1146"/>
                <a:gd name="T36" fmla="*/ 985 w 1142"/>
                <a:gd name="T37" fmla="*/ 910 h 1146"/>
                <a:gd name="T38" fmla="*/ 1012 w 1142"/>
                <a:gd name="T39" fmla="*/ 883 h 1146"/>
                <a:gd name="T40" fmla="*/ 1033 w 1142"/>
                <a:gd name="T41" fmla="*/ 852 h 1146"/>
                <a:gd name="T42" fmla="*/ 1040 w 1142"/>
                <a:gd name="T43" fmla="*/ 841 h 1146"/>
                <a:gd name="T44" fmla="*/ 1060 w 1142"/>
                <a:gd name="T45" fmla="*/ 808 h 1146"/>
                <a:gd name="T46" fmla="*/ 1073 w 1142"/>
                <a:gd name="T47" fmla="*/ 783 h 1146"/>
                <a:gd name="T48" fmla="*/ 1085 w 1142"/>
                <a:gd name="T49" fmla="*/ 751 h 1146"/>
                <a:gd name="T50" fmla="*/ 1098 w 1142"/>
                <a:gd name="T51" fmla="*/ 712 h 1146"/>
                <a:gd name="T52" fmla="*/ 1112 w 1142"/>
                <a:gd name="T53" fmla="*/ 664 h 1146"/>
                <a:gd name="T54" fmla="*/ 1123 w 1142"/>
                <a:gd name="T55" fmla="*/ 610 h 1146"/>
                <a:gd name="T56" fmla="*/ 1133 w 1142"/>
                <a:gd name="T57" fmla="*/ 551 h 1146"/>
                <a:gd name="T58" fmla="*/ 1140 w 1142"/>
                <a:gd name="T59" fmla="*/ 482 h 1146"/>
                <a:gd name="T60" fmla="*/ 1142 w 1142"/>
                <a:gd name="T61" fmla="*/ 403 h 1146"/>
                <a:gd name="T62" fmla="*/ 1142 w 1142"/>
                <a:gd name="T63" fmla="*/ 317 h 1146"/>
                <a:gd name="T64" fmla="*/ 1136 w 1142"/>
                <a:gd name="T65" fmla="*/ 219 h 1146"/>
                <a:gd name="T66" fmla="*/ 1127 w 1142"/>
                <a:gd name="T67" fmla="*/ 115 h 1146"/>
                <a:gd name="T68" fmla="*/ 1110 w 1142"/>
                <a:gd name="T69" fmla="*/ 0 h 1146"/>
                <a:gd name="T70" fmla="*/ 0 1 256"/>
                <a:gd name="T71" fmla="*/ 0 1 256"/>
                <a:gd name="T72" fmla="*/ 0 1 256"/>
                <a:gd name="T73" fmla="*/ 0 1 256"/>
                <a:gd name="T74" fmla="*/ 0 1 256"/>
                <a:gd name="T75" fmla="*/ 0 1 256"/>
                <a:gd name="T76" fmla="*/ 0 1 256"/>
                <a:gd name="T77" fmla="*/ 0 1 256"/>
                <a:gd name="T78" fmla="*/ 0 1 256"/>
                <a:gd name="T79" fmla="*/ 0 1 256"/>
                <a:gd name="T80" fmla="*/ 0 1 256"/>
                <a:gd name="T81" fmla="*/ 0 1 256"/>
                <a:gd name="T82" fmla="*/ 0 1 256"/>
                <a:gd name="T83" fmla="*/ 0 1 256"/>
                <a:gd name="T84" fmla="*/ 0 1 256"/>
                <a:gd name="T85" fmla="*/ 0 1 256"/>
                <a:gd name="T86" fmla="*/ 0 1 256"/>
                <a:gd name="T87" fmla="*/ 0 1 256"/>
                <a:gd name="T88" fmla="*/ 0 1 256"/>
                <a:gd name="T89" fmla="*/ 0 1 256"/>
                <a:gd name="T90" fmla="*/ 0 1 256"/>
                <a:gd name="T91" fmla="*/ 0 1 256"/>
                <a:gd name="T92" fmla="*/ 0 1 256"/>
                <a:gd name="T93" fmla="*/ 0 1 256"/>
                <a:gd name="T94" fmla="*/ 0 1 256"/>
                <a:gd name="T95" fmla="*/ 0 1 256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w 1142"/>
                <a:gd name="T106" fmla="*/ 0 h 1146"/>
                <a:gd name="T107" fmla="*/ 0 w 1142"/>
                <a:gd name="T108" fmla="*/ 0 h 114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42" h="1146">
                  <a:moveTo>
                    <a:pt x="0" y="1144"/>
                  </a:moveTo>
                  <a:lnTo>
                    <a:pt x="36" y="1146"/>
                  </a:lnTo>
                  <a:lnTo>
                    <a:pt x="132" y="1144"/>
                  </a:lnTo>
                  <a:lnTo>
                    <a:pt x="200" y="1142"/>
                  </a:lnTo>
                  <a:lnTo>
                    <a:pt x="274" y="1136"/>
                  </a:lnTo>
                  <a:lnTo>
                    <a:pt x="355" y="1131"/>
                  </a:lnTo>
                  <a:lnTo>
                    <a:pt x="438" y="1119"/>
                  </a:lnTo>
                  <a:lnTo>
                    <a:pt x="526" y="1106"/>
                  </a:lnTo>
                  <a:lnTo>
                    <a:pt x="614" y="1087"/>
                  </a:lnTo>
                  <a:lnTo>
                    <a:pt x="658" y="1075"/>
                  </a:lnTo>
                  <a:lnTo>
                    <a:pt x="701" y="1064"/>
                  </a:lnTo>
                  <a:lnTo>
                    <a:pt x="743" y="1050"/>
                  </a:lnTo>
                  <a:lnTo>
                    <a:pt x="783" y="1035"/>
                  </a:lnTo>
                  <a:lnTo>
                    <a:pt x="822" y="1017"/>
                  </a:lnTo>
                  <a:lnTo>
                    <a:pt x="860" y="998"/>
                  </a:lnTo>
                  <a:lnTo>
                    <a:pt x="895" y="979"/>
                  </a:lnTo>
                  <a:lnTo>
                    <a:pt x="927" y="958"/>
                  </a:lnTo>
                  <a:lnTo>
                    <a:pt x="958" y="935"/>
                  </a:lnTo>
                  <a:lnTo>
                    <a:pt x="985" y="910"/>
                  </a:lnTo>
                  <a:lnTo>
                    <a:pt x="1012" y="883"/>
                  </a:lnTo>
                  <a:lnTo>
                    <a:pt x="1033" y="852"/>
                  </a:lnTo>
                  <a:lnTo>
                    <a:pt x="1040" y="841"/>
                  </a:lnTo>
                  <a:lnTo>
                    <a:pt x="1060" y="808"/>
                  </a:lnTo>
                  <a:lnTo>
                    <a:pt x="1073" y="783"/>
                  </a:lnTo>
                  <a:lnTo>
                    <a:pt x="1085" y="751"/>
                  </a:lnTo>
                  <a:lnTo>
                    <a:pt x="1098" y="712"/>
                  </a:lnTo>
                  <a:lnTo>
                    <a:pt x="1112" y="664"/>
                  </a:lnTo>
                  <a:lnTo>
                    <a:pt x="1123" y="610"/>
                  </a:lnTo>
                  <a:lnTo>
                    <a:pt x="1133" y="551"/>
                  </a:lnTo>
                  <a:lnTo>
                    <a:pt x="1140" y="482"/>
                  </a:lnTo>
                  <a:lnTo>
                    <a:pt x="1142" y="403"/>
                  </a:lnTo>
                  <a:lnTo>
                    <a:pt x="1142" y="317"/>
                  </a:lnTo>
                  <a:lnTo>
                    <a:pt x="1136" y="219"/>
                  </a:lnTo>
                  <a:lnTo>
                    <a:pt x="1127" y="115"/>
                  </a:lnTo>
                  <a:lnTo>
                    <a:pt x="1110" y="0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4" name="フリーフォーム 23"/>
            <p:cNvSpPr>
              <a:spLocks/>
            </p:cNvSpPr>
            <p:nvPr userDrawn="1"/>
          </p:nvSpPr>
          <p:spPr bwMode="auto">
            <a:xfrm>
              <a:off x="3381" y="1608"/>
              <a:ext cx="296" cy="246"/>
            </a:xfrm>
            <a:custGeom>
              <a:avLst/>
              <a:gdLst>
                <a:gd name="T0" fmla="*/ 0 w 309"/>
                <a:gd name="T1" fmla="*/ 0 h 263"/>
                <a:gd name="T2" fmla="*/ 39 w 309"/>
                <a:gd name="T3" fmla="*/ 19 h 263"/>
                <a:gd name="T4" fmla="*/ 79 w 309"/>
                <a:gd name="T5" fmla="*/ 42 h 263"/>
                <a:gd name="T6" fmla="*/ 131 w 309"/>
                <a:gd name="T7" fmla="*/ 73 h 263"/>
                <a:gd name="T8" fmla="*/ 156 w 309"/>
                <a:gd name="T9" fmla="*/ 90 h 263"/>
                <a:gd name="T10" fmla="*/ 183 w 309"/>
                <a:gd name="T11" fmla="*/ 111 h 263"/>
                <a:gd name="T12" fmla="*/ 209 w 309"/>
                <a:gd name="T13" fmla="*/ 132 h 263"/>
                <a:gd name="T14" fmla="*/ 232 w 309"/>
                <a:gd name="T15" fmla="*/ 155 h 263"/>
                <a:gd name="T16" fmla="*/ 257 w 309"/>
                <a:gd name="T17" fmla="*/ 180 h 263"/>
                <a:gd name="T18" fmla="*/ 277 w 309"/>
                <a:gd name="T19" fmla="*/ 205 h 263"/>
                <a:gd name="T20" fmla="*/ 296 w 309"/>
                <a:gd name="T21" fmla="*/ 234 h 263"/>
                <a:gd name="T22" fmla="*/ 309 w 309"/>
                <a:gd name="T23" fmla="*/ 263 h 263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1 256"/>
                <a:gd name="T34" fmla="*/ 0 1 256"/>
                <a:gd name="T35" fmla="*/ 0 1 256"/>
                <a:gd name="T36" fmla="*/ 0 w 309"/>
                <a:gd name="T37" fmla="*/ 0 h 263"/>
                <a:gd name="T38" fmla="*/ 0 w 309"/>
                <a:gd name="T39" fmla="*/ 0 h 26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09" h="263">
                  <a:moveTo>
                    <a:pt x="0" y="0"/>
                  </a:moveTo>
                  <a:lnTo>
                    <a:pt x="39" y="19"/>
                  </a:lnTo>
                  <a:lnTo>
                    <a:pt x="79" y="42"/>
                  </a:lnTo>
                  <a:lnTo>
                    <a:pt x="131" y="73"/>
                  </a:lnTo>
                  <a:lnTo>
                    <a:pt x="156" y="90"/>
                  </a:lnTo>
                  <a:lnTo>
                    <a:pt x="183" y="111"/>
                  </a:lnTo>
                  <a:lnTo>
                    <a:pt x="209" y="132"/>
                  </a:lnTo>
                  <a:lnTo>
                    <a:pt x="232" y="155"/>
                  </a:lnTo>
                  <a:lnTo>
                    <a:pt x="257" y="180"/>
                  </a:lnTo>
                  <a:lnTo>
                    <a:pt x="277" y="205"/>
                  </a:lnTo>
                  <a:lnTo>
                    <a:pt x="296" y="234"/>
                  </a:lnTo>
                  <a:lnTo>
                    <a:pt x="309" y="263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5" name="フリーフォーム 24"/>
            <p:cNvSpPr>
              <a:spLocks/>
            </p:cNvSpPr>
            <p:nvPr userDrawn="1"/>
          </p:nvSpPr>
          <p:spPr bwMode="auto">
            <a:xfrm>
              <a:off x="2079" y="2576"/>
              <a:ext cx="951" cy="157"/>
            </a:xfrm>
            <a:custGeom>
              <a:avLst/>
              <a:gdLst>
                <a:gd name="T0" fmla="*/ 0 w 960"/>
                <a:gd name="T1" fmla="*/ 0 h 157"/>
                <a:gd name="T2" fmla="*/ 98 w 960"/>
                <a:gd name="T3" fmla="*/ 27 h 157"/>
                <a:gd name="T4" fmla="*/ 209 w 960"/>
                <a:gd name="T5" fmla="*/ 53 h 157"/>
                <a:gd name="T6" fmla="*/ 340 w 960"/>
                <a:gd name="T7" fmla="*/ 84 h 157"/>
                <a:gd name="T8" fmla="*/ 493 w 960"/>
                <a:gd name="T9" fmla="*/ 113 h 157"/>
                <a:gd name="T10" fmla="*/ 572 w 960"/>
                <a:gd name="T11" fmla="*/ 126 h 157"/>
                <a:gd name="T12" fmla="*/ 654 w 960"/>
                <a:gd name="T13" fmla="*/ 138 h 157"/>
                <a:gd name="T14" fmla="*/ 735 w 960"/>
                <a:gd name="T15" fmla="*/ 146 h 157"/>
                <a:gd name="T16" fmla="*/ 812 w 960"/>
                <a:gd name="T17" fmla="*/ 153 h 157"/>
                <a:gd name="T18" fmla="*/ 887 w 960"/>
                <a:gd name="T19" fmla="*/ 157 h 157"/>
                <a:gd name="T20" fmla="*/ 960 w 960"/>
                <a:gd name="T21" fmla="*/ 155 h 157"/>
                <a:gd name="T22" fmla="*/ 0 1 256"/>
                <a:gd name="T23" fmla="*/ 0 1 256"/>
                <a:gd name="T24" fmla="*/ 0 1 256"/>
                <a:gd name="T25" fmla="*/ 0 1 256"/>
                <a:gd name="T26" fmla="*/ 0 1 256"/>
                <a:gd name="T27" fmla="*/ 0 1 256"/>
                <a:gd name="T28" fmla="*/ 0 1 256"/>
                <a:gd name="T29" fmla="*/ 0 1 256"/>
                <a:gd name="T30" fmla="*/ 0 1 256"/>
                <a:gd name="T31" fmla="*/ 0 1 256"/>
                <a:gd name="T32" fmla="*/ 0 1 256"/>
                <a:gd name="T33" fmla="*/ 0 w 960"/>
                <a:gd name="T34" fmla="*/ 0 h 157"/>
                <a:gd name="T35" fmla="*/ 0 w 960"/>
                <a:gd name="T36" fmla="*/ 0 h 15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960" h="157">
                  <a:moveTo>
                    <a:pt x="0" y="0"/>
                  </a:moveTo>
                  <a:lnTo>
                    <a:pt x="98" y="27"/>
                  </a:lnTo>
                  <a:lnTo>
                    <a:pt x="209" y="53"/>
                  </a:lnTo>
                  <a:lnTo>
                    <a:pt x="340" y="84"/>
                  </a:lnTo>
                  <a:lnTo>
                    <a:pt x="493" y="113"/>
                  </a:lnTo>
                  <a:lnTo>
                    <a:pt x="572" y="126"/>
                  </a:lnTo>
                  <a:lnTo>
                    <a:pt x="654" y="138"/>
                  </a:lnTo>
                  <a:lnTo>
                    <a:pt x="735" y="146"/>
                  </a:lnTo>
                  <a:lnTo>
                    <a:pt x="812" y="153"/>
                  </a:lnTo>
                  <a:lnTo>
                    <a:pt x="887" y="157"/>
                  </a:lnTo>
                  <a:lnTo>
                    <a:pt x="960" y="155"/>
                  </a:lnTo>
                </a:path>
              </a:pathLst>
            </a:custGeom>
            <a:noFill/>
            <a:ln w="12700" cap="flat" cmpd="sng" algn="ctr">
              <a:solidFill>
                <a:schemeClr val="accent1">
                  <a:alpha val="29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4" name="タイトル プレースホルダ 13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  <a:prstGeom prst="rect">
            <a:avLst/>
          </a:prstGeom>
          <a:effectLst>
            <a:softEdge rad="12700"/>
          </a:effectLst>
        </p:spPr>
        <p:txBody>
          <a:bodyPr vert="horz" rtlCol="0" anchor="ctr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601170"/>
            <a:ext cx="8229600" cy="468535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grpSp>
        <p:nvGrpSpPr>
          <p:cNvPr id="3" name="グループ化 2"/>
          <p:cNvGrpSpPr/>
          <p:nvPr/>
        </p:nvGrpSpPr>
        <p:grpSpPr>
          <a:xfrm>
            <a:off x="8072430" y="5827532"/>
            <a:ext cx="1071570" cy="1036602"/>
            <a:chOff x="6357950" y="5000636"/>
            <a:chExt cx="1071570" cy="1036602"/>
          </a:xfrm>
          <a:solidFill>
            <a:schemeClr val="accent1">
              <a:alpha val="30000"/>
            </a:schemeClr>
          </a:solidFill>
        </p:grpSpPr>
        <p:sp>
          <p:nvSpPr>
            <p:cNvPr id="33" name="フリーフォーム 32"/>
            <p:cNvSpPr>
              <a:spLocks/>
            </p:cNvSpPr>
            <p:nvPr/>
          </p:nvSpPr>
          <p:spPr bwMode="auto">
            <a:xfrm rot="21162566">
              <a:off x="6357950" y="5000636"/>
              <a:ext cx="1071570" cy="1036602"/>
            </a:xfrm>
            <a:custGeom>
              <a:avLst/>
              <a:gdLst>
                <a:gd name="T0" fmla="*/ 320675 w 551"/>
                <a:gd name="T1" fmla="*/ 11112 h 537"/>
                <a:gd name="T2" fmla="*/ 331787 w 551"/>
                <a:gd name="T3" fmla="*/ 11112 h 537"/>
                <a:gd name="T4" fmla="*/ 265112 w 551"/>
                <a:gd name="T5" fmla="*/ 93662 h 537"/>
                <a:gd name="T6" fmla="*/ 171450 w 551"/>
                <a:gd name="T7" fmla="*/ 185737 h 537"/>
                <a:gd name="T8" fmla="*/ 112712 w 551"/>
                <a:gd name="T9" fmla="*/ 334962 h 537"/>
                <a:gd name="T10" fmla="*/ 136525 w 551"/>
                <a:gd name="T11" fmla="*/ 495300 h 537"/>
                <a:gd name="T12" fmla="*/ 241300 w 551"/>
                <a:gd name="T13" fmla="*/ 633412 h 537"/>
                <a:gd name="T14" fmla="*/ 401637 w 551"/>
                <a:gd name="T15" fmla="*/ 715962 h 537"/>
                <a:gd name="T16" fmla="*/ 563562 w 551"/>
                <a:gd name="T17" fmla="*/ 715962 h 537"/>
                <a:gd name="T18" fmla="*/ 688975 w 551"/>
                <a:gd name="T19" fmla="*/ 600075 h 537"/>
                <a:gd name="T20" fmla="*/ 701675 w 551"/>
                <a:gd name="T21" fmla="*/ 495300 h 537"/>
                <a:gd name="T22" fmla="*/ 642937 w 551"/>
                <a:gd name="T23" fmla="*/ 358775 h 537"/>
                <a:gd name="T24" fmla="*/ 701675 w 551"/>
                <a:gd name="T25" fmla="*/ 404812 h 537"/>
                <a:gd name="T26" fmla="*/ 622300 w 551"/>
                <a:gd name="T27" fmla="*/ 288925 h 537"/>
                <a:gd name="T28" fmla="*/ 735012 w 551"/>
                <a:gd name="T29" fmla="*/ 392112 h 537"/>
                <a:gd name="T30" fmla="*/ 758825 w 551"/>
                <a:gd name="T31" fmla="*/ 471487 h 537"/>
                <a:gd name="T32" fmla="*/ 735012 w 551"/>
                <a:gd name="T33" fmla="*/ 587375 h 537"/>
                <a:gd name="T34" fmla="*/ 746125 w 551"/>
                <a:gd name="T35" fmla="*/ 577850 h 537"/>
                <a:gd name="T36" fmla="*/ 792162 w 551"/>
                <a:gd name="T37" fmla="*/ 495300 h 537"/>
                <a:gd name="T38" fmla="*/ 792162 w 551"/>
                <a:gd name="T39" fmla="*/ 415925 h 537"/>
                <a:gd name="T40" fmla="*/ 725487 w 551"/>
                <a:gd name="T41" fmla="*/ 263525 h 537"/>
                <a:gd name="T42" fmla="*/ 746125 w 551"/>
                <a:gd name="T43" fmla="*/ 242887 h 537"/>
                <a:gd name="T44" fmla="*/ 642937 w 551"/>
                <a:gd name="T45" fmla="*/ 160337 h 537"/>
                <a:gd name="T46" fmla="*/ 527050 w 551"/>
                <a:gd name="T47" fmla="*/ 139700 h 537"/>
                <a:gd name="T48" fmla="*/ 517525 w 551"/>
                <a:gd name="T49" fmla="*/ 127000 h 537"/>
                <a:gd name="T50" fmla="*/ 527050 w 551"/>
                <a:gd name="T51" fmla="*/ 103187 h 537"/>
                <a:gd name="T52" fmla="*/ 585787 w 551"/>
                <a:gd name="T53" fmla="*/ 80962 h 537"/>
                <a:gd name="T54" fmla="*/ 782637 w 551"/>
                <a:gd name="T55" fmla="*/ 196850 h 537"/>
                <a:gd name="T56" fmla="*/ 862012 w 551"/>
                <a:gd name="T57" fmla="*/ 334962 h 537"/>
                <a:gd name="T58" fmla="*/ 862012 w 551"/>
                <a:gd name="T59" fmla="*/ 495300 h 537"/>
                <a:gd name="T60" fmla="*/ 804862 w 551"/>
                <a:gd name="T61" fmla="*/ 669925 h 537"/>
                <a:gd name="T62" fmla="*/ 688975 w 551"/>
                <a:gd name="T63" fmla="*/ 785812 h 537"/>
                <a:gd name="T64" fmla="*/ 563562 w 551"/>
                <a:gd name="T65" fmla="*/ 842962 h 537"/>
                <a:gd name="T66" fmla="*/ 390525 w 551"/>
                <a:gd name="T67" fmla="*/ 852487 h 537"/>
                <a:gd name="T68" fmla="*/ 207962 w 551"/>
                <a:gd name="T69" fmla="*/ 793750 h 537"/>
                <a:gd name="T70" fmla="*/ 57150 w 551"/>
                <a:gd name="T71" fmla="*/ 669925 h 537"/>
                <a:gd name="T72" fmla="*/ 46037 w 551"/>
                <a:gd name="T73" fmla="*/ 611187 h 537"/>
                <a:gd name="T74" fmla="*/ 92075 w 551"/>
                <a:gd name="T75" fmla="*/ 690562 h 537"/>
                <a:gd name="T76" fmla="*/ 103187 w 551"/>
                <a:gd name="T77" fmla="*/ 681037 h 537"/>
                <a:gd name="T78" fmla="*/ 112712 w 551"/>
                <a:gd name="T79" fmla="*/ 690562 h 537"/>
                <a:gd name="T80" fmla="*/ 33337 w 551"/>
                <a:gd name="T81" fmla="*/ 528637 h 537"/>
                <a:gd name="T82" fmla="*/ 0 w 551"/>
                <a:gd name="T83" fmla="*/ 379412 h 537"/>
                <a:gd name="T84" fmla="*/ 9525 w 551"/>
                <a:gd name="T85" fmla="*/ 404812 h 537"/>
                <a:gd name="T86" fmla="*/ 46037 w 551"/>
                <a:gd name="T87" fmla="*/ 368300 h 537"/>
                <a:gd name="T88" fmla="*/ 79375 w 551"/>
                <a:gd name="T89" fmla="*/ 219075 h 537"/>
                <a:gd name="T90" fmla="*/ 182562 w 551"/>
                <a:gd name="T91" fmla="*/ 103187 h 537"/>
                <a:gd name="T92" fmla="*/ 265112 w 551"/>
                <a:gd name="T93" fmla="*/ 57150 h 537"/>
                <a:gd name="T94" fmla="*/ 311150 w 551"/>
                <a:gd name="T95" fmla="*/ 23812 h 537"/>
                <a:gd name="T96" fmla="*/ 0 1 256"/>
                <a:gd name="T97" fmla="*/ 0 1 256"/>
                <a:gd name="T98" fmla="*/ 0 1 256"/>
                <a:gd name="T99" fmla="*/ 0 1 256"/>
                <a:gd name="T100" fmla="*/ 0 1 256"/>
                <a:gd name="T101" fmla="*/ 0 1 256"/>
                <a:gd name="T102" fmla="*/ 0 1 256"/>
                <a:gd name="T103" fmla="*/ 0 1 256"/>
                <a:gd name="T104" fmla="*/ 0 1 256"/>
                <a:gd name="T105" fmla="*/ 0 1 256"/>
                <a:gd name="T106" fmla="*/ 0 1 256"/>
                <a:gd name="T107" fmla="*/ 0 1 256"/>
                <a:gd name="T108" fmla="*/ 0 1 256"/>
                <a:gd name="T109" fmla="*/ 0 1 256"/>
                <a:gd name="T110" fmla="*/ 0 1 256"/>
                <a:gd name="T111" fmla="*/ 0 1 256"/>
                <a:gd name="T112" fmla="*/ 0 1 256"/>
                <a:gd name="T113" fmla="*/ 0 1 256"/>
                <a:gd name="T114" fmla="*/ 0 1 256"/>
                <a:gd name="T115" fmla="*/ 0 1 256"/>
                <a:gd name="T116" fmla="*/ 0 1 256"/>
                <a:gd name="T117" fmla="*/ 0 1 256"/>
                <a:gd name="T118" fmla="*/ 0 1 256"/>
                <a:gd name="T119" fmla="*/ 0 1 256"/>
                <a:gd name="T120" fmla="*/ 0 1 256"/>
                <a:gd name="T121" fmla="*/ 0 1 256"/>
                <a:gd name="T122" fmla="*/ 0 1 256"/>
                <a:gd name="T123" fmla="*/ 0 1 256"/>
                <a:gd name="T124" fmla="*/ 0 1 256"/>
                <a:gd name="T125" fmla="*/ 0 1 256"/>
                <a:gd name="T126" fmla="*/ 0 1 256"/>
                <a:gd name="T127" fmla="*/ 0 1 256"/>
                <a:gd name="T128" fmla="*/ 0 1 256"/>
                <a:gd name="T129" fmla="*/ 0 1 256"/>
                <a:gd name="T130" fmla="*/ 0 1 256"/>
                <a:gd name="T131" fmla="*/ 0 1 256"/>
                <a:gd name="T132" fmla="*/ 0 1 256"/>
                <a:gd name="T133" fmla="*/ 0 1 256"/>
                <a:gd name="T134" fmla="*/ 0 1 256"/>
                <a:gd name="T135" fmla="*/ 0 1 256"/>
                <a:gd name="T136" fmla="*/ 0 1 256"/>
                <a:gd name="T137" fmla="*/ 0 1 256"/>
                <a:gd name="T138" fmla="*/ 0 1 256"/>
                <a:gd name="T139" fmla="*/ 0 1 256"/>
                <a:gd name="T140" fmla="*/ 0 1 256"/>
                <a:gd name="T141" fmla="*/ 0 1 256"/>
                <a:gd name="T142" fmla="*/ 0 1 256"/>
                <a:gd name="T143" fmla="*/ 0 1 256"/>
                <a:gd name="T144" fmla="*/ 0 w 551"/>
                <a:gd name="T145" fmla="*/ 0 h 537"/>
                <a:gd name="T146" fmla="*/ 0 w 551"/>
                <a:gd name="T147" fmla="*/ 0 h 53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551" h="537">
                  <a:moveTo>
                    <a:pt x="196" y="15"/>
                  </a:moveTo>
                  <a:lnTo>
                    <a:pt x="202" y="7"/>
                  </a:lnTo>
                  <a:lnTo>
                    <a:pt x="217" y="0"/>
                  </a:lnTo>
                  <a:lnTo>
                    <a:pt x="209" y="7"/>
                  </a:lnTo>
                  <a:lnTo>
                    <a:pt x="196" y="30"/>
                  </a:lnTo>
                  <a:lnTo>
                    <a:pt x="167" y="59"/>
                  </a:lnTo>
                  <a:lnTo>
                    <a:pt x="136" y="80"/>
                  </a:lnTo>
                  <a:lnTo>
                    <a:pt x="108" y="117"/>
                  </a:lnTo>
                  <a:lnTo>
                    <a:pt x="86" y="174"/>
                  </a:lnTo>
                  <a:lnTo>
                    <a:pt x="71" y="211"/>
                  </a:lnTo>
                  <a:lnTo>
                    <a:pt x="71" y="247"/>
                  </a:lnTo>
                  <a:lnTo>
                    <a:pt x="86" y="312"/>
                  </a:lnTo>
                  <a:lnTo>
                    <a:pt x="115" y="364"/>
                  </a:lnTo>
                  <a:lnTo>
                    <a:pt x="152" y="399"/>
                  </a:lnTo>
                  <a:lnTo>
                    <a:pt x="196" y="435"/>
                  </a:lnTo>
                  <a:lnTo>
                    <a:pt x="253" y="451"/>
                  </a:lnTo>
                  <a:lnTo>
                    <a:pt x="303" y="458"/>
                  </a:lnTo>
                  <a:lnTo>
                    <a:pt x="355" y="451"/>
                  </a:lnTo>
                  <a:lnTo>
                    <a:pt x="392" y="435"/>
                  </a:lnTo>
                  <a:lnTo>
                    <a:pt x="434" y="378"/>
                  </a:lnTo>
                  <a:lnTo>
                    <a:pt x="442" y="356"/>
                  </a:lnTo>
                  <a:lnTo>
                    <a:pt x="442" y="312"/>
                  </a:lnTo>
                  <a:lnTo>
                    <a:pt x="434" y="284"/>
                  </a:lnTo>
                  <a:lnTo>
                    <a:pt x="405" y="226"/>
                  </a:lnTo>
                  <a:lnTo>
                    <a:pt x="413" y="226"/>
                  </a:lnTo>
                  <a:lnTo>
                    <a:pt x="442" y="255"/>
                  </a:lnTo>
                  <a:lnTo>
                    <a:pt x="442" y="232"/>
                  </a:lnTo>
                  <a:lnTo>
                    <a:pt x="392" y="182"/>
                  </a:lnTo>
                  <a:lnTo>
                    <a:pt x="405" y="182"/>
                  </a:lnTo>
                  <a:lnTo>
                    <a:pt x="463" y="247"/>
                  </a:lnTo>
                  <a:lnTo>
                    <a:pt x="470" y="276"/>
                  </a:lnTo>
                  <a:lnTo>
                    <a:pt x="478" y="297"/>
                  </a:lnTo>
                  <a:lnTo>
                    <a:pt x="478" y="320"/>
                  </a:lnTo>
                  <a:lnTo>
                    <a:pt x="463" y="370"/>
                  </a:lnTo>
                  <a:lnTo>
                    <a:pt x="470" y="370"/>
                  </a:lnTo>
                  <a:lnTo>
                    <a:pt x="470" y="364"/>
                  </a:lnTo>
                  <a:lnTo>
                    <a:pt x="486" y="341"/>
                  </a:lnTo>
                  <a:lnTo>
                    <a:pt x="499" y="312"/>
                  </a:lnTo>
                  <a:lnTo>
                    <a:pt x="499" y="291"/>
                  </a:lnTo>
                  <a:lnTo>
                    <a:pt x="499" y="262"/>
                  </a:lnTo>
                  <a:lnTo>
                    <a:pt x="478" y="211"/>
                  </a:lnTo>
                  <a:lnTo>
                    <a:pt x="457" y="166"/>
                  </a:lnTo>
                  <a:lnTo>
                    <a:pt x="463" y="161"/>
                  </a:lnTo>
                  <a:lnTo>
                    <a:pt x="470" y="153"/>
                  </a:lnTo>
                  <a:lnTo>
                    <a:pt x="442" y="124"/>
                  </a:lnTo>
                  <a:lnTo>
                    <a:pt x="405" y="101"/>
                  </a:lnTo>
                  <a:lnTo>
                    <a:pt x="355" y="95"/>
                  </a:lnTo>
                  <a:lnTo>
                    <a:pt x="332" y="88"/>
                  </a:lnTo>
                  <a:lnTo>
                    <a:pt x="311" y="80"/>
                  </a:lnTo>
                  <a:lnTo>
                    <a:pt x="326" y="80"/>
                  </a:lnTo>
                  <a:lnTo>
                    <a:pt x="369" y="65"/>
                  </a:lnTo>
                  <a:lnTo>
                    <a:pt x="332" y="65"/>
                  </a:lnTo>
                  <a:lnTo>
                    <a:pt x="332" y="51"/>
                  </a:lnTo>
                  <a:lnTo>
                    <a:pt x="369" y="51"/>
                  </a:lnTo>
                  <a:lnTo>
                    <a:pt x="457" y="95"/>
                  </a:lnTo>
                  <a:lnTo>
                    <a:pt x="493" y="124"/>
                  </a:lnTo>
                  <a:lnTo>
                    <a:pt x="522" y="161"/>
                  </a:lnTo>
                  <a:lnTo>
                    <a:pt x="543" y="211"/>
                  </a:lnTo>
                  <a:lnTo>
                    <a:pt x="551" y="268"/>
                  </a:lnTo>
                  <a:lnTo>
                    <a:pt x="543" y="312"/>
                  </a:lnTo>
                  <a:lnTo>
                    <a:pt x="528" y="370"/>
                  </a:lnTo>
                  <a:lnTo>
                    <a:pt x="507" y="422"/>
                  </a:lnTo>
                  <a:lnTo>
                    <a:pt x="470" y="464"/>
                  </a:lnTo>
                  <a:lnTo>
                    <a:pt x="434" y="495"/>
                  </a:lnTo>
                  <a:lnTo>
                    <a:pt x="397" y="516"/>
                  </a:lnTo>
                  <a:lnTo>
                    <a:pt x="355" y="531"/>
                  </a:lnTo>
                  <a:lnTo>
                    <a:pt x="303" y="537"/>
                  </a:lnTo>
                  <a:lnTo>
                    <a:pt x="246" y="537"/>
                  </a:lnTo>
                  <a:lnTo>
                    <a:pt x="188" y="523"/>
                  </a:lnTo>
                  <a:lnTo>
                    <a:pt x="131" y="500"/>
                  </a:lnTo>
                  <a:lnTo>
                    <a:pt x="79" y="464"/>
                  </a:lnTo>
                  <a:lnTo>
                    <a:pt x="36" y="422"/>
                  </a:lnTo>
                  <a:lnTo>
                    <a:pt x="0" y="356"/>
                  </a:lnTo>
                  <a:lnTo>
                    <a:pt x="29" y="385"/>
                  </a:lnTo>
                  <a:lnTo>
                    <a:pt x="50" y="429"/>
                  </a:lnTo>
                  <a:lnTo>
                    <a:pt x="58" y="435"/>
                  </a:lnTo>
                  <a:lnTo>
                    <a:pt x="58" y="429"/>
                  </a:lnTo>
                  <a:lnTo>
                    <a:pt x="65" y="429"/>
                  </a:lnTo>
                  <a:lnTo>
                    <a:pt x="71" y="429"/>
                  </a:lnTo>
                  <a:lnTo>
                    <a:pt x="71" y="435"/>
                  </a:lnTo>
                  <a:lnTo>
                    <a:pt x="42" y="393"/>
                  </a:lnTo>
                  <a:lnTo>
                    <a:pt x="21" y="333"/>
                  </a:lnTo>
                  <a:lnTo>
                    <a:pt x="0" y="276"/>
                  </a:lnTo>
                  <a:lnTo>
                    <a:pt x="0" y="239"/>
                  </a:lnTo>
                  <a:lnTo>
                    <a:pt x="0" y="197"/>
                  </a:lnTo>
                  <a:lnTo>
                    <a:pt x="6" y="255"/>
                  </a:lnTo>
                  <a:lnTo>
                    <a:pt x="29" y="297"/>
                  </a:lnTo>
                  <a:lnTo>
                    <a:pt x="29" y="232"/>
                  </a:lnTo>
                  <a:lnTo>
                    <a:pt x="36" y="166"/>
                  </a:lnTo>
                  <a:lnTo>
                    <a:pt x="50" y="138"/>
                  </a:lnTo>
                  <a:lnTo>
                    <a:pt x="71" y="109"/>
                  </a:lnTo>
                  <a:lnTo>
                    <a:pt x="115" y="65"/>
                  </a:lnTo>
                  <a:lnTo>
                    <a:pt x="144" y="51"/>
                  </a:lnTo>
                  <a:lnTo>
                    <a:pt x="167" y="36"/>
                  </a:lnTo>
                  <a:lnTo>
                    <a:pt x="188" y="15"/>
                  </a:lnTo>
                  <a:lnTo>
                    <a:pt x="196" y="15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4" name="フリーフォーム 33"/>
            <p:cNvSpPr>
              <a:spLocks/>
            </p:cNvSpPr>
            <p:nvPr/>
          </p:nvSpPr>
          <p:spPr bwMode="auto">
            <a:xfrm>
              <a:off x="6715140" y="5214950"/>
              <a:ext cx="431310" cy="71438"/>
            </a:xfrm>
            <a:custGeom>
              <a:avLst/>
              <a:gdLst>
                <a:gd name="T0" fmla="*/ 0 w 232"/>
                <a:gd name="T1" fmla="*/ 0 h 44"/>
                <a:gd name="T2" fmla="*/ 196850 w 232"/>
                <a:gd name="T3" fmla="*/ 12700 h 44"/>
                <a:gd name="T4" fmla="*/ 301625 w 232"/>
                <a:gd name="T5" fmla="*/ 36513 h 44"/>
                <a:gd name="T6" fmla="*/ 334963 w 232"/>
                <a:gd name="T7" fmla="*/ 46038 h 44"/>
                <a:gd name="T8" fmla="*/ 358775 w 232"/>
                <a:gd name="T9" fmla="*/ 58738 h 44"/>
                <a:gd name="T10" fmla="*/ 368300 w 232"/>
                <a:gd name="T11" fmla="*/ 69850 h 44"/>
                <a:gd name="T12" fmla="*/ 346075 w 232"/>
                <a:gd name="T13" fmla="*/ 69850 h 44"/>
                <a:gd name="T14" fmla="*/ 288925 w 232"/>
                <a:gd name="T15" fmla="*/ 46038 h 44"/>
                <a:gd name="T16" fmla="*/ 219075 w 232"/>
                <a:gd name="T17" fmla="*/ 36513 h 44"/>
                <a:gd name="T18" fmla="*/ 219075 w 232"/>
                <a:gd name="T19" fmla="*/ 46038 h 44"/>
                <a:gd name="T20" fmla="*/ 242888 w 232"/>
                <a:gd name="T21" fmla="*/ 69850 h 44"/>
                <a:gd name="T22" fmla="*/ 219075 w 232"/>
                <a:gd name="T23" fmla="*/ 69850 h 44"/>
                <a:gd name="T24" fmla="*/ 196850 w 232"/>
                <a:gd name="T25" fmla="*/ 58738 h 44"/>
                <a:gd name="T26" fmla="*/ 173038 w 232"/>
                <a:gd name="T27" fmla="*/ 46038 h 44"/>
                <a:gd name="T28" fmla="*/ 11113 w 232"/>
                <a:gd name="T29" fmla="*/ 0 h 44"/>
                <a:gd name="T30" fmla="*/ 0 w 232"/>
                <a:gd name="T31" fmla="*/ 0 h 44"/>
                <a:gd name="T32" fmla="*/ 0 1 256"/>
                <a:gd name="T33" fmla="*/ 0 1 256"/>
                <a:gd name="T34" fmla="*/ 0 1 256"/>
                <a:gd name="T35" fmla="*/ 0 1 256"/>
                <a:gd name="T36" fmla="*/ 0 1 256"/>
                <a:gd name="T37" fmla="*/ 0 1 256"/>
                <a:gd name="T38" fmla="*/ 0 1 256"/>
                <a:gd name="T39" fmla="*/ 0 1 256"/>
                <a:gd name="T40" fmla="*/ 0 1 256"/>
                <a:gd name="T41" fmla="*/ 0 1 256"/>
                <a:gd name="T42" fmla="*/ 0 1 256"/>
                <a:gd name="T43" fmla="*/ 0 1 256"/>
                <a:gd name="T44" fmla="*/ 0 1 256"/>
                <a:gd name="T45" fmla="*/ 0 1 256"/>
                <a:gd name="T46" fmla="*/ 0 1 256"/>
                <a:gd name="T47" fmla="*/ 0 1 256"/>
                <a:gd name="T48" fmla="*/ 0 w 232"/>
                <a:gd name="T49" fmla="*/ 0 h 44"/>
                <a:gd name="T50" fmla="*/ 0 w 232"/>
                <a:gd name="T51" fmla="*/ 0 h 4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32" h="44">
                  <a:moveTo>
                    <a:pt x="0" y="0"/>
                  </a:moveTo>
                  <a:lnTo>
                    <a:pt x="124" y="8"/>
                  </a:lnTo>
                  <a:lnTo>
                    <a:pt x="190" y="23"/>
                  </a:lnTo>
                  <a:lnTo>
                    <a:pt x="211" y="29"/>
                  </a:lnTo>
                  <a:lnTo>
                    <a:pt x="226" y="37"/>
                  </a:lnTo>
                  <a:lnTo>
                    <a:pt x="232" y="44"/>
                  </a:lnTo>
                  <a:lnTo>
                    <a:pt x="218" y="44"/>
                  </a:lnTo>
                  <a:lnTo>
                    <a:pt x="182" y="29"/>
                  </a:lnTo>
                  <a:lnTo>
                    <a:pt x="138" y="23"/>
                  </a:lnTo>
                  <a:lnTo>
                    <a:pt x="138" y="29"/>
                  </a:lnTo>
                  <a:lnTo>
                    <a:pt x="153" y="44"/>
                  </a:lnTo>
                  <a:lnTo>
                    <a:pt x="138" y="44"/>
                  </a:lnTo>
                  <a:lnTo>
                    <a:pt x="124" y="37"/>
                  </a:lnTo>
                  <a:lnTo>
                    <a:pt x="109" y="29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5" name="フリーフォーム 34"/>
            <p:cNvSpPr>
              <a:spLocks/>
            </p:cNvSpPr>
            <p:nvPr/>
          </p:nvSpPr>
          <p:spPr bwMode="auto">
            <a:xfrm>
              <a:off x="6786578" y="5357826"/>
              <a:ext cx="232643" cy="71242"/>
            </a:xfrm>
            <a:custGeom>
              <a:avLst/>
              <a:gdLst>
                <a:gd name="T0" fmla="*/ 0 w 94"/>
                <a:gd name="T1" fmla="*/ 0 h 29"/>
                <a:gd name="T2" fmla="*/ 82550 w 94"/>
                <a:gd name="T3" fmla="*/ 12700 h 29"/>
                <a:gd name="T4" fmla="*/ 149225 w 94"/>
                <a:gd name="T5" fmla="*/ 33338 h 29"/>
                <a:gd name="T6" fmla="*/ 149225 w 94"/>
                <a:gd name="T7" fmla="*/ 46038 h 29"/>
                <a:gd name="T8" fmla="*/ 127000 w 94"/>
                <a:gd name="T9" fmla="*/ 46038 h 29"/>
                <a:gd name="T10" fmla="*/ 69850 w 94"/>
                <a:gd name="T11" fmla="*/ 25400 h 29"/>
                <a:gd name="T12" fmla="*/ 11113 w 94"/>
                <a:gd name="T13" fmla="*/ 0 h 29"/>
                <a:gd name="T14" fmla="*/ 0 w 94"/>
                <a:gd name="T15" fmla="*/ 0 h 29"/>
                <a:gd name="T16" fmla="*/ 0 1 256"/>
                <a:gd name="T17" fmla="*/ 0 1 256"/>
                <a:gd name="T18" fmla="*/ 0 1 256"/>
                <a:gd name="T19" fmla="*/ 0 1 256"/>
                <a:gd name="T20" fmla="*/ 0 1 256"/>
                <a:gd name="T21" fmla="*/ 0 1 256"/>
                <a:gd name="T22" fmla="*/ 0 1 256"/>
                <a:gd name="T23" fmla="*/ 0 1 256"/>
                <a:gd name="T24" fmla="*/ 0 w 94"/>
                <a:gd name="T25" fmla="*/ 0 h 29"/>
                <a:gd name="T26" fmla="*/ 0 w 94"/>
                <a:gd name="T27" fmla="*/ 0 h 2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4" h="29">
                  <a:moveTo>
                    <a:pt x="0" y="0"/>
                  </a:moveTo>
                  <a:lnTo>
                    <a:pt x="52" y="8"/>
                  </a:lnTo>
                  <a:lnTo>
                    <a:pt x="94" y="21"/>
                  </a:lnTo>
                  <a:lnTo>
                    <a:pt x="94" y="29"/>
                  </a:lnTo>
                  <a:lnTo>
                    <a:pt x="80" y="29"/>
                  </a:lnTo>
                  <a:lnTo>
                    <a:pt x="44" y="16"/>
                  </a:ln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pPr marL="0" algn="l" rtl="0" eaLnBrk="1" latinLnBrk="0" hangingPunct="1"/>
              <a:endParaRPr kumimoji="0" lang="ja-JP" altLang="en-US" kern="1200">
                <a:solidFill>
                  <a:srgbClr val="FF0000">
                    <a:alpha val="100000"/>
                  </a:srgbClr>
                </a:solidFill>
                <a:latin typeface="+mn-lt"/>
                <a:ea typeface="+mn-ea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1" sz="4400" baseline="0">
          <a:ln>
            <a:noFill/>
          </a:ln>
          <a:solidFill>
            <a:schemeClr val="tx2"/>
          </a:solidFill>
          <a:effectLst>
            <a:glow rad="101600">
              <a:schemeClr val="bg2">
                <a:tint val="20000"/>
                <a:alpha val="60000"/>
              </a:schemeClr>
            </a:glow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rgbClr val="C00000"/>
        </a:buClr>
        <a:buSzPct val="80000"/>
        <a:buFont typeface="Wingdings"/>
        <a:buChar char="l"/>
        <a:defRPr kumimoji="1" sz="3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rgbClr val="C00000"/>
        </a:buClr>
        <a:buSzPct val="65000"/>
        <a:buFont typeface="Wingdings"/>
        <a:buChar char="l"/>
        <a:defRPr kumimoji="1" sz="28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rgbClr val="C00000"/>
        </a:buClr>
        <a:buSzPct val="60000"/>
        <a:buFont typeface="Wingdings"/>
        <a:buChar char="l"/>
        <a:defRPr kumimoji="1" sz="24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"/>
        <a:buChar char="l"/>
        <a:defRPr kumimoji="1" sz="20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55000"/>
        <a:buFont typeface="Wingdings"/>
        <a:buChar char="l"/>
        <a:defRPr kumimoji="1" sz="20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50000"/>
        <a:buFont typeface="Wingdings"/>
        <a:buChar char="l"/>
        <a:defRPr kumimoji="1" sz="1900">
          <a:solidFill>
            <a:schemeClr val="accent1">
              <a:shade val="50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l"/>
        <a:defRPr kumimoji="1" lang="ja-JP" altLang="en-US" sz="1600" smtClean="0">
          <a:solidFill>
            <a:schemeClr val="accent1">
              <a:shade val="50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l"/>
        <a:defRPr kumimoji="1" lang="ja-JP" altLang="en-US" sz="1600" smtClean="0">
          <a:solidFill>
            <a:schemeClr val="accent1">
              <a:shade val="50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"/>
        <a:buChar char="l"/>
        <a:defRPr kumimoji="1" lang="ja-JP" altLang="en-US" sz="1600" smtClean="0">
          <a:solidFill>
            <a:schemeClr val="accent1">
              <a:shade val="50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0Introduction.pptx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.hosei.ac.jp/~hayashi/sub3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42918"/>
            <a:ext cx="7772400" cy="17145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4800" b="1" dirty="0" smtClean="0">
                <a:latin typeface="+mn-lt"/>
              </a:rPr>
              <a:t> </a:t>
            </a:r>
            <a:r>
              <a:rPr lang="en-US" altLang="ja-JP" sz="3200" b="1" dirty="0" smtClean="0">
                <a:latin typeface="+mn-lt"/>
                <a:ea typeface="ＭＳ ゴシック" pitchFamily="49" charset="-128"/>
                <a:cs typeface="Arial Unicode MS" pitchFamily="50" charset="-128"/>
              </a:rPr>
              <a:t>Money and Finance in Japan</a:t>
            </a:r>
            <a:br>
              <a:rPr lang="en-US" altLang="ja-JP" sz="3200" b="1" dirty="0" smtClean="0">
                <a:latin typeface="+mn-lt"/>
                <a:ea typeface="ＭＳ ゴシック" pitchFamily="49" charset="-128"/>
                <a:cs typeface="Arial Unicode MS" pitchFamily="50" charset="-128"/>
              </a:rPr>
            </a:br>
            <a:r>
              <a:rPr lang="ja-JP" altLang="en-US" sz="3200" b="1" dirty="0" smtClean="0">
                <a:latin typeface="+mn-lt"/>
                <a:ea typeface="ＭＳ ゴシック" pitchFamily="49" charset="-128"/>
                <a:cs typeface="Arial Unicode MS" pitchFamily="50" charset="-128"/>
              </a:rPr>
              <a:t>：</a:t>
            </a:r>
            <a:r>
              <a:rPr lang="en-US" altLang="ja-JP" sz="3200" b="1" dirty="0" smtClean="0">
                <a:latin typeface="+mn-lt"/>
                <a:ea typeface="ＭＳ ゴシック" pitchFamily="49" charset="-128"/>
                <a:cs typeface="Arial Unicode MS" pitchFamily="50" charset="-128"/>
              </a:rPr>
              <a:t>Theory and Practice</a:t>
            </a:r>
            <a:r>
              <a:rPr lang="en-US" altLang="ja-JP" sz="3200" b="1" dirty="0" smtClean="0">
                <a:latin typeface="ＭＳ ゴシック" pitchFamily="49" charset="-128"/>
                <a:ea typeface="ＭＳ ゴシック" pitchFamily="49" charset="-128"/>
                <a:cs typeface="Arial Unicode MS" pitchFamily="50" charset="-128"/>
              </a:rPr>
              <a:t/>
            </a:r>
            <a:br>
              <a:rPr lang="en-US" altLang="ja-JP" sz="3200" b="1" dirty="0" smtClean="0">
                <a:latin typeface="ＭＳ ゴシック" pitchFamily="49" charset="-128"/>
                <a:ea typeface="ＭＳ ゴシック" pitchFamily="49" charset="-128"/>
                <a:cs typeface="Arial Unicode MS" pitchFamily="50" charset="-128"/>
              </a:rPr>
            </a:br>
            <a:r>
              <a:rPr lang="ja-JP" altLang="en-US" sz="3200" b="1" dirty="0" smtClean="0">
                <a:latin typeface="ＭＳ ゴシック" pitchFamily="49" charset="-128"/>
                <a:ea typeface="ＭＳ ゴシック" pitchFamily="49" charset="-128"/>
                <a:cs typeface="Arial Unicode MS" pitchFamily="50" charset="-128"/>
              </a:rPr>
              <a:t>日本の金融論</a:t>
            </a:r>
            <a:r>
              <a:rPr lang="en-US" altLang="ja-JP" sz="3200" b="1" dirty="0" smtClean="0">
                <a:latin typeface="ＭＳ ゴシック" pitchFamily="49" charset="-128"/>
                <a:ea typeface="ＭＳ ゴシック" pitchFamily="49" charset="-128"/>
                <a:cs typeface="Arial Unicode MS" pitchFamily="50" charset="-128"/>
              </a:rPr>
              <a:t>:</a:t>
            </a:r>
            <a:r>
              <a:rPr lang="ja-JP" altLang="en-US" sz="3200" b="1" dirty="0" smtClean="0">
                <a:latin typeface="ＭＳ ゴシック" pitchFamily="49" charset="-128"/>
                <a:ea typeface="ＭＳ ゴシック" pitchFamily="49" charset="-128"/>
                <a:cs typeface="Arial Unicode MS" pitchFamily="50" charset="-128"/>
              </a:rPr>
              <a:t>理論と実際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5750" y="2643188"/>
            <a:ext cx="8429625" cy="3929062"/>
          </a:xfrm>
        </p:spPr>
        <p:txBody>
          <a:bodyPr>
            <a:normAutofit/>
          </a:bodyPr>
          <a:lstStyle/>
          <a:p>
            <a:pPr algn="r" eaLnBrk="1" hangingPunct="1">
              <a:lnSpc>
                <a:spcPct val="90000"/>
              </a:lnSpc>
            </a:pPr>
            <a:r>
              <a:rPr lang="en-US" altLang="ja-JP" b="1" smtClean="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Naotsugu HAYASHI </a:t>
            </a:r>
            <a:r>
              <a:rPr lang="ja-JP" altLang="en-US" b="1" smtClean="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林 直嗣</a:t>
            </a:r>
          </a:p>
          <a:p>
            <a:pPr algn="r" eaLnBrk="1" hangingPunct="1">
              <a:lnSpc>
                <a:spcPct val="90000"/>
              </a:lnSpc>
            </a:pPr>
            <a:r>
              <a:rPr lang="en-US" altLang="ja-JP" b="1" smtClean="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Professor of Economics </a:t>
            </a:r>
            <a:r>
              <a:rPr lang="ja-JP" altLang="en-US" b="1" smtClean="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経済学教授</a:t>
            </a:r>
          </a:p>
          <a:p>
            <a:pPr algn="r" eaLnBrk="1" hangingPunct="1">
              <a:lnSpc>
                <a:spcPct val="90000"/>
              </a:lnSpc>
            </a:pPr>
            <a:r>
              <a:rPr lang="en-US" altLang="ja-JP" b="1" smtClean="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Faculty of Business Administration </a:t>
            </a:r>
            <a:r>
              <a:rPr lang="ja-JP" altLang="en-US" b="1" smtClean="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経営学部</a:t>
            </a:r>
          </a:p>
          <a:p>
            <a:pPr algn="r" eaLnBrk="1" hangingPunct="1">
              <a:lnSpc>
                <a:spcPct val="90000"/>
              </a:lnSpc>
            </a:pPr>
            <a:r>
              <a:rPr lang="en-US" altLang="ja-JP" b="1" smtClean="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Hosei University </a:t>
            </a:r>
            <a:r>
              <a:rPr lang="ja-JP" altLang="en-US" b="1" smtClean="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法政大学</a:t>
            </a:r>
          </a:p>
          <a:p>
            <a:pPr eaLnBrk="1" hangingPunct="1"/>
            <a:endParaRPr lang="ja-JP" altLang="en-US" smtClean="0">
              <a:solidFill>
                <a:srgbClr val="443329"/>
              </a:solidFill>
              <a:ea typeface="ＭＳ Ｐゴシック" charset="-128"/>
              <a:cs typeface="Times New Roman" pitchFamily="18" charset="0"/>
            </a:endParaRPr>
          </a:p>
        </p:txBody>
      </p:sp>
      <p:sp>
        <p:nvSpPr>
          <p:cNvPr id="4" name="スライド番号プレースホル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8462CC-27DA-4574-99D2-F2954782F27A}" type="slidenum">
              <a:rPr lang="en-US" altLang="ja-JP"/>
              <a:pPr>
                <a:defRPr/>
              </a:pPr>
              <a:t>1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2A3685-A40E-459B-99D8-DDD627663E26}" type="slidenum">
              <a:rPr lang="en-US" altLang="ja-JP"/>
              <a:pPr>
                <a:defRPr/>
              </a:pPr>
              <a:t>10</a:t>
            </a:fld>
            <a:endParaRPr lang="en-US" altLang="ja-JP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4800"/>
            <a:ext cx="9001125" cy="90963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3000" dirty="0" smtClean="0">
                <a:solidFill>
                  <a:schemeClr val="tx1"/>
                </a:solidFill>
                <a:latin typeface="ＭＳ 明朝" charset="-128"/>
                <a:ea typeface="ＭＳ ゴシック" pitchFamily="49" charset="-128"/>
              </a:rPr>
              <a:t>３</a:t>
            </a:r>
            <a:r>
              <a:rPr lang="en-US" altLang="ja-JP" sz="3000" dirty="0" smtClean="0">
                <a:solidFill>
                  <a:schemeClr val="tx1"/>
                </a:solidFill>
                <a:latin typeface="ＭＳ 明朝" charset="-128"/>
                <a:ea typeface="ＭＳ ゴシック" pitchFamily="49" charset="-128"/>
              </a:rPr>
              <a:t>-2</a:t>
            </a:r>
            <a:r>
              <a:rPr lang="ja-JP" altLang="en-US" sz="3000" dirty="0" err="1" smtClean="0">
                <a:solidFill>
                  <a:schemeClr val="tx1"/>
                </a:solidFill>
                <a:latin typeface="ＭＳ 明朝" charset="-128"/>
                <a:ea typeface="ＭＳ ゴシック" pitchFamily="49" charset="-128"/>
              </a:rPr>
              <a:t>．</a:t>
            </a:r>
            <a:r>
              <a:rPr lang="en-US" altLang="ja-JP" sz="3200" dirty="0" smtClean="0">
                <a:solidFill>
                  <a:schemeClr val="tx1"/>
                </a:solidFill>
              </a:rPr>
              <a:t> Difference between economics and</a:t>
            </a:r>
            <a:br>
              <a:rPr lang="en-US" altLang="ja-JP" sz="3200" dirty="0" smtClean="0">
                <a:solidFill>
                  <a:schemeClr val="tx1"/>
                </a:solidFill>
              </a:rPr>
            </a:br>
            <a:r>
              <a:rPr lang="en-US" altLang="ja-JP" sz="3200" dirty="0" smtClean="0">
                <a:solidFill>
                  <a:schemeClr val="tx1"/>
                </a:solidFill>
              </a:rPr>
              <a:t>   business administration   </a:t>
            </a:r>
            <a:r>
              <a:rPr lang="ja-JP" altLang="en-US" sz="3000" dirty="0" smtClean="0">
                <a:solidFill>
                  <a:schemeClr val="tx1"/>
                </a:solidFill>
                <a:latin typeface="ＭＳ 明朝" charset="-128"/>
                <a:ea typeface="ＭＳ ゴシック" pitchFamily="49" charset="-128"/>
              </a:rPr>
              <a:t>経済学と経営学の違い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8625" y="1500188"/>
            <a:ext cx="8715375" cy="521493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ja-JP" sz="2000" dirty="0" smtClean="0">
                <a:solidFill>
                  <a:srgbClr val="C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Commerce</a:t>
            </a: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= to analyze the processes from production of goods, distribution and sales to consumers  </a:t>
            </a:r>
          </a:p>
          <a:p>
            <a:pPr eaLnBrk="1" hangingPunct="1">
              <a:buFont typeface="Wingdings 2" pitchFamily="18" charset="2"/>
              <a:buNone/>
            </a:pPr>
            <a:endParaRPr lang="en-US" altLang="ja-JP" sz="2000" dirty="0" smtClean="0">
              <a:solidFill>
                <a:schemeClr val="tx1"/>
              </a:solidFill>
              <a:latin typeface="+mn-ea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 smtClean="0">
                <a:solidFill>
                  <a:srgbClr val="C00000"/>
                </a:solidFill>
                <a:latin typeface="+mn-ea"/>
                <a:cs typeface="Arial" charset="0"/>
              </a:rPr>
              <a:t>商学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＝商品やサービスが生産、流通、販売の段階を経て消費者へ渡るまでの過程を分析する</a:t>
            </a:r>
            <a:endParaRPr lang="en-US" altLang="ja-JP" sz="2000" dirty="0" smtClean="0">
              <a:solidFill>
                <a:schemeClr val="tx1"/>
              </a:solidFill>
              <a:latin typeface="+mn-ea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ja-JP" altLang="en-US" sz="2000" dirty="0" smtClean="0">
              <a:solidFill>
                <a:schemeClr val="tx1"/>
              </a:solidFill>
              <a:latin typeface="Arial" charset="0"/>
              <a:ea typeface="ＤＨＰ平成ゴシックW5" pitchFamily="2" charset="-128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altLang="ja-JP" sz="2000" dirty="0" smtClean="0">
                <a:solidFill>
                  <a:srgbClr val="C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Accounting </a:t>
            </a: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= to analyze the measurement and management of revenue and expenditure of an economic subject, the difference between them ( = profit or loss statement), assets and liabilities (balance sheet), money flow table and other accounting information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ja-JP" altLang="en-US" sz="2000" dirty="0" smtClean="0">
              <a:solidFill>
                <a:schemeClr val="tx1"/>
              </a:solidFill>
              <a:latin typeface="+mn-ea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 smtClean="0">
                <a:solidFill>
                  <a:srgbClr val="C00000"/>
                </a:solidFill>
                <a:latin typeface="+mn-ea"/>
                <a:cs typeface="Arial" charset="0"/>
              </a:rPr>
              <a:t>会計学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＝経済主体の収入と支出、その収支差（＝損益計算書）、資産と負債（貸借対照表）、資金収支計算書などの計数的情報の測定や管理を分析する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3000" dirty="0" smtClean="0">
                <a:solidFill>
                  <a:schemeClr val="tx1"/>
                </a:solidFill>
                <a:ea typeface="ＭＳ ゴシック" pitchFamily="49" charset="-128"/>
              </a:rPr>
              <a:t>４</a:t>
            </a:r>
            <a:r>
              <a:rPr lang="en-US" altLang="ja-JP" sz="3000" dirty="0" smtClean="0">
                <a:solidFill>
                  <a:schemeClr val="tx1"/>
                </a:solidFill>
                <a:ea typeface="ＭＳ ゴシック" pitchFamily="49" charset="-128"/>
              </a:rPr>
              <a:t>. What is economy? </a:t>
            </a:r>
            <a:r>
              <a:rPr lang="ja-JP" altLang="en-US" sz="3000" dirty="0" smtClean="0">
                <a:solidFill>
                  <a:schemeClr val="tx1"/>
                </a:solidFill>
                <a:latin typeface="ＭＳ 明朝" charset="-128"/>
                <a:ea typeface="ＭＳ ゴシック" pitchFamily="49" charset="-128"/>
              </a:rPr>
              <a:t>経済とは何か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142875" y="1125538"/>
            <a:ext cx="8858250" cy="554355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Economics is defined as a science that inquires and analyzes economy</a:t>
            </a:r>
          </a:p>
          <a:p>
            <a:pPr eaLnBrk="1" hangingPunct="1">
              <a:buFont typeface="Wingdings 2" pitchFamily="18" charset="2"/>
              <a:buNone/>
            </a:pP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経済学＝経済を研究し分析する科学</a:t>
            </a:r>
            <a:endParaRPr lang="en-US" altLang="ja-JP" sz="2000" dirty="0" smtClean="0">
              <a:solidFill>
                <a:schemeClr val="tx1"/>
              </a:solidFill>
              <a:latin typeface="+mn-ea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en-US" altLang="ja-JP" sz="2000" dirty="0" smtClean="0">
              <a:solidFill>
                <a:schemeClr val="tx1"/>
              </a:solidFill>
              <a:latin typeface="Arial" charset="0"/>
              <a:ea typeface="ＤＨＰ平成ゴシックW5" pitchFamily="2" charset="-128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altLang="ja-JP" sz="2000" dirty="0" smtClean="0">
                <a:solidFill>
                  <a:srgbClr val="C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Scarcity</a:t>
            </a:r>
            <a:r>
              <a:rPr lang="en-US" altLang="ja-JP" sz="2000" b="1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</a:t>
            </a: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Definition</a:t>
            </a:r>
            <a:r>
              <a:rPr lang="en-US" altLang="ja-JP" sz="2000" b="1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</a:t>
            </a: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by Lionel Robins (1932)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Economy is  “human activities to get and utilize at any expense goods and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services that are relatively </a:t>
            </a:r>
            <a:r>
              <a:rPr lang="en-US" altLang="ja-JP" sz="2000" dirty="0" smtClean="0">
                <a:solidFill>
                  <a:srgbClr val="C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scarce</a:t>
            </a: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in comparison with human desires for them" </a:t>
            </a:r>
          </a:p>
          <a:p>
            <a:pPr eaLnBrk="1" hangingPunct="1">
              <a:buFont typeface="Wingdings 2" pitchFamily="18" charset="2"/>
              <a:buNone/>
            </a:pP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ライオネル・ロビンズ（</a:t>
            </a:r>
            <a:r>
              <a:rPr lang="en-US" altLang="ja-JP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1932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）による希少性定義</a:t>
            </a:r>
            <a:endParaRPr lang="en-US" altLang="ja-JP" sz="2000" dirty="0" smtClean="0">
              <a:solidFill>
                <a:schemeClr val="tx1"/>
              </a:solidFill>
              <a:latin typeface="+mn-ea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経済</a:t>
            </a:r>
            <a:r>
              <a:rPr lang="ja-JP" altLang="en-US" sz="2000" b="1" dirty="0" smtClean="0">
                <a:solidFill>
                  <a:schemeClr val="tx1"/>
                </a:solidFill>
                <a:latin typeface="+mn-ea"/>
                <a:cs typeface="Arial" charset="0"/>
              </a:rPr>
              <a:t>＝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「人間の欲望と比較してその存在量が相対的に稀少な財貨やサービスを、何らかの犠牲を払って獲得・利用する活動」</a:t>
            </a:r>
          </a:p>
          <a:p>
            <a:pPr eaLnBrk="1" hangingPunct="1">
              <a:buFont typeface="Wingdings 2" pitchFamily="18" charset="2"/>
              <a:buNone/>
            </a:pPr>
            <a:endParaRPr lang="en-US" altLang="ja-JP" sz="2000" dirty="0" smtClean="0">
              <a:latin typeface="Arial" charset="0"/>
              <a:ea typeface="ＤＨＰ平成ゴシックW5" pitchFamily="2" charset="-128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altLang="ja-JP" sz="2000" dirty="0" smtClean="0">
                <a:solidFill>
                  <a:srgbClr val="C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Materialist</a:t>
            </a: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definition by Alfred Marshall</a:t>
            </a:r>
            <a:b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</a:b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Economics is a science to study human behaviors that are related to material welfare </a:t>
            </a:r>
          </a:p>
          <a:p>
            <a:pPr eaLnBrk="1" hangingPunct="1">
              <a:buFont typeface="Wingdings 2" pitchFamily="18" charset="2"/>
              <a:buNone/>
            </a:pP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アルフレッド・マーシャルによる物質主義的定義</a:t>
            </a:r>
            <a:endParaRPr lang="en-US" altLang="ja-JP" sz="2000" dirty="0" smtClean="0">
              <a:solidFill>
                <a:schemeClr val="tx1"/>
              </a:solidFill>
              <a:latin typeface="+mn-ea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経済学は、人間の物質的厚生に関わる行動を研究する科学である</a:t>
            </a:r>
            <a:endParaRPr lang="en-US" altLang="ja-JP" sz="2000" dirty="0" smtClean="0">
              <a:solidFill>
                <a:schemeClr val="tx1"/>
              </a:solidFill>
              <a:latin typeface="+mn-ea"/>
              <a:cs typeface="Arial" charset="0"/>
            </a:endParaRPr>
          </a:p>
        </p:txBody>
      </p:sp>
      <p:sp>
        <p:nvSpPr>
          <p:cNvPr id="4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1D69F7-3ACB-4090-9F47-1E0D357C0F75}" type="slidenum">
              <a:rPr lang="en-US" altLang="ja-JP"/>
              <a:pPr>
                <a:defRPr/>
              </a:pPr>
              <a:t>11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55243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3000" dirty="0" smtClean="0">
                <a:solidFill>
                  <a:schemeClr val="tx1"/>
                </a:solidFill>
                <a:ea typeface="ＭＳ ゴシック" pitchFamily="49" charset="-128"/>
              </a:rPr>
              <a:t>４</a:t>
            </a:r>
            <a:r>
              <a:rPr lang="en-US" altLang="ja-JP" sz="3000" dirty="0" smtClean="0">
                <a:solidFill>
                  <a:schemeClr val="tx1"/>
                </a:solidFill>
                <a:ea typeface="ＭＳ ゴシック" pitchFamily="49" charset="-128"/>
              </a:rPr>
              <a:t>-2. What is etymology of economy? </a:t>
            </a:r>
            <a:br>
              <a:rPr lang="en-US" altLang="ja-JP" sz="3000" dirty="0" smtClean="0">
                <a:solidFill>
                  <a:schemeClr val="tx1"/>
                </a:solidFill>
                <a:ea typeface="ＭＳ ゴシック" pitchFamily="49" charset="-128"/>
              </a:rPr>
            </a:br>
            <a:r>
              <a:rPr lang="en-US" altLang="ja-JP" sz="3000" dirty="0" smtClean="0">
                <a:solidFill>
                  <a:schemeClr val="tx1"/>
                </a:solidFill>
                <a:ea typeface="ＭＳ ゴシック" pitchFamily="49" charset="-128"/>
              </a:rPr>
              <a:t> </a:t>
            </a:r>
            <a:r>
              <a:rPr lang="ja-JP" altLang="en-US" sz="3000" dirty="0" smtClean="0">
                <a:solidFill>
                  <a:schemeClr val="tx1"/>
                </a:solidFill>
                <a:latin typeface="ＭＳ 明朝" charset="-128"/>
                <a:ea typeface="ＭＳ ゴシック" pitchFamily="49" charset="-128"/>
              </a:rPr>
              <a:t>経済の語源は何か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42875" y="1071563"/>
            <a:ext cx="8858250" cy="5597525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en-US" altLang="ja-JP" sz="1800" dirty="0" smtClean="0">
                <a:solidFill>
                  <a:schemeClr val="tx1"/>
                </a:solidFill>
                <a:latin typeface="+mn-ea"/>
                <a:cs typeface="Arial" charset="0"/>
              </a:rPr>
              <a:t>Etymology in Chinese </a:t>
            </a:r>
            <a:r>
              <a:rPr lang="ja-JP" altLang="en-US" sz="1800" dirty="0" smtClean="0">
                <a:solidFill>
                  <a:srgbClr val="C00000"/>
                </a:solidFill>
                <a:latin typeface="+mn-ea"/>
                <a:cs typeface="Arial" charset="0"/>
              </a:rPr>
              <a:t>経世済民</a:t>
            </a:r>
            <a:r>
              <a:rPr lang="ja-JP" altLang="en-US" sz="1800" dirty="0" smtClean="0">
                <a:solidFill>
                  <a:schemeClr val="tx1"/>
                </a:solidFill>
                <a:latin typeface="+mn-ea"/>
                <a:cs typeface="Arial" charset="0"/>
              </a:rPr>
              <a:t> </a:t>
            </a:r>
            <a:r>
              <a:rPr lang="en-US" altLang="ja-JP" sz="1800" dirty="0" smtClean="0">
                <a:solidFill>
                  <a:schemeClr val="tx1"/>
                </a:solidFill>
                <a:latin typeface="+mn-ea"/>
                <a:cs typeface="Arial" charset="0"/>
              </a:rPr>
              <a:t>= </a:t>
            </a:r>
            <a:r>
              <a:rPr lang="ja-JP" altLang="en-US" sz="1800" dirty="0" smtClean="0">
                <a:solidFill>
                  <a:srgbClr val="C00000"/>
                </a:solidFill>
                <a:latin typeface="+mn-ea"/>
                <a:cs typeface="Arial" charset="0"/>
              </a:rPr>
              <a:t>経済</a:t>
            </a:r>
            <a:r>
              <a:rPr lang="en-US" altLang="ja-JP" sz="1800" dirty="0" smtClean="0">
                <a:solidFill>
                  <a:schemeClr val="tx1"/>
                </a:solidFill>
                <a:latin typeface="+mn-ea"/>
                <a:cs typeface="Arial" charset="0"/>
              </a:rPr>
              <a:t> = “to rule the society and save the people"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ja-JP" sz="1800" dirty="0" smtClean="0">
                <a:solidFill>
                  <a:schemeClr val="tx1"/>
                </a:solidFill>
                <a:latin typeface="+mn-ea"/>
                <a:cs typeface="Arial" charset="0"/>
              </a:rPr>
              <a:t>…in the sense of socio-economy</a:t>
            </a:r>
          </a:p>
          <a:p>
            <a:pPr algn="just" eaLnBrk="1" hangingPunct="1">
              <a:buFontTx/>
              <a:buNone/>
            </a:pPr>
            <a:r>
              <a:rPr lang="ja-JP" altLang="en-US" sz="1800" dirty="0" smtClean="0">
                <a:solidFill>
                  <a:schemeClr val="tx1"/>
                </a:solidFill>
                <a:latin typeface="+mn-ea"/>
                <a:cs typeface="Arial" charset="0"/>
              </a:rPr>
              <a:t>中国の語源では経世済民＝経済＝「世を治め民を救う」という社会経済的な意味</a:t>
            </a:r>
          </a:p>
          <a:p>
            <a:pPr eaLnBrk="1" hangingPunct="1">
              <a:buFont typeface="Wingdings 2" pitchFamily="18" charset="2"/>
              <a:buNone/>
            </a:pPr>
            <a:endParaRPr lang="en-US" altLang="ja-JP" sz="1800" dirty="0" smtClean="0">
              <a:solidFill>
                <a:schemeClr val="tx1"/>
              </a:solidFill>
              <a:latin typeface="Arial" charset="0"/>
              <a:ea typeface="ＤＨＰ平成ゴシックW5" pitchFamily="2" charset="-128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altLang="ja-JP" sz="18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Etymology in Greek </a:t>
            </a:r>
            <a:r>
              <a:rPr lang="en-US" altLang="ja-JP" sz="1800" dirty="0" err="1" smtClean="0">
                <a:solidFill>
                  <a:srgbClr val="C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Oikos</a:t>
            </a:r>
            <a:r>
              <a:rPr lang="en-US" altLang="ja-JP" sz="1800" dirty="0" smtClean="0">
                <a:solidFill>
                  <a:srgbClr val="C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</a:t>
            </a:r>
            <a:r>
              <a:rPr lang="el-GR" altLang="ja-JP" sz="1800" dirty="0" smtClean="0">
                <a:ea typeface="ＤＨＰ平成ゴシックW5" pitchFamily="2" charset="-128"/>
                <a:cs typeface="Arial" charset="0"/>
              </a:rPr>
              <a:t>οικος </a:t>
            </a:r>
            <a:r>
              <a:rPr lang="en-US" altLang="ja-JP" sz="18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(home, house) + </a:t>
            </a:r>
            <a:r>
              <a:rPr lang="en-US" altLang="ja-JP" sz="1800" dirty="0" err="1" smtClean="0">
                <a:solidFill>
                  <a:srgbClr val="C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Nomos</a:t>
            </a:r>
            <a:r>
              <a:rPr lang="en-US" altLang="ja-JP" sz="1800" dirty="0" smtClean="0">
                <a:solidFill>
                  <a:srgbClr val="C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</a:t>
            </a:r>
            <a:r>
              <a:rPr lang="el-GR" altLang="ja-JP" sz="1800" dirty="0" smtClean="0"/>
              <a:t>νομος</a:t>
            </a:r>
            <a:r>
              <a:rPr lang="en-US" altLang="ja-JP" sz="1800" dirty="0" smtClean="0">
                <a:solidFill>
                  <a:srgbClr val="C00000"/>
                </a:solidFill>
                <a:latin typeface="Arial" charset="0"/>
                <a:ea typeface="ＤＨＰ平成ゴシックW5" pitchFamily="2" charset="-128"/>
              </a:rPr>
              <a:t> </a:t>
            </a:r>
            <a:r>
              <a:rPr lang="en-US" altLang="ja-JP" sz="18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</a:rPr>
              <a:t>(law, norms)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ja-JP" sz="18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</a:rPr>
              <a:t>   = </a:t>
            </a:r>
            <a:r>
              <a:rPr lang="en-US" altLang="ja-JP" sz="1800" dirty="0" err="1" smtClean="0">
                <a:solidFill>
                  <a:srgbClr val="C00000"/>
                </a:solidFill>
                <a:latin typeface="Arial" charset="0"/>
                <a:ea typeface="ＤＨＰ平成ゴシックW5" pitchFamily="2" charset="-128"/>
              </a:rPr>
              <a:t>Oikonomia</a:t>
            </a:r>
            <a:r>
              <a:rPr lang="en-US" altLang="ja-JP" sz="18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</a:rPr>
              <a:t>, </a:t>
            </a:r>
            <a:r>
              <a:rPr lang="el-GR" altLang="ja-JP" sz="18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</a:rPr>
              <a:t>Οικονομία </a:t>
            </a:r>
            <a:r>
              <a:rPr lang="en-US" altLang="ja-JP" sz="18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</a:rPr>
              <a:t>(household management)… in the sense of private economy</a:t>
            </a:r>
          </a:p>
          <a:p>
            <a:pPr algn="just" eaLnBrk="1" hangingPunct="1">
              <a:buFontTx/>
              <a:buNone/>
            </a:pPr>
            <a:r>
              <a:rPr lang="ja-JP" altLang="en-US" sz="1800" dirty="0" smtClean="0">
                <a:solidFill>
                  <a:schemeClr val="tx1"/>
                </a:solidFill>
                <a:latin typeface="+mn-ea"/>
              </a:rPr>
              <a:t>ギリシャ語ではオイコス（家）＋ノモス（法、規範）</a:t>
            </a:r>
          </a:p>
          <a:p>
            <a:pPr algn="just" eaLnBrk="1" hangingPunct="1">
              <a:buFontTx/>
              <a:buNone/>
            </a:pPr>
            <a:r>
              <a:rPr lang="ja-JP" altLang="en-US" sz="1800" dirty="0" smtClean="0">
                <a:solidFill>
                  <a:schemeClr val="tx1"/>
                </a:solidFill>
                <a:latin typeface="+mn-ea"/>
              </a:rPr>
              <a:t>　　＝オイコノミア（家政、家計）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ja-JP" sz="18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</a:rPr>
              <a:t> → </a:t>
            </a:r>
            <a:r>
              <a:rPr lang="en-US" altLang="ja-JP" sz="1800" dirty="0" err="1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</a:rPr>
              <a:t>economia</a:t>
            </a:r>
            <a:r>
              <a:rPr lang="en-US" altLang="ja-JP" sz="18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</a:rPr>
              <a:t> in Italy, </a:t>
            </a:r>
            <a:r>
              <a:rPr lang="en-US" altLang="ja-JP" sz="1800" dirty="0" err="1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</a:rPr>
              <a:t>economie</a:t>
            </a:r>
            <a:r>
              <a:rPr lang="en-US" altLang="ja-JP" sz="18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</a:rPr>
              <a:t> in French and Dutch, </a:t>
            </a:r>
            <a:r>
              <a:rPr lang="en-US" altLang="ja-JP" sz="1800" dirty="0" err="1" smtClean="0">
                <a:solidFill>
                  <a:schemeClr val="tx1"/>
                </a:solidFill>
              </a:rPr>
              <a:t>Ökonomie</a:t>
            </a:r>
            <a:r>
              <a:rPr lang="en-US" altLang="ja-JP" sz="1800" dirty="0" smtClean="0"/>
              <a:t> </a:t>
            </a:r>
            <a:r>
              <a:rPr lang="en-US" altLang="ja-JP" sz="18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</a:rPr>
              <a:t> in Germany,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ja-JP" sz="18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</a:rPr>
              <a:t>      economy in English = house, doing household </a:t>
            </a:r>
          </a:p>
          <a:p>
            <a:pPr algn="just" eaLnBrk="1" hangingPunct="1">
              <a:buFontTx/>
              <a:buNone/>
            </a:pPr>
            <a:r>
              <a:rPr lang="ja-JP" altLang="en-US" sz="18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</a:rPr>
              <a:t>　</a:t>
            </a:r>
            <a:r>
              <a:rPr lang="ja-JP" altLang="en-US" sz="1800" dirty="0" smtClean="0">
                <a:solidFill>
                  <a:schemeClr val="tx1"/>
                </a:solidFill>
                <a:latin typeface="+mn-ea"/>
              </a:rPr>
              <a:t>英語の</a:t>
            </a:r>
            <a:r>
              <a:rPr lang="en-US" altLang="ja-JP" sz="1800" dirty="0" smtClean="0">
                <a:solidFill>
                  <a:schemeClr val="tx1"/>
                </a:solidFill>
                <a:latin typeface="+mn-ea"/>
              </a:rPr>
              <a:t>economy</a:t>
            </a:r>
            <a:r>
              <a:rPr lang="ja-JP" altLang="en-US" sz="1800" dirty="0" smtClean="0">
                <a:solidFill>
                  <a:schemeClr val="tx1"/>
                </a:solidFill>
                <a:latin typeface="+mn-ea"/>
              </a:rPr>
              <a:t>＝家の資源を節約し、家計をやり繰りする</a:t>
            </a:r>
            <a:endParaRPr lang="en-US" altLang="ja-JP" sz="1800" dirty="0" smtClean="0">
              <a:solidFill>
                <a:schemeClr val="tx1"/>
              </a:solidFill>
              <a:latin typeface="+mn-ea"/>
            </a:endParaRPr>
          </a:p>
          <a:p>
            <a:pPr eaLnBrk="1" hangingPunct="1">
              <a:buFont typeface="Wingdings 2" pitchFamily="18" charset="2"/>
              <a:buNone/>
            </a:pPr>
            <a:endParaRPr lang="en-US" altLang="ja-JP" sz="1800" dirty="0" smtClean="0">
              <a:solidFill>
                <a:schemeClr val="tx1"/>
              </a:solidFill>
              <a:latin typeface="Arial" charset="0"/>
              <a:ea typeface="ＤＨＰ平成ゴシックW5" pitchFamily="2" charset="-128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altLang="ja-JP" sz="18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</a:rPr>
              <a:t>Around the late 18th century, Adam Smith→ </a:t>
            </a:r>
            <a:r>
              <a:rPr lang="en-US" altLang="ja-JP" sz="1800" dirty="0" smtClean="0">
                <a:solidFill>
                  <a:srgbClr val="C00000"/>
                </a:solidFill>
                <a:latin typeface="Arial" charset="0"/>
                <a:ea typeface="ＤＨＰ平成ゴシックW5" pitchFamily="2" charset="-128"/>
              </a:rPr>
              <a:t>political economy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ja-JP" sz="18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</a:rPr>
              <a:t>In the 20th century →  refined scientific definition</a:t>
            </a:r>
          </a:p>
          <a:p>
            <a:pPr algn="just" eaLnBrk="1" hangingPunct="1">
              <a:buFontTx/>
              <a:buNone/>
            </a:pPr>
            <a:r>
              <a:rPr lang="en-US" altLang="ja-JP" sz="1800" dirty="0" smtClean="0">
                <a:solidFill>
                  <a:schemeClr val="tx1"/>
                </a:solidFill>
                <a:latin typeface="+mn-ea"/>
              </a:rPr>
              <a:t>18</a:t>
            </a:r>
            <a:r>
              <a:rPr lang="ja-JP" altLang="en-US" sz="1800" dirty="0" smtClean="0">
                <a:solidFill>
                  <a:schemeClr val="tx1"/>
                </a:solidFill>
                <a:latin typeface="+mn-ea"/>
              </a:rPr>
              <a:t>世紀の後半アダム・スミスの頃→政治経済</a:t>
            </a:r>
          </a:p>
          <a:p>
            <a:pPr eaLnBrk="1" hangingPunct="1">
              <a:buFontTx/>
              <a:buNone/>
            </a:pPr>
            <a:r>
              <a:rPr lang="en-US" altLang="ja-JP" sz="1800" dirty="0" smtClean="0">
                <a:solidFill>
                  <a:schemeClr val="tx1"/>
                </a:solidFill>
                <a:latin typeface="+mn-ea"/>
              </a:rPr>
              <a:t>20</a:t>
            </a:r>
            <a:r>
              <a:rPr lang="ja-JP" altLang="en-US" sz="1800" dirty="0" smtClean="0">
                <a:solidFill>
                  <a:schemeClr val="tx1"/>
                </a:solidFill>
                <a:latin typeface="+mn-ea"/>
              </a:rPr>
              <a:t>世紀に入って→科学的に純化された定義</a:t>
            </a:r>
            <a:endParaRPr lang="en-US" altLang="ja-JP" sz="18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A5D9E-80C3-4A58-B6C9-CE1D9F7BF0FC}" type="slidenum">
              <a:rPr lang="en-US" altLang="ja-JP"/>
              <a:pPr>
                <a:defRPr/>
              </a:pPr>
              <a:t>12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42852"/>
            <a:ext cx="7772400" cy="85725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3000" dirty="0" smtClean="0">
                <a:solidFill>
                  <a:schemeClr val="tx1"/>
                </a:solidFill>
                <a:ea typeface="ＭＳ ゴシック" pitchFamily="49" charset="-128"/>
              </a:rPr>
              <a:t>５</a:t>
            </a:r>
            <a:r>
              <a:rPr lang="en-US" altLang="ja-JP" sz="3000" dirty="0" smtClean="0">
                <a:solidFill>
                  <a:schemeClr val="tx1"/>
                </a:solidFill>
                <a:ea typeface="ＭＳ ゴシック" pitchFamily="49" charset="-128"/>
              </a:rPr>
              <a:t>. Purposes of Money and finance </a:t>
            </a:r>
            <a:br>
              <a:rPr lang="en-US" altLang="ja-JP" sz="3000" dirty="0" smtClean="0">
                <a:solidFill>
                  <a:schemeClr val="tx1"/>
                </a:solidFill>
                <a:ea typeface="ＭＳ ゴシック" pitchFamily="49" charset="-128"/>
              </a:rPr>
            </a:br>
            <a:r>
              <a:rPr lang="en-US" altLang="ja-JP" sz="3000" dirty="0" smtClean="0">
                <a:solidFill>
                  <a:schemeClr val="tx1"/>
                </a:solidFill>
                <a:ea typeface="ＭＳ ゴシック" pitchFamily="49" charset="-128"/>
              </a:rPr>
              <a:t>      </a:t>
            </a:r>
            <a:r>
              <a:rPr lang="ja-JP" altLang="en-US" sz="3000" dirty="0" smtClean="0">
                <a:solidFill>
                  <a:schemeClr val="tx1"/>
                </a:solidFill>
                <a:ea typeface="ＭＳ ゴシック" pitchFamily="49" charset="-128"/>
              </a:rPr>
              <a:t>金融論の課題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14313" y="1071563"/>
            <a:ext cx="8624887" cy="5572125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000" dirty="0" smtClean="0">
                <a:solidFill>
                  <a:schemeClr val="hlink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Money and Finance = A branch of economics  </a:t>
            </a:r>
            <a:r>
              <a:rPr lang="ja-JP" altLang="en-US" sz="2000" dirty="0" smtClean="0">
                <a:solidFill>
                  <a:schemeClr val="hlink"/>
                </a:solidFill>
                <a:latin typeface="+mn-ea"/>
                <a:cs typeface="Arial" charset="0"/>
              </a:rPr>
              <a:t>経済学の一部門</a:t>
            </a:r>
            <a:endParaRPr lang="en-US" altLang="ja-JP" sz="2000" dirty="0" smtClean="0">
              <a:solidFill>
                <a:schemeClr val="hlink"/>
              </a:solidFill>
              <a:latin typeface="+mn-ea"/>
              <a:cs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ja-JP" altLang="en-US" sz="2000" dirty="0" smtClean="0">
                <a:solidFill>
                  <a:schemeClr val="hlink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　</a:t>
            </a: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Monetary Economics, Financial Economics at graduate school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ja-JP" sz="2000" dirty="0" smtClean="0">
              <a:solidFill>
                <a:schemeClr val="tx1"/>
              </a:solidFill>
              <a:latin typeface="Arial" charset="0"/>
              <a:ea typeface="ＤＨＰ平成ゴシックW5" pitchFamily="2" charset="-128"/>
              <a:cs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000" dirty="0" smtClean="0">
                <a:solidFill>
                  <a:schemeClr val="hlink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Monetary theory  </a:t>
            </a:r>
            <a:r>
              <a:rPr lang="ja-JP" altLang="ja-JP" sz="2000" dirty="0" smtClean="0">
                <a:solidFill>
                  <a:schemeClr val="hlink"/>
                </a:solidFill>
                <a:latin typeface="+mn-ea"/>
                <a:cs typeface="Arial" charset="0"/>
              </a:rPr>
              <a:t>金融理論</a:t>
            </a:r>
            <a:endParaRPr lang="ja-JP" altLang="ja-JP" sz="2000" dirty="0" smtClean="0">
              <a:latin typeface="+mn-ea"/>
              <a:cs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000" dirty="0" smtClean="0">
                <a:solidFill>
                  <a:srgbClr val="0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</a:t>
            </a:r>
            <a:r>
              <a:rPr lang="ja-JP" altLang="ja-JP" sz="2000" dirty="0" smtClean="0">
                <a:solidFill>
                  <a:srgbClr val="0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①</a:t>
            </a:r>
            <a:r>
              <a:rPr lang="en-US" altLang="ja-JP" sz="2000" dirty="0" smtClean="0">
                <a:solidFill>
                  <a:srgbClr val="0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to analyze the monetary economy from the viewpoint of money and to clarify the role of finance in the economy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000" dirty="0" smtClean="0">
                <a:solidFill>
                  <a:srgbClr val="0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   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cs typeface="Arial" charset="0"/>
              </a:rPr>
              <a:t>貨</a:t>
            </a:r>
            <a:r>
              <a:rPr lang="ja-JP" altLang="ja-JP" sz="2000" dirty="0" smtClean="0">
                <a:solidFill>
                  <a:srgbClr val="000000"/>
                </a:solidFill>
                <a:latin typeface="+mn-ea"/>
                <a:cs typeface="Arial" charset="0"/>
              </a:rPr>
              <a:t>幣（カネ）の流れに沿って貨幣経済を分析し、 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ja-JP" altLang="ja-JP" sz="2000" dirty="0" smtClean="0">
                <a:solidFill>
                  <a:srgbClr val="000000"/>
                </a:solidFill>
                <a:latin typeface="+mn-ea"/>
                <a:cs typeface="Arial" charset="0"/>
              </a:rPr>
              <a:t>　　</a:t>
            </a:r>
            <a:r>
              <a:rPr lang="ja-JP" altLang="en-US" sz="2000" dirty="0" smtClean="0">
                <a:solidFill>
                  <a:srgbClr val="000000"/>
                </a:solidFill>
                <a:latin typeface="+mn-ea"/>
                <a:cs typeface="Arial" charset="0"/>
              </a:rPr>
              <a:t>貨幣や金融が果たす役割を明確化</a:t>
            </a:r>
            <a:endParaRPr lang="ja-JP" altLang="ja-JP" sz="2000" dirty="0" smtClean="0">
              <a:latin typeface="+mn-ea"/>
              <a:cs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ja-JP" altLang="ja-JP" sz="2000" dirty="0" smtClean="0">
                <a:solidFill>
                  <a:srgbClr val="0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　②</a:t>
            </a:r>
            <a:r>
              <a:rPr lang="en-US" altLang="ja-JP" sz="2000" dirty="0" smtClean="0">
                <a:solidFill>
                  <a:srgbClr val="0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</a:t>
            </a:r>
            <a:r>
              <a:rPr lang="ja-JP" altLang="ja-JP" sz="2000" dirty="0" err="1" smtClean="0">
                <a:solidFill>
                  <a:srgbClr val="0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t</a:t>
            </a:r>
            <a:r>
              <a:rPr lang="en-US" altLang="ja-JP" sz="2000" dirty="0" smtClean="0">
                <a:solidFill>
                  <a:srgbClr val="0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o investigate how money and finance relate with and affect the real economy to each other.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000" dirty="0" smtClean="0">
                <a:solidFill>
                  <a:srgbClr val="0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  </a:t>
            </a:r>
            <a:r>
              <a:rPr lang="ja-JP" altLang="ja-JP" sz="2000" dirty="0" smtClean="0">
                <a:solidFill>
                  <a:srgbClr val="000000"/>
                </a:solidFill>
                <a:latin typeface="+mn-ea"/>
                <a:cs typeface="Arial" charset="0"/>
              </a:rPr>
              <a:t>貨幣の産業的流通と財（モノ）の流れからなる実物経済との関連を解明</a:t>
            </a:r>
            <a:endParaRPr lang="en-US" altLang="ja-JP" sz="2000" dirty="0" smtClean="0">
              <a:solidFill>
                <a:srgbClr val="000000"/>
              </a:solidFill>
              <a:latin typeface="+mn-ea"/>
              <a:cs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ja-JP" altLang="ja-JP" sz="2000" dirty="0" smtClean="0">
              <a:latin typeface="Arial" charset="0"/>
              <a:ea typeface="ＤＨＰ平成ゴシックW5" pitchFamily="2" charset="-128"/>
              <a:cs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000" dirty="0" smtClean="0">
                <a:solidFill>
                  <a:schemeClr val="hlink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Monetary policy  </a:t>
            </a:r>
            <a:r>
              <a:rPr lang="ja-JP" altLang="ja-JP" sz="2000" dirty="0" smtClean="0">
                <a:solidFill>
                  <a:schemeClr val="hlink"/>
                </a:solidFill>
                <a:latin typeface="+mn-ea"/>
                <a:cs typeface="Arial" charset="0"/>
              </a:rPr>
              <a:t>金融政策</a:t>
            </a:r>
            <a:endParaRPr lang="ja-JP" altLang="ja-JP" sz="2000" dirty="0" smtClean="0">
              <a:latin typeface="+mn-ea"/>
              <a:cs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000" dirty="0" smtClean="0">
                <a:solidFill>
                  <a:srgbClr val="0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 </a:t>
            </a:r>
            <a:r>
              <a:rPr lang="ja-JP" altLang="ja-JP" sz="2000" dirty="0" smtClean="0">
                <a:solidFill>
                  <a:srgbClr val="0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③</a:t>
            </a:r>
            <a:r>
              <a:rPr lang="en-US" altLang="ja-JP" sz="2000" dirty="0" smtClean="0">
                <a:solidFill>
                  <a:srgbClr val="0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to inquire how we can improve the real economy by conducting monetary policy</a:t>
            </a:r>
          </a:p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ja-JP" sz="2000" dirty="0" smtClean="0">
                <a:solidFill>
                  <a:srgbClr val="000000"/>
                </a:solidFill>
                <a:latin typeface="+mn-ea"/>
                <a:cs typeface="Arial" charset="0"/>
              </a:rPr>
              <a:t>   </a:t>
            </a:r>
            <a:r>
              <a:rPr lang="ja-JP" altLang="ja-JP" sz="2000" dirty="0" smtClean="0">
                <a:solidFill>
                  <a:srgbClr val="000000"/>
                </a:solidFill>
                <a:latin typeface="+mn-ea"/>
                <a:cs typeface="Arial" charset="0"/>
              </a:rPr>
              <a:t>貨幣や金融の政策的コントロールを通じて、実物経済の成績をあげることを研究</a:t>
            </a:r>
            <a:endParaRPr lang="ja-JP" altLang="en-US" sz="2000" dirty="0" smtClean="0">
              <a:latin typeface="+mn-ea"/>
              <a:cs typeface="Arial" charset="0"/>
            </a:endParaRPr>
          </a:p>
        </p:txBody>
      </p:sp>
      <p:sp>
        <p:nvSpPr>
          <p:cNvPr id="4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082B3B-36FA-43D4-B417-BD970AADD8E9}" type="slidenum">
              <a:rPr lang="en-US" altLang="ja-JP"/>
              <a:pPr>
                <a:defRPr/>
              </a:pPr>
              <a:t>13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42852"/>
            <a:ext cx="7772400" cy="85725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3000" dirty="0" smtClean="0">
                <a:solidFill>
                  <a:schemeClr val="tx1"/>
                </a:solidFill>
                <a:ea typeface="ＭＳ ゴシック" pitchFamily="49" charset="-128"/>
              </a:rPr>
              <a:t>６</a:t>
            </a:r>
            <a:r>
              <a:rPr lang="en-US" altLang="ja-JP" sz="3000" dirty="0" smtClean="0">
                <a:solidFill>
                  <a:schemeClr val="tx1"/>
                </a:solidFill>
                <a:ea typeface="ＭＳ ゴシック" pitchFamily="49" charset="-128"/>
              </a:rPr>
              <a:t>. Currency Museum:  the Bank of Japan</a:t>
            </a:r>
            <a:br>
              <a:rPr lang="en-US" altLang="ja-JP" sz="3000" dirty="0" smtClean="0">
                <a:solidFill>
                  <a:schemeClr val="tx1"/>
                </a:solidFill>
                <a:ea typeface="ＭＳ ゴシック" pitchFamily="49" charset="-128"/>
              </a:rPr>
            </a:br>
            <a:r>
              <a:rPr lang="en-US" altLang="ja-JP" sz="3000" dirty="0" smtClean="0">
                <a:solidFill>
                  <a:schemeClr val="tx1"/>
                </a:solidFill>
                <a:ea typeface="ＭＳ ゴシック" pitchFamily="49" charset="-128"/>
              </a:rPr>
              <a:t>      </a:t>
            </a:r>
            <a:r>
              <a:rPr lang="ja-JP" altLang="en-US" sz="3000" dirty="0" smtClean="0">
                <a:solidFill>
                  <a:schemeClr val="tx1"/>
                </a:solidFill>
                <a:ea typeface="ＭＳ ゴシック" pitchFamily="49" charset="-128"/>
              </a:rPr>
              <a:t>貨幣博物館：日本銀行</a:t>
            </a:r>
          </a:p>
        </p:txBody>
      </p:sp>
      <p:pic>
        <p:nvPicPr>
          <p:cNvPr id="2355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3968" y="2175156"/>
            <a:ext cx="4860032" cy="4682844"/>
          </a:xfrm>
        </p:spPr>
      </p:pic>
      <p:sp>
        <p:nvSpPr>
          <p:cNvPr id="4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8213D5-318A-4150-9DE0-C0D76AB1E3E6}" type="slidenum">
              <a:rPr lang="en-US" altLang="ja-JP"/>
              <a:pPr>
                <a:defRPr/>
              </a:pPr>
              <a:t>14</a:t>
            </a:fld>
            <a:endParaRPr lang="en-US" altLang="ja-JP"/>
          </a:p>
        </p:txBody>
      </p:sp>
      <p:sp>
        <p:nvSpPr>
          <p:cNvPr id="5" name="正方形/長方形 5"/>
          <p:cNvSpPr>
            <a:spLocks noChangeArrowheads="1"/>
          </p:cNvSpPr>
          <p:nvPr/>
        </p:nvSpPr>
        <p:spPr bwMode="auto">
          <a:xfrm>
            <a:off x="142875" y="1071562"/>
            <a:ext cx="885825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dirty="0" smtClean="0">
                <a:latin typeface="+mn-lt"/>
              </a:rPr>
              <a:t>3 minutes from </a:t>
            </a:r>
            <a:r>
              <a:rPr lang="en-US" altLang="ja-JP" dirty="0" err="1" smtClean="0">
                <a:latin typeface="+mn-lt"/>
              </a:rPr>
              <a:t>Mitsukoshimae</a:t>
            </a:r>
            <a:r>
              <a:rPr lang="en-US" altLang="ja-JP" dirty="0" smtClean="0">
                <a:latin typeface="+mn-lt"/>
              </a:rPr>
              <a:t> of Subway Ginza Line</a:t>
            </a:r>
          </a:p>
          <a:p>
            <a:pPr>
              <a:defRPr/>
            </a:pPr>
            <a:r>
              <a:rPr lang="en-US" altLang="ja-JP" dirty="0" smtClean="0">
                <a:latin typeface="+mn-lt"/>
              </a:rPr>
              <a:t>1 minute from </a:t>
            </a:r>
            <a:r>
              <a:rPr lang="en-US" altLang="ja-JP" dirty="0" err="1" smtClean="0">
                <a:latin typeface="+mn-lt"/>
              </a:rPr>
              <a:t>Mitsukoshimae</a:t>
            </a:r>
            <a:r>
              <a:rPr lang="en-US" altLang="ja-JP" dirty="0" smtClean="0">
                <a:latin typeface="+mn-lt"/>
              </a:rPr>
              <a:t> of Subway </a:t>
            </a:r>
            <a:r>
              <a:rPr lang="en-US" altLang="ja-JP" dirty="0" err="1" smtClean="0">
                <a:latin typeface="+mn-lt"/>
              </a:rPr>
              <a:t>Hanzomon</a:t>
            </a:r>
            <a:r>
              <a:rPr lang="en-US" altLang="ja-JP" dirty="0" smtClean="0">
                <a:latin typeface="+mn-lt"/>
              </a:rPr>
              <a:t> Line</a:t>
            </a:r>
          </a:p>
          <a:p>
            <a:pPr>
              <a:defRPr/>
            </a:pPr>
            <a:r>
              <a:rPr lang="en-US" altLang="ja-JP" dirty="0" smtClean="0">
                <a:latin typeface="+mn-lt"/>
              </a:rPr>
              <a:t>5 minutes from </a:t>
            </a:r>
            <a:r>
              <a:rPr lang="en-US" altLang="ja-JP" dirty="0" err="1" smtClean="0">
                <a:latin typeface="+mn-lt"/>
              </a:rPr>
              <a:t>Nihonbashi</a:t>
            </a:r>
            <a:r>
              <a:rPr lang="en-US" altLang="ja-JP" dirty="0" smtClean="0">
                <a:latin typeface="+mn-lt"/>
              </a:rPr>
              <a:t> of Subway </a:t>
            </a:r>
            <a:r>
              <a:rPr lang="en-US" altLang="ja-JP" dirty="0" err="1" smtClean="0">
                <a:latin typeface="+mn-lt"/>
              </a:rPr>
              <a:t>Tozai</a:t>
            </a:r>
            <a:r>
              <a:rPr lang="en-US" altLang="ja-JP" dirty="0" smtClean="0">
                <a:latin typeface="+mn-lt"/>
              </a:rPr>
              <a:t> Line</a:t>
            </a:r>
          </a:p>
          <a:p>
            <a:pPr>
              <a:defRPr/>
            </a:pPr>
            <a:r>
              <a:rPr lang="en-US" altLang="ja-JP" dirty="0" smtClean="0">
                <a:latin typeface="+mn-lt"/>
              </a:rPr>
              <a:t>10 minutes from Tokyo of JR   </a:t>
            </a:r>
            <a:endParaRPr lang="en-US" altLang="ja-JP" dirty="0">
              <a:latin typeface="+mn-lt"/>
            </a:endParaRPr>
          </a:p>
          <a:p>
            <a:pPr>
              <a:defRPr/>
            </a:pPr>
            <a:endParaRPr lang="en-US" altLang="ja-JP" dirty="0"/>
          </a:p>
          <a:p>
            <a:pPr>
              <a:defRPr/>
            </a:pP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42852"/>
            <a:ext cx="7772400" cy="85725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ja-JP" sz="3000" dirty="0" smtClean="0">
                <a:solidFill>
                  <a:schemeClr val="tx1"/>
                </a:solidFill>
                <a:ea typeface="ＭＳ ゴシック" pitchFamily="49" charset="-128"/>
              </a:rPr>
              <a:t>7. Tokyo Stock Exchange</a:t>
            </a:r>
            <a:br>
              <a:rPr lang="en-US" altLang="ja-JP" sz="3000" dirty="0" smtClean="0">
                <a:solidFill>
                  <a:schemeClr val="tx1"/>
                </a:solidFill>
                <a:ea typeface="ＭＳ ゴシック" pitchFamily="49" charset="-128"/>
              </a:rPr>
            </a:br>
            <a:r>
              <a:rPr lang="en-US" altLang="ja-JP" sz="3000" dirty="0" smtClean="0">
                <a:solidFill>
                  <a:schemeClr val="tx1"/>
                </a:solidFill>
                <a:ea typeface="ＭＳ ゴシック" pitchFamily="49" charset="-128"/>
              </a:rPr>
              <a:t>      </a:t>
            </a:r>
            <a:r>
              <a:rPr lang="ja-JP" altLang="en-US" sz="3000" dirty="0" smtClean="0">
                <a:solidFill>
                  <a:schemeClr val="tx1"/>
                </a:solidFill>
                <a:ea typeface="ＭＳ ゴシック" pitchFamily="49" charset="-128"/>
              </a:rPr>
              <a:t>東京証券取引所</a:t>
            </a:r>
          </a:p>
        </p:txBody>
      </p:sp>
      <p:sp>
        <p:nvSpPr>
          <p:cNvPr id="5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542DF6-577F-4138-B5E5-0675BCF5697C}" type="slidenum">
              <a:rPr lang="en-US" altLang="ja-JP"/>
              <a:pPr>
                <a:defRPr/>
              </a:pPr>
              <a:t>15</a:t>
            </a:fld>
            <a:endParaRPr lang="en-US" altLang="ja-JP"/>
          </a:p>
        </p:txBody>
      </p:sp>
      <p:sp>
        <p:nvSpPr>
          <p:cNvPr id="25603" name="正方形/長方形 5"/>
          <p:cNvSpPr>
            <a:spLocks noChangeArrowheads="1"/>
          </p:cNvSpPr>
          <p:nvPr/>
        </p:nvSpPr>
        <p:spPr bwMode="auto">
          <a:xfrm>
            <a:off x="107504" y="1071562"/>
            <a:ext cx="8893621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dirty="0" err="1">
                <a:solidFill>
                  <a:srgbClr val="C00000"/>
                </a:solidFill>
                <a:latin typeface="+mn-lt"/>
              </a:rPr>
              <a:t>Kayabacho</a:t>
            </a:r>
            <a:r>
              <a:rPr lang="en-US" altLang="ja-JP" dirty="0">
                <a:solidFill>
                  <a:srgbClr val="C00000"/>
                </a:solidFill>
                <a:latin typeface="+mn-lt"/>
              </a:rPr>
              <a:t> station (</a:t>
            </a:r>
            <a:r>
              <a:rPr lang="en-US" altLang="ja-JP" dirty="0" err="1">
                <a:solidFill>
                  <a:srgbClr val="C00000"/>
                </a:solidFill>
                <a:latin typeface="+mn-lt"/>
              </a:rPr>
              <a:t>Tozai</a:t>
            </a:r>
            <a:r>
              <a:rPr lang="en-US" altLang="ja-JP" dirty="0">
                <a:solidFill>
                  <a:srgbClr val="C00000"/>
                </a:solidFill>
                <a:latin typeface="+mn-lt"/>
              </a:rPr>
              <a:t> line, exit 11) </a:t>
            </a:r>
            <a:r>
              <a:rPr lang="en-US" altLang="ja-JP" dirty="0">
                <a:latin typeface="+mn-lt"/>
              </a:rPr>
              <a:t>5 minutes' </a:t>
            </a:r>
            <a:r>
              <a:rPr lang="en-US" altLang="ja-JP" dirty="0" smtClean="0">
                <a:latin typeface="+mn-lt"/>
              </a:rPr>
              <a:t>walk </a:t>
            </a:r>
          </a:p>
          <a:p>
            <a:pPr>
              <a:defRPr/>
            </a:pPr>
            <a:r>
              <a:rPr lang="en-US" altLang="ja-JP" dirty="0" smtClean="0">
                <a:latin typeface="+mn-lt"/>
              </a:rPr>
              <a:t> </a:t>
            </a:r>
            <a:r>
              <a:rPr lang="en-US" altLang="ja-JP" dirty="0" err="1">
                <a:latin typeface="+mn-lt"/>
              </a:rPr>
              <a:t>Kayabacho</a:t>
            </a:r>
            <a:r>
              <a:rPr lang="en-US" altLang="ja-JP" dirty="0">
                <a:latin typeface="+mn-lt"/>
              </a:rPr>
              <a:t> station (Hibiya line, exit 7) 7 minutes' walk </a:t>
            </a:r>
            <a:endParaRPr lang="en-US" altLang="ja-JP" dirty="0" smtClean="0">
              <a:latin typeface="+mn-lt"/>
            </a:endParaRPr>
          </a:p>
          <a:p>
            <a:pPr>
              <a:defRPr/>
            </a:pPr>
            <a:r>
              <a:rPr lang="en-US" altLang="ja-JP" dirty="0" err="1" smtClean="0">
                <a:latin typeface="+mn-lt"/>
              </a:rPr>
              <a:t>Nihombashi</a:t>
            </a:r>
            <a:r>
              <a:rPr lang="en-US" altLang="ja-JP" dirty="0" smtClean="0">
                <a:latin typeface="+mn-lt"/>
              </a:rPr>
              <a:t> </a:t>
            </a:r>
            <a:r>
              <a:rPr lang="en-US" altLang="ja-JP" dirty="0">
                <a:latin typeface="+mn-lt"/>
              </a:rPr>
              <a:t>station (Toei </a:t>
            </a:r>
            <a:r>
              <a:rPr lang="en-US" altLang="ja-JP" dirty="0" err="1">
                <a:latin typeface="+mn-lt"/>
              </a:rPr>
              <a:t>Asakusa</a:t>
            </a:r>
            <a:r>
              <a:rPr lang="en-US" altLang="ja-JP" dirty="0">
                <a:latin typeface="+mn-lt"/>
              </a:rPr>
              <a:t> line, exit D2 ) 5 minutes' walk </a:t>
            </a:r>
          </a:p>
          <a:p>
            <a:pPr>
              <a:defRPr/>
            </a:pPr>
            <a:r>
              <a:rPr lang="en-US" altLang="ja-JP" dirty="0">
                <a:latin typeface="+mn-lt"/>
              </a:rPr>
              <a:t>2-1 </a:t>
            </a:r>
            <a:r>
              <a:rPr lang="en-US" altLang="ja-JP" dirty="0" err="1">
                <a:latin typeface="+mn-lt"/>
              </a:rPr>
              <a:t>Nihombashi</a:t>
            </a:r>
            <a:r>
              <a:rPr lang="en-US" altLang="ja-JP" dirty="0">
                <a:latin typeface="+mn-lt"/>
              </a:rPr>
              <a:t> </a:t>
            </a:r>
            <a:r>
              <a:rPr lang="en-US" altLang="ja-JP" dirty="0" err="1">
                <a:latin typeface="+mn-lt"/>
              </a:rPr>
              <a:t>Kabutocho</a:t>
            </a:r>
            <a:r>
              <a:rPr lang="en-US" altLang="ja-JP" dirty="0">
                <a:latin typeface="+mn-lt"/>
              </a:rPr>
              <a:t>, Chuo-</a:t>
            </a:r>
            <a:r>
              <a:rPr lang="en-US" altLang="ja-JP" dirty="0" err="1">
                <a:latin typeface="+mn-lt"/>
              </a:rPr>
              <a:t>ku</a:t>
            </a:r>
            <a:r>
              <a:rPr lang="en-US" altLang="ja-JP" dirty="0">
                <a:latin typeface="+mn-lt"/>
              </a:rPr>
              <a:t> Tokyo 103‐8224</a:t>
            </a:r>
            <a:br>
              <a:rPr lang="en-US" altLang="ja-JP" dirty="0">
                <a:latin typeface="+mn-lt"/>
              </a:rPr>
            </a:br>
            <a:r>
              <a:rPr lang="en-US" altLang="ja-JP" dirty="0">
                <a:latin typeface="+mn-lt"/>
              </a:rPr>
              <a:t>Tel: 81-3-3665-1881 (direct)</a:t>
            </a:r>
            <a:br>
              <a:rPr lang="en-US" altLang="ja-JP" dirty="0">
                <a:latin typeface="+mn-lt"/>
              </a:rPr>
            </a:br>
            <a:r>
              <a:rPr lang="en-US" altLang="ja-JP" dirty="0">
                <a:latin typeface="+mn-lt"/>
              </a:rPr>
              <a:t>Fax: </a:t>
            </a:r>
            <a:r>
              <a:rPr lang="en-US" altLang="ja-JP" dirty="0" smtClean="0">
                <a:latin typeface="+mn-lt"/>
              </a:rPr>
              <a:t>81-3-3662-0547</a:t>
            </a:r>
          </a:p>
          <a:p>
            <a:pPr>
              <a:defRPr/>
            </a:pPr>
            <a:endParaRPr lang="en-US" altLang="ja-JP" dirty="0" smtClean="0">
              <a:latin typeface="+mn-lt"/>
            </a:endParaRPr>
          </a:p>
          <a:p>
            <a:pPr>
              <a:defRPr/>
            </a:pPr>
            <a:r>
              <a:rPr lang="en-US" altLang="ja-JP" dirty="0" smtClean="0">
                <a:latin typeface="+mn-lt"/>
              </a:rPr>
              <a:t>Let’s meet in front of the </a:t>
            </a:r>
          </a:p>
          <a:p>
            <a:pPr>
              <a:defRPr/>
            </a:pPr>
            <a:r>
              <a:rPr lang="en-US" altLang="ja-JP" dirty="0" smtClean="0">
                <a:latin typeface="+mn-lt"/>
              </a:rPr>
              <a:t>Visitors Entrance at 10:30</a:t>
            </a:r>
          </a:p>
          <a:p>
            <a:pPr>
              <a:defRPr/>
            </a:pPr>
            <a:r>
              <a:rPr lang="en-US" altLang="ja-JP" dirty="0" smtClean="0">
                <a:latin typeface="+mn-lt"/>
              </a:rPr>
              <a:t>on July 5.</a:t>
            </a:r>
            <a:endParaRPr lang="en-US" altLang="ja-JP" dirty="0">
              <a:latin typeface="+mn-lt"/>
            </a:endParaRPr>
          </a:p>
          <a:p>
            <a:pPr>
              <a:defRPr/>
            </a:pPr>
            <a:endParaRPr lang="en-US" altLang="ja-JP" dirty="0"/>
          </a:p>
          <a:p>
            <a:pPr>
              <a:defRPr/>
            </a:pPr>
            <a:endParaRPr lang="ja-JP" altLang="en-US" dirty="0"/>
          </a:p>
        </p:txBody>
      </p:sp>
      <p:pic>
        <p:nvPicPr>
          <p:cNvPr id="2560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63" y="2708920"/>
            <a:ext cx="5214937" cy="4049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2844" y="0"/>
            <a:ext cx="8315356" cy="85723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ja-JP" sz="3000" dirty="0" smtClean="0">
                <a:solidFill>
                  <a:schemeClr val="tx1"/>
                </a:solidFill>
                <a:ea typeface="ＭＳ ゴシック" pitchFamily="49" charset="-128"/>
              </a:rPr>
              <a:t>8. Fuji seminar houses: MIURA SEMINAR HOUSE</a:t>
            </a:r>
            <a:br>
              <a:rPr lang="en-US" altLang="ja-JP" sz="3000" dirty="0" smtClean="0">
                <a:solidFill>
                  <a:schemeClr val="tx1"/>
                </a:solidFill>
                <a:ea typeface="ＭＳ ゴシック" pitchFamily="49" charset="-128"/>
              </a:rPr>
            </a:br>
            <a:r>
              <a:rPr lang="en-US" altLang="ja-JP" sz="3000" dirty="0" smtClean="0">
                <a:solidFill>
                  <a:schemeClr val="tx1"/>
                </a:solidFill>
                <a:ea typeface="ＭＳ ゴシック" pitchFamily="49" charset="-128"/>
              </a:rPr>
              <a:t>      </a:t>
            </a:r>
            <a:r>
              <a:rPr lang="ja-JP" altLang="en-US" sz="3000" dirty="0" smtClean="0">
                <a:solidFill>
                  <a:schemeClr val="tx1"/>
                </a:solidFill>
                <a:ea typeface="ＭＳ ゴシック" pitchFamily="49" charset="-128"/>
              </a:rPr>
              <a:t>富士セミナーハウス</a:t>
            </a:r>
            <a:r>
              <a:rPr lang="en-US" altLang="ja-JP" sz="3000" dirty="0" smtClean="0">
                <a:solidFill>
                  <a:schemeClr val="tx1"/>
                </a:solidFill>
                <a:ea typeface="ＭＳ ゴシック" pitchFamily="49" charset="-128"/>
              </a:rPr>
              <a:t>: </a:t>
            </a:r>
            <a:r>
              <a:rPr lang="ja-JP" altLang="en-US" sz="3000" dirty="0" smtClean="0">
                <a:solidFill>
                  <a:schemeClr val="tx1"/>
                </a:solidFill>
                <a:ea typeface="ＭＳ ゴシック" pitchFamily="49" charset="-128"/>
              </a:rPr>
              <a:t>三浦セミナーハウス</a:t>
            </a:r>
          </a:p>
        </p:txBody>
      </p:sp>
      <p:pic>
        <p:nvPicPr>
          <p:cNvPr id="2457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210300" y="2643188"/>
            <a:ext cx="2933700" cy="1974850"/>
          </a:xfrm>
        </p:spPr>
      </p:pic>
      <p:sp>
        <p:nvSpPr>
          <p:cNvPr id="6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8536CF-CF79-4744-8030-5E9EE68CB8C7}" type="slidenum">
              <a:rPr lang="en-US" altLang="ja-JP"/>
              <a:pPr>
                <a:defRPr/>
              </a:pPr>
              <a:t>16</a:t>
            </a:fld>
            <a:endParaRPr lang="en-US" altLang="ja-JP"/>
          </a:p>
        </p:txBody>
      </p:sp>
      <p:sp>
        <p:nvSpPr>
          <p:cNvPr id="24580" name="正方形/長方形 5"/>
          <p:cNvSpPr>
            <a:spLocks noChangeArrowheads="1"/>
          </p:cNvSpPr>
          <p:nvPr/>
        </p:nvSpPr>
        <p:spPr bwMode="auto">
          <a:xfrm>
            <a:off x="142875" y="928688"/>
            <a:ext cx="8501063" cy="600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000" dirty="0">
                <a:solidFill>
                  <a:srgbClr val="C00000"/>
                </a:solidFill>
                <a:latin typeface="+mn-lt"/>
                <a:cs typeface="Arial" pitchFamily="34" charset="0"/>
              </a:rPr>
              <a:t>Fuji Seminar House </a:t>
            </a:r>
            <a:r>
              <a:rPr lang="en-US" altLang="ja-JP" sz="2000" dirty="0">
                <a:latin typeface="+mn-lt"/>
                <a:cs typeface="Arial" pitchFamily="34" charset="0"/>
              </a:rPr>
              <a:t>is located near Mount Fuji</a:t>
            </a:r>
            <a:r>
              <a:rPr lang="ja-JP" altLang="en-US" sz="2000" dirty="0" err="1">
                <a:latin typeface="+mn-lt"/>
                <a:cs typeface="Arial" pitchFamily="34" charset="0"/>
              </a:rPr>
              <a:t>，</a:t>
            </a:r>
            <a:r>
              <a:rPr lang="en-US" altLang="ja-JP" sz="2000" dirty="0">
                <a:latin typeface="+mn-lt"/>
                <a:cs typeface="Arial" pitchFamily="34" charset="0"/>
              </a:rPr>
              <a:t>1,100m above sea level besides </a:t>
            </a:r>
            <a:r>
              <a:rPr lang="en-US" altLang="ja-JP" sz="2000" dirty="0" err="1">
                <a:latin typeface="+mn-lt"/>
                <a:cs typeface="Arial" pitchFamily="34" charset="0"/>
              </a:rPr>
              <a:t>Aokigahara</a:t>
            </a:r>
            <a:r>
              <a:rPr lang="en-US" altLang="ja-JP" sz="2000" dirty="0">
                <a:latin typeface="+mn-lt"/>
                <a:cs typeface="Arial" pitchFamily="34" charset="0"/>
              </a:rPr>
              <a:t>, which is famous for the sea of trees.  </a:t>
            </a:r>
            <a:endParaRPr lang="ja-JP" altLang="ja-JP" sz="2000" dirty="0">
              <a:latin typeface="+mn-lt"/>
              <a:cs typeface="Arial" pitchFamily="34" charset="0"/>
            </a:endParaRPr>
          </a:p>
          <a:p>
            <a:pPr>
              <a:defRPr/>
            </a:pPr>
            <a:r>
              <a:rPr lang="en-US" altLang="ja-JP" sz="2000" dirty="0">
                <a:latin typeface="+mn-lt"/>
                <a:cs typeface="Arial" pitchFamily="34" charset="0"/>
              </a:rPr>
              <a:t>Address = 8532-272, </a:t>
            </a:r>
            <a:r>
              <a:rPr lang="en-US" altLang="ja-JP" sz="2000" dirty="0" err="1">
                <a:latin typeface="+mn-lt"/>
                <a:cs typeface="Arial" pitchFamily="34" charset="0"/>
              </a:rPr>
              <a:t>Jiragonno</a:t>
            </a:r>
            <a:r>
              <a:rPr lang="en-US" altLang="ja-JP" sz="2000" dirty="0">
                <a:latin typeface="+mn-lt"/>
                <a:cs typeface="Arial" pitchFamily="34" charset="0"/>
              </a:rPr>
              <a:t>, </a:t>
            </a:r>
            <a:r>
              <a:rPr lang="en-US" altLang="ja-JP" sz="2000" dirty="0" err="1">
                <a:latin typeface="+mn-lt"/>
                <a:cs typeface="Arial" pitchFamily="34" charset="0"/>
              </a:rPr>
              <a:t>Narusawa-mura</a:t>
            </a:r>
            <a:r>
              <a:rPr lang="en-US" altLang="ja-JP" sz="2000" dirty="0">
                <a:latin typeface="+mn-lt"/>
                <a:cs typeface="Arial" pitchFamily="34" charset="0"/>
              </a:rPr>
              <a:t>, </a:t>
            </a:r>
            <a:r>
              <a:rPr lang="en-US" altLang="ja-JP" sz="2000" dirty="0" err="1">
                <a:latin typeface="+mn-lt"/>
                <a:cs typeface="Arial" pitchFamily="34" charset="0"/>
              </a:rPr>
              <a:t>MinamiTsuru</a:t>
            </a:r>
            <a:r>
              <a:rPr lang="en-US" altLang="ja-JP" sz="2000" dirty="0">
                <a:latin typeface="+mn-lt"/>
                <a:cs typeface="Arial" pitchFamily="34" charset="0"/>
              </a:rPr>
              <a:t>, Yamanashi Prefecture  Tel.0555-85-2773</a:t>
            </a:r>
            <a:endParaRPr lang="ja-JP" altLang="ja-JP" sz="2000" dirty="0">
              <a:latin typeface="+mn-lt"/>
              <a:cs typeface="Arial" pitchFamily="34" charset="0"/>
            </a:endParaRPr>
          </a:p>
          <a:p>
            <a:pPr>
              <a:defRPr/>
            </a:pPr>
            <a:r>
              <a:rPr lang="en-US" altLang="ja-JP" sz="2000" dirty="0">
                <a:latin typeface="+mn-lt"/>
                <a:cs typeface="Arial" pitchFamily="34" charset="0"/>
              </a:rPr>
              <a:t>Transportation = about 2 hours by Express Bus from Shinjuku station</a:t>
            </a:r>
            <a:endParaRPr lang="ja-JP" altLang="ja-JP" sz="2000" dirty="0">
              <a:latin typeface="+mn-lt"/>
              <a:cs typeface="Arial" pitchFamily="34" charset="0"/>
            </a:endParaRPr>
          </a:p>
          <a:p>
            <a:pPr>
              <a:defRPr/>
            </a:pPr>
            <a:r>
              <a:rPr lang="en-US" altLang="ja-JP" sz="2000" dirty="0">
                <a:latin typeface="+mn-lt"/>
                <a:cs typeface="Arial" pitchFamily="34" charset="0"/>
              </a:rPr>
              <a:t> to </a:t>
            </a:r>
            <a:r>
              <a:rPr lang="en-US" altLang="ja-JP" sz="2000" dirty="0" err="1">
                <a:latin typeface="+mn-lt"/>
                <a:cs typeface="Arial" pitchFamily="34" charset="0"/>
              </a:rPr>
              <a:t>Kawaguchiko</a:t>
            </a:r>
            <a:r>
              <a:rPr lang="en-US" altLang="ja-JP" sz="2000" dirty="0">
                <a:latin typeface="+mn-lt"/>
                <a:cs typeface="Arial" pitchFamily="34" charset="0"/>
              </a:rPr>
              <a:t>, \1,700</a:t>
            </a:r>
          </a:p>
          <a:p>
            <a:pPr>
              <a:defRPr/>
            </a:pPr>
            <a:r>
              <a:rPr lang="en-US" altLang="ja-JP" sz="2000" dirty="0">
                <a:latin typeface="+mn-lt"/>
                <a:cs typeface="Arial" pitchFamily="34" charset="0"/>
              </a:rPr>
              <a:t>Hot  Spring =</a:t>
            </a:r>
            <a:r>
              <a:rPr lang="en-US" altLang="ja-JP" sz="2000" dirty="0" err="1">
                <a:latin typeface="+mn-lt"/>
                <a:cs typeface="Arial" pitchFamily="34" charset="0"/>
              </a:rPr>
              <a:t>Yurari</a:t>
            </a:r>
            <a:r>
              <a:rPr lang="en-US" altLang="ja-JP" sz="2000" dirty="0">
                <a:latin typeface="+mn-lt"/>
                <a:cs typeface="Arial" pitchFamily="34" charset="0"/>
              </a:rPr>
              <a:t> 16 kinds of hot springs \1,000</a:t>
            </a:r>
            <a:endParaRPr lang="ja-JP" altLang="ja-JP" sz="2000" dirty="0">
              <a:latin typeface="+mn-lt"/>
              <a:cs typeface="Arial" pitchFamily="34" charset="0"/>
            </a:endParaRPr>
          </a:p>
          <a:p>
            <a:pPr>
              <a:defRPr/>
            </a:pPr>
            <a:r>
              <a:rPr lang="en-US" altLang="ja-JP" sz="2000" dirty="0">
                <a:hlinkClick r:id="rId3" action="ppaction://hlinkpres?slideindex=1&amp;slidetitle="/>
              </a:rPr>
              <a:t>http://www.fuji-yurari.jp/</a:t>
            </a:r>
            <a:endParaRPr lang="en-US" altLang="ja-JP" sz="2000" dirty="0">
              <a:latin typeface="+mn-lt"/>
              <a:cs typeface="Arial" pitchFamily="34" charset="0"/>
            </a:endParaRPr>
          </a:p>
          <a:p>
            <a:pPr>
              <a:defRPr/>
            </a:pPr>
            <a:endParaRPr lang="en-US" altLang="ja-JP" sz="2000" dirty="0">
              <a:latin typeface="+mn-lt"/>
              <a:cs typeface="Arial" pitchFamily="34" charset="0"/>
            </a:endParaRPr>
          </a:p>
          <a:p>
            <a:pPr>
              <a:defRPr/>
            </a:pPr>
            <a:r>
              <a:rPr lang="en-US" altLang="ja-JP" sz="2000" dirty="0">
                <a:solidFill>
                  <a:srgbClr val="C00000"/>
                </a:solidFill>
                <a:latin typeface="+mn-lt"/>
                <a:cs typeface="Arial" pitchFamily="34" charset="0"/>
              </a:rPr>
              <a:t>Miura Seminar House </a:t>
            </a:r>
            <a:r>
              <a:rPr lang="en-US" altLang="ja-JP" sz="2000" dirty="0">
                <a:latin typeface="+mn-lt"/>
                <a:cs typeface="Arial" pitchFamily="34" charset="0"/>
              </a:rPr>
              <a:t>is located near Miura Seashore.</a:t>
            </a:r>
          </a:p>
          <a:p>
            <a:pPr>
              <a:defRPr/>
            </a:pPr>
            <a:r>
              <a:rPr lang="en-US" altLang="ja-JP" sz="2000" dirty="0">
                <a:latin typeface="+mn-lt"/>
                <a:cs typeface="Arial" pitchFamily="34" charset="0"/>
              </a:rPr>
              <a:t>Address = 1002-7, </a:t>
            </a:r>
            <a:r>
              <a:rPr lang="en-US" altLang="ja-JP" sz="2000" dirty="0" err="1">
                <a:latin typeface="+mn-lt"/>
                <a:cs typeface="Arial" pitchFamily="34" charset="0"/>
              </a:rPr>
              <a:t>Kamimiyata</a:t>
            </a:r>
            <a:r>
              <a:rPr lang="en-US" altLang="ja-JP" sz="2000" dirty="0">
                <a:latin typeface="+mn-lt"/>
                <a:cs typeface="Arial" pitchFamily="34" charset="0"/>
              </a:rPr>
              <a:t>, </a:t>
            </a:r>
            <a:r>
              <a:rPr lang="en-US" altLang="ja-JP" sz="2000" dirty="0" err="1">
                <a:latin typeface="+mn-lt"/>
                <a:cs typeface="Arial" pitchFamily="34" charset="0"/>
              </a:rPr>
              <a:t>Minamishimoura-machi</a:t>
            </a:r>
            <a:r>
              <a:rPr lang="en-US" altLang="ja-JP" sz="2000" dirty="0">
                <a:latin typeface="+mn-lt"/>
                <a:cs typeface="Arial" pitchFamily="34" charset="0"/>
              </a:rPr>
              <a:t>,</a:t>
            </a:r>
          </a:p>
          <a:p>
            <a:pPr>
              <a:defRPr/>
            </a:pPr>
            <a:r>
              <a:rPr lang="en-US" altLang="ja-JP" sz="2000" dirty="0">
                <a:latin typeface="+mn-lt"/>
                <a:cs typeface="Arial" pitchFamily="34" charset="0"/>
              </a:rPr>
              <a:t>Miura-city, </a:t>
            </a:r>
            <a:r>
              <a:rPr lang="en-US" altLang="ja-JP" sz="2000" dirty="0" err="1">
                <a:latin typeface="+mn-lt"/>
                <a:cs typeface="Arial" pitchFamily="34" charset="0"/>
              </a:rPr>
              <a:t>Kangawa</a:t>
            </a:r>
            <a:r>
              <a:rPr lang="en-US" altLang="ja-JP" sz="2000" dirty="0">
                <a:latin typeface="+mn-lt"/>
                <a:cs typeface="Arial" pitchFamily="34" charset="0"/>
              </a:rPr>
              <a:t> Prefecture Tel.0468-88-0034</a:t>
            </a:r>
          </a:p>
          <a:p>
            <a:pPr>
              <a:defRPr/>
            </a:pPr>
            <a:r>
              <a:rPr lang="en-US" altLang="ja-JP" sz="2000" dirty="0">
                <a:latin typeface="+mn-lt"/>
                <a:cs typeface="Arial" pitchFamily="34" charset="0"/>
              </a:rPr>
              <a:t>Transportation = about 1.5 hours by Keihin Kyuko Line </a:t>
            </a:r>
          </a:p>
          <a:p>
            <a:pPr>
              <a:defRPr/>
            </a:pPr>
            <a:r>
              <a:rPr lang="en-US" altLang="ja-JP" sz="2000" dirty="0">
                <a:latin typeface="+mn-lt"/>
                <a:cs typeface="Arial" pitchFamily="34" charset="0"/>
              </a:rPr>
              <a:t>from Shinagawa to Miura </a:t>
            </a:r>
            <a:r>
              <a:rPr lang="en-US" altLang="ja-JP" sz="2000" dirty="0" err="1">
                <a:latin typeface="+mn-lt"/>
                <a:cs typeface="Arial" pitchFamily="34" charset="0"/>
              </a:rPr>
              <a:t>Kaigan</a:t>
            </a:r>
            <a:r>
              <a:rPr lang="en-US" altLang="ja-JP" sz="2000" dirty="0">
                <a:latin typeface="+mn-lt"/>
                <a:cs typeface="Arial" pitchFamily="34" charset="0"/>
              </a:rPr>
              <a:t>, \830</a:t>
            </a:r>
          </a:p>
          <a:p>
            <a:pPr>
              <a:defRPr/>
            </a:pPr>
            <a:endParaRPr lang="ja-JP" altLang="en-US" sz="2000" dirty="0">
              <a:latin typeface="+mn-lt"/>
              <a:cs typeface="Arial" pitchFamily="34" charset="0"/>
            </a:endParaRPr>
          </a:p>
          <a:p>
            <a:pPr>
              <a:defRPr/>
            </a:pPr>
            <a:r>
              <a:rPr lang="en-US" altLang="ja-JP" sz="2000" dirty="0">
                <a:solidFill>
                  <a:srgbClr val="C00000"/>
                </a:solidFill>
                <a:latin typeface="+mn-lt"/>
                <a:cs typeface="Arial" pitchFamily="34" charset="0"/>
              </a:rPr>
              <a:t>Fees  3,500 yen = 37 US dollars</a:t>
            </a:r>
            <a:endParaRPr lang="ja-JP" altLang="ja-JP" sz="2000" dirty="0">
              <a:solidFill>
                <a:srgbClr val="C00000"/>
              </a:solidFill>
              <a:latin typeface="+mn-lt"/>
              <a:cs typeface="Arial" pitchFamily="34" charset="0"/>
            </a:endParaRPr>
          </a:p>
          <a:p>
            <a:pPr>
              <a:defRPr/>
            </a:pPr>
            <a:r>
              <a:rPr lang="en-US" altLang="ja-JP" sz="2000" dirty="0">
                <a:latin typeface="+mn-lt"/>
                <a:cs typeface="Arial" pitchFamily="34" charset="0"/>
              </a:rPr>
              <a:t>Accommodation fee = 2,000 yen</a:t>
            </a:r>
            <a:endParaRPr lang="ja-JP" altLang="ja-JP" sz="2000" dirty="0">
              <a:latin typeface="+mn-lt"/>
              <a:cs typeface="Arial" pitchFamily="34" charset="0"/>
            </a:endParaRPr>
          </a:p>
          <a:p>
            <a:pPr>
              <a:defRPr/>
            </a:pPr>
            <a:r>
              <a:rPr lang="en-US" altLang="ja-JP" sz="2000" dirty="0">
                <a:latin typeface="+mn-lt"/>
                <a:cs typeface="Arial" pitchFamily="34" charset="0"/>
              </a:rPr>
              <a:t>Breakfast = 500 yen</a:t>
            </a:r>
            <a:endParaRPr lang="ja-JP" altLang="ja-JP" sz="2000" dirty="0">
              <a:latin typeface="+mn-lt"/>
              <a:cs typeface="Arial" pitchFamily="34" charset="0"/>
            </a:endParaRPr>
          </a:p>
          <a:p>
            <a:pPr>
              <a:defRPr/>
            </a:pPr>
            <a:r>
              <a:rPr lang="en-US" altLang="ja-JP" sz="2000" dirty="0">
                <a:latin typeface="+mn-lt"/>
                <a:cs typeface="Arial" pitchFamily="34" charset="0"/>
              </a:rPr>
              <a:t>Dinner = 1,000 yen</a:t>
            </a:r>
            <a:endParaRPr lang="ja-JP" altLang="en-US" dirty="0">
              <a:latin typeface="+mn-lt"/>
            </a:endParaRPr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15063" y="4765675"/>
            <a:ext cx="2928937" cy="209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4290"/>
            <a:ext cx="7772400" cy="64294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ja-JP" sz="2400" dirty="0" smtClean="0"/>
              <a:t> Introduction to Money and Finance in Japan</a:t>
            </a:r>
            <a:br>
              <a:rPr lang="en-US" altLang="ja-JP" sz="2400" dirty="0" smtClean="0"/>
            </a:br>
            <a:r>
              <a:rPr lang="en-US" altLang="ja-JP" sz="2400" dirty="0" smtClean="0"/>
              <a:t>course description</a:t>
            </a:r>
            <a:endParaRPr lang="ja-JP" altLang="en-US" sz="2400" dirty="0" smtClean="0">
              <a:solidFill>
                <a:schemeClr val="tx1"/>
              </a:solidFill>
              <a:latin typeface="ＭＳ 明朝" charset="-128"/>
              <a:ea typeface="ＭＳ ゴシック" pitchFamily="49" charset="-128"/>
            </a:endParaRPr>
          </a:p>
        </p:txBody>
      </p:sp>
      <p:sp>
        <p:nvSpPr>
          <p:cNvPr id="4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243862-4874-4DD2-BFE9-81B6A5C6378F}" type="slidenum">
              <a:rPr lang="en-US" altLang="ja-JP"/>
              <a:pPr>
                <a:defRPr/>
              </a:pPr>
              <a:t>2</a:t>
            </a:fld>
            <a:endParaRPr lang="en-US" altLang="ja-JP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214313" y="928688"/>
            <a:ext cx="8786812" cy="584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200" dirty="0">
                <a:latin typeface="+mn-lt"/>
              </a:rPr>
              <a:t>Theme or Objectives:</a:t>
            </a:r>
          </a:p>
          <a:p>
            <a:pPr>
              <a:defRPr/>
            </a:pPr>
            <a:r>
              <a:rPr lang="en-US" altLang="ja-JP" sz="2200" dirty="0">
                <a:latin typeface="+mn-lt"/>
              </a:rPr>
              <a:t>This course explains in plain terms the monetary and financial system, theory and policy in Japan.  It will be easily understood even by students whose major is not economics.</a:t>
            </a:r>
          </a:p>
          <a:p>
            <a:pPr>
              <a:defRPr/>
            </a:pPr>
            <a:r>
              <a:rPr lang="en-US" altLang="ja-JP" sz="2200" dirty="0" smtClean="0">
                <a:latin typeface="+mn-lt"/>
              </a:rPr>
              <a:t>      http://www.i.hosei.ac.jp/hayashi</a:t>
            </a:r>
            <a:endParaRPr lang="ja-JP" altLang="en-US" sz="2200" dirty="0">
              <a:latin typeface="+mn-lt"/>
            </a:endParaRPr>
          </a:p>
          <a:p>
            <a:pPr>
              <a:defRPr/>
            </a:pPr>
            <a:r>
              <a:rPr lang="en-US" altLang="ja-JP" sz="2200" dirty="0">
                <a:latin typeface="+mn-lt"/>
              </a:rPr>
              <a:t>Course Description:</a:t>
            </a:r>
          </a:p>
          <a:p>
            <a:pPr>
              <a:defRPr/>
            </a:pPr>
            <a:r>
              <a:rPr lang="en-US" altLang="ja-JP" sz="2200" dirty="0">
                <a:latin typeface="+mn-lt"/>
              </a:rPr>
              <a:t>The main themes of this course are the following;</a:t>
            </a:r>
          </a:p>
          <a:p>
            <a:pPr>
              <a:defRPr/>
            </a:pPr>
            <a:r>
              <a:rPr lang="en-US" altLang="ja-JP" sz="2200" dirty="0">
                <a:solidFill>
                  <a:srgbClr val="C00000"/>
                </a:solidFill>
                <a:latin typeface="+mn-lt"/>
              </a:rPr>
              <a:t>1. Basic concepts of our monetary economy</a:t>
            </a:r>
            <a:r>
              <a:rPr lang="en-US" altLang="ja-JP" sz="2200" dirty="0">
                <a:latin typeface="+mn-lt"/>
              </a:rPr>
              <a:t>:</a:t>
            </a:r>
          </a:p>
          <a:p>
            <a:pPr>
              <a:defRPr/>
            </a:pPr>
            <a:r>
              <a:rPr lang="en-US" altLang="ja-JP" sz="2200" dirty="0">
                <a:latin typeface="+mn-lt"/>
              </a:rPr>
              <a:t>  financial markets, institutions, structure and system in Japan.</a:t>
            </a:r>
          </a:p>
          <a:p>
            <a:pPr>
              <a:defRPr/>
            </a:pPr>
            <a:r>
              <a:rPr lang="en-US" altLang="ja-JP" sz="2200" dirty="0">
                <a:solidFill>
                  <a:srgbClr val="C00000"/>
                </a:solidFill>
                <a:latin typeface="+mn-lt"/>
              </a:rPr>
              <a:t>2. Basic microeconomic analyses</a:t>
            </a:r>
            <a:r>
              <a:rPr lang="en-US" altLang="ja-JP" sz="2200" dirty="0">
                <a:latin typeface="+mn-lt"/>
              </a:rPr>
              <a:t> of household finance and corporate finance in Japan.</a:t>
            </a:r>
          </a:p>
          <a:p>
            <a:pPr>
              <a:defRPr/>
            </a:pPr>
            <a:r>
              <a:rPr lang="en-US" altLang="ja-JP" sz="2200" dirty="0">
                <a:solidFill>
                  <a:srgbClr val="C00000"/>
                </a:solidFill>
                <a:latin typeface="+mn-lt"/>
              </a:rPr>
              <a:t>3. Basic macroeconomic analyses </a:t>
            </a:r>
            <a:r>
              <a:rPr lang="en-US" altLang="ja-JP" sz="2200" dirty="0">
                <a:latin typeface="+mn-lt"/>
              </a:rPr>
              <a:t>of the Japanese monetary economy:</a:t>
            </a:r>
          </a:p>
          <a:p>
            <a:pPr>
              <a:defRPr/>
            </a:pPr>
            <a:r>
              <a:rPr lang="en-US" altLang="ja-JP" sz="2200" dirty="0">
                <a:latin typeface="+mn-lt"/>
              </a:rPr>
              <a:t>  financial and goods markets, monetary and fiscal policies, inflation and deflation, etc..</a:t>
            </a:r>
          </a:p>
          <a:p>
            <a:pPr>
              <a:defRPr/>
            </a:pPr>
            <a:r>
              <a:rPr lang="en-US" altLang="ja-JP" sz="2200" dirty="0">
                <a:solidFill>
                  <a:srgbClr val="C00000"/>
                </a:solidFill>
                <a:latin typeface="+mn-lt"/>
              </a:rPr>
              <a:t>4. Representative financial markets </a:t>
            </a:r>
            <a:r>
              <a:rPr lang="en-US" altLang="ja-JP" sz="2200" dirty="0">
                <a:latin typeface="+mn-lt"/>
              </a:rPr>
              <a:t>in Japan:</a:t>
            </a:r>
          </a:p>
          <a:p>
            <a:pPr>
              <a:defRPr/>
            </a:pPr>
            <a:r>
              <a:rPr lang="en-US" altLang="ja-JP" sz="2200" dirty="0">
                <a:latin typeface="+mn-lt"/>
              </a:rPr>
              <a:t>  deposits and loan markets, stock markets, and bond markets.</a:t>
            </a:r>
          </a:p>
          <a:p>
            <a:pPr>
              <a:defRPr/>
            </a:pPr>
            <a:r>
              <a:rPr lang="en-US" altLang="ja-JP" sz="2200" dirty="0">
                <a:solidFill>
                  <a:srgbClr val="C00000"/>
                </a:solidFill>
                <a:latin typeface="+mn-lt"/>
              </a:rPr>
              <a:t>5. Monetary policies </a:t>
            </a:r>
            <a:r>
              <a:rPr lang="en-US" altLang="ja-JP" sz="2200" dirty="0">
                <a:latin typeface="+mn-lt"/>
              </a:rPr>
              <a:t>in Japan.</a:t>
            </a:r>
            <a:endParaRPr lang="ja-JP" altLang="en-US" dirty="0">
              <a:latin typeface="+mn-lt"/>
              <a:ea typeface="ＭＳ 明朝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4290"/>
            <a:ext cx="7772400" cy="64294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ja-JP" sz="2400" dirty="0" smtClean="0"/>
              <a:t> Introduction to Money and Finance in Japan</a:t>
            </a:r>
            <a:br>
              <a:rPr lang="en-US" altLang="ja-JP" sz="2400" dirty="0" smtClean="0"/>
            </a:br>
            <a:r>
              <a:rPr lang="en-US" altLang="ja-JP" sz="2400" dirty="0" smtClean="0"/>
              <a:t>class schedule</a:t>
            </a:r>
            <a:endParaRPr lang="ja-JP" altLang="en-US" sz="2400" dirty="0" smtClean="0">
              <a:solidFill>
                <a:schemeClr val="tx1"/>
              </a:solidFill>
              <a:latin typeface="ＭＳ 明朝" charset="-128"/>
              <a:ea typeface="ＭＳ ゴシック" pitchFamily="49" charset="-128"/>
            </a:endParaRPr>
          </a:p>
        </p:txBody>
      </p:sp>
      <p:sp>
        <p:nvSpPr>
          <p:cNvPr id="4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53ADA8-4D30-4B90-ABA2-EC664089DCC9}" type="slidenum">
              <a:rPr lang="en-US" altLang="ja-JP"/>
              <a:pPr>
                <a:defRPr/>
              </a:pPr>
              <a:t>3</a:t>
            </a:fld>
            <a:endParaRPr lang="en-US" altLang="ja-JP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928688"/>
            <a:ext cx="9144000" cy="6217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2200" dirty="0">
                <a:latin typeface="+mn-lt"/>
              </a:rPr>
              <a:t>Class 1  </a:t>
            </a:r>
            <a:r>
              <a:rPr lang="en-US" altLang="ja-JP" sz="2200" dirty="0" smtClean="0">
                <a:latin typeface="+mn-lt"/>
              </a:rPr>
              <a:t> </a:t>
            </a:r>
            <a:r>
              <a:rPr lang="en-US" altLang="ja-JP" sz="2200" dirty="0">
                <a:latin typeface="+mn-lt"/>
              </a:rPr>
              <a:t>Course Introduction and Overview of Money and Finance</a:t>
            </a:r>
          </a:p>
          <a:p>
            <a:pPr>
              <a:defRPr/>
            </a:pPr>
            <a:r>
              <a:rPr lang="en-US" altLang="ja-JP" sz="2200" dirty="0">
                <a:latin typeface="+mn-lt"/>
              </a:rPr>
              <a:t>Class 2  </a:t>
            </a:r>
            <a:r>
              <a:rPr lang="en-US" altLang="ja-JP" sz="2200" dirty="0" smtClean="0">
                <a:latin typeface="+mn-lt"/>
              </a:rPr>
              <a:t> Market Economy, Money and Finance: Discussion</a:t>
            </a:r>
            <a:r>
              <a:rPr lang="ja-JP" altLang="en-US" sz="2200" dirty="0" smtClean="0">
                <a:latin typeface="+mn-lt"/>
              </a:rPr>
              <a:t>　</a:t>
            </a:r>
            <a:endParaRPr lang="en-US" altLang="ja-JP" sz="2200" dirty="0" smtClean="0">
              <a:latin typeface="+mn-lt"/>
            </a:endParaRPr>
          </a:p>
          <a:p>
            <a:pPr>
              <a:defRPr/>
            </a:pPr>
            <a:r>
              <a:rPr lang="en-US" altLang="ja-JP" sz="2200" dirty="0" smtClean="0">
                <a:latin typeface="+mn-lt"/>
              </a:rPr>
              <a:t>Class 3</a:t>
            </a:r>
            <a:r>
              <a:rPr lang="ja-JP" altLang="en-US" sz="2200" dirty="0" smtClean="0">
                <a:latin typeface="+mn-lt"/>
              </a:rPr>
              <a:t>　</a:t>
            </a:r>
            <a:r>
              <a:rPr lang="en-US" altLang="ja-JP" sz="2200" dirty="0" smtClean="0">
                <a:latin typeface="+mn-lt"/>
              </a:rPr>
              <a:t>Financial </a:t>
            </a:r>
            <a:r>
              <a:rPr lang="en-US" altLang="ja-JP" sz="2200" dirty="0">
                <a:latin typeface="+mn-lt"/>
              </a:rPr>
              <a:t>Markets and </a:t>
            </a:r>
            <a:r>
              <a:rPr lang="en-US" altLang="ja-JP" sz="2200" dirty="0" smtClean="0">
                <a:latin typeface="+mn-lt"/>
              </a:rPr>
              <a:t>Organizations</a:t>
            </a:r>
            <a:endParaRPr lang="en-US" altLang="ja-JP" sz="2200" dirty="0">
              <a:latin typeface="+mn-lt"/>
            </a:endParaRPr>
          </a:p>
          <a:p>
            <a:pPr>
              <a:defRPr/>
            </a:pPr>
            <a:r>
              <a:rPr lang="en-US" altLang="ja-JP" sz="2200" dirty="0">
                <a:latin typeface="+mn-lt"/>
              </a:rPr>
              <a:t>Class </a:t>
            </a:r>
            <a:r>
              <a:rPr lang="en-US" altLang="ja-JP" sz="2200" dirty="0" smtClean="0">
                <a:latin typeface="+mn-lt"/>
              </a:rPr>
              <a:t>4   </a:t>
            </a:r>
            <a:r>
              <a:rPr lang="en-US" altLang="ja-JP" sz="2200" dirty="0">
                <a:latin typeface="+mn-lt"/>
              </a:rPr>
              <a:t>Financial Structure and System </a:t>
            </a:r>
            <a:r>
              <a:rPr lang="en-US" altLang="ja-JP" sz="2200" dirty="0" smtClean="0">
                <a:latin typeface="+mn-lt"/>
              </a:rPr>
              <a:t>: Discussion</a:t>
            </a:r>
            <a:endParaRPr lang="en-US" altLang="ja-JP" sz="2200" dirty="0">
              <a:latin typeface="+mn-lt"/>
            </a:endParaRPr>
          </a:p>
          <a:p>
            <a:pPr>
              <a:defRPr/>
            </a:pPr>
            <a:r>
              <a:rPr lang="en-US" altLang="ja-JP" sz="2200" dirty="0">
                <a:latin typeface="+mn-lt"/>
              </a:rPr>
              <a:t>Class </a:t>
            </a:r>
            <a:r>
              <a:rPr lang="en-US" altLang="ja-JP" sz="2200" dirty="0" smtClean="0">
                <a:latin typeface="+mn-lt"/>
              </a:rPr>
              <a:t>5    </a:t>
            </a:r>
            <a:r>
              <a:rPr lang="en-US" altLang="ja-JP" sz="2200" dirty="0">
                <a:latin typeface="+mn-lt"/>
              </a:rPr>
              <a:t>Japan's Central Bank; (a trip to) The Bank of Japan</a:t>
            </a:r>
          </a:p>
          <a:p>
            <a:pPr>
              <a:defRPr/>
            </a:pPr>
            <a:r>
              <a:rPr lang="en-US" altLang="ja-JP" sz="2200" dirty="0">
                <a:latin typeface="+mn-lt"/>
              </a:rPr>
              <a:t>Class </a:t>
            </a:r>
            <a:r>
              <a:rPr lang="en-US" altLang="ja-JP" sz="2200" dirty="0" smtClean="0">
                <a:latin typeface="+mn-lt"/>
              </a:rPr>
              <a:t>6   </a:t>
            </a:r>
            <a:r>
              <a:rPr lang="en-US" altLang="ja-JP" sz="2200" dirty="0">
                <a:latin typeface="+mn-lt"/>
              </a:rPr>
              <a:t>Household Finance </a:t>
            </a:r>
            <a:r>
              <a:rPr lang="en-US" altLang="ja-JP" sz="2200" dirty="0" smtClean="0">
                <a:latin typeface="+mn-lt"/>
              </a:rPr>
              <a:t>: Discussion</a:t>
            </a:r>
            <a:endParaRPr lang="en-US" altLang="ja-JP" sz="2200" dirty="0">
              <a:latin typeface="+mn-lt"/>
            </a:endParaRPr>
          </a:p>
          <a:p>
            <a:pPr>
              <a:defRPr/>
            </a:pPr>
            <a:r>
              <a:rPr lang="en-US" altLang="ja-JP" sz="2200" dirty="0">
                <a:latin typeface="+mn-lt"/>
              </a:rPr>
              <a:t>Class </a:t>
            </a:r>
            <a:r>
              <a:rPr lang="en-US" altLang="ja-JP" sz="2200" dirty="0" smtClean="0">
                <a:latin typeface="+mn-lt"/>
              </a:rPr>
              <a:t>7   </a:t>
            </a:r>
            <a:r>
              <a:rPr lang="en-US" altLang="ja-JP" sz="2200" dirty="0">
                <a:latin typeface="+mn-lt"/>
              </a:rPr>
              <a:t>Corporate Finance </a:t>
            </a:r>
            <a:r>
              <a:rPr lang="en-US" altLang="ja-JP" sz="2200" dirty="0" smtClean="0">
                <a:latin typeface="+mn-lt"/>
              </a:rPr>
              <a:t>: Discussion</a:t>
            </a:r>
            <a:endParaRPr lang="en-US" altLang="ja-JP" sz="2200" dirty="0">
              <a:latin typeface="+mn-lt"/>
            </a:endParaRPr>
          </a:p>
          <a:p>
            <a:pPr>
              <a:defRPr/>
            </a:pPr>
            <a:r>
              <a:rPr lang="en-US" altLang="ja-JP" sz="2200" dirty="0">
                <a:latin typeface="+mn-lt"/>
              </a:rPr>
              <a:t>Class </a:t>
            </a:r>
            <a:r>
              <a:rPr lang="en-US" altLang="ja-JP" sz="2200" dirty="0" smtClean="0">
                <a:latin typeface="+mn-lt"/>
              </a:rPr>
              <a:t>8   </a:t>
            </a:r>
            <a:r>
              <a:rPr lang="en-US" altLang="ja-JP" sz="2200" dirty="0">
                <a:latin typeface="+mn-lt"/>
              </a:rPr>
              <a:t>The </a:t>
            </a:r>
            <a:r>
              <a:rPr lang="en-US" altLang="ja-JP" sz="2200" dirty="0" smtClean="0">
                <a:latin typeface="+mn-lt"/>
              </a:rPr>
              <a:t>Supply of and the Demand </a:t>
            </a:r>
            <a:r>
              <a:rPr lang="en-US" altLang="ja-JP" sz="2200" dirty="0">
                <a:latin typeface="+mn-lt"/>
              </a:rPr>
              <a:t>for </a:t>
            </a:r>
            <a:r>
              <a:rPr lang="en-US" altLang="ja-JP" sz="2200" dirty="0" smtClean="0">
                <a:latin typeface="+mn-lt"/>
              </a:rPr>
              <a:t>Money</a:t>
            </a:r>
            <a:r>
              <a:rPr lang="en-US" altLang="ja-JP" sz="2200" dirty="0">
                <a:latin typeface="+mn-lt"/>
              </a:rPr>
              <a:t>;</a:t>
            </a:r>
          </a:p>
          <a:p>
            <a:pPr>
              <a:defRPr/>
            </a:pPr>
            <a:r>
              <a:rPr lang="en-US" altLang="ja-JP" sz="2200" dirty="0">
                <a:latin typeface="+mn-lt"/>
              </a:rPr>
              <a:t>                      Classical and Keynesian Theories </a:t>
            </a:r>
            <a:r>
              <a:rPr lang="en-US" altLang="ja-JP" sz="2200" dirty="0" smtClean="0">
                <a:latin typeface="+mn-lt"/>
              </a:rPr>
              <a:t>: Discussion</a:t>
            </a:r>
            <a:endParaRPr lang="en-US" altLang="ja-JP" sz="2200" dirty="0">
              <a:latin typeface="+mn-lt"/>
            </a:endParaRPr>
          </a:p>
          <a:p>
            <a:pPr>
              <a:defRPr/>
            </a:pPr>
            <a:r>
              <a:rPr lang="en-US" altLang="ja-JP" sz="2200" dirty="0">
                <a:latin typeface="+mn-lt"/>
              </a:rPr>
              <a:t>Class </a:t>
            </a:r>
            <a:r>
              <a:rPr lang="en-US" altLang="ja-JP" sz="2200" dirty="0" smtClean="0">
                <a:latin typeface="+mn-lt"/>
              </a:rPr>
              <a:t>9   Equilibrium Analysis of Monetary and Fiscal Policies  1</a:t>
            </a:r>
            <a:endParaRPr lang="en-US" altLang="ja-JP" sz="2200" dirty="0">
              <a:latin typeface="+mn-lt"/>
            </a:endParaRPr>
          </a:p>
          <a:p>
            <a:pPr>
              <a:defRPr/>
            </a:pPr>
            <a:r>
              <a:rPr lang="en-US" altLang="ja-JP" sz="2200" dirty="0">
                <a:latin typeface="+mn-lt"/>
              </a:rPr>
              <a:t>Class </a:t>
            </a:r>
            <a:r>
              <a:rPr lang="en-US" altLang="ja-JP" sz="2200" dirty="0" smtClean="0">
                <a:latin typeface="+mn-lt"/>
              </a:rPr>
              <a:t>10   </a:t>
            </a:r>
            <a:r>
              <a:rPr lang="en-US" altLang="ja-JP" sz="2200" dirty="0">
                <a:latin typeface="+mn-lt"/>
              </a:rPr>
              <a:t>Equilibrium Analysis of Monetary and Fiscal </a:t>
            </a:r>
            <a:r>
              <a:rPr lang="en-US" altLang="ja-JP" sz="2200" dirty="0" smtClean="0">
                <a:latin typeface="+mn-lt"/>
              </a:rPr>
              <a:t>Policies  2: Discussion</a:t>
            </a:r>
            <a:endParaRPr lang="en-US" altLang="ja-JP" sz="2200" dirty="0">
              <a:latin typeface="+mn-lt"/>
            </a:endParaRPr>
          </a:p>
          <a:p>
            <a:pPr>
              <a:defRPr/>
            </a:pPr>
            <a:r>
              <a:rPr lang="en-US" altLang="ja-JP" sz="2200" dirty="0">
                <a:latin typeface="+mn-lt"/>
              </a:rPr>
              <a:t>Class </a:t>
            </a:r>
            <a:r>
              <a:rPr lang="en-US" altLang="ja-JP" sz="2200" dirty="0" smtClean="0">
                <a:latin typeface="+mn-lt"/>
              </a:rPr>
              <a:t>11  </a:t>
            </a:r>
            <a:r>
              <a:rPr lang="en-US" altLang="ja-JP" sz="2200" dirty="0">
                <a:latin typeface="+mn-lt"/>
              </a:rPr>
              <a:t>Inflation, Deflation and Unemployment </a:t>
            </a:r>
            <a:r>
              <a:rPr lang="en-US" altLang="ja-JP" sz="2200" dirty="0" smtClean="0">
                <a:latin typeface="+mn-lt"/>
              </a:rPr>
              <a:t>: Discussion</a:t>
            </a:r>
            <a:endParaRPr lang="en-US" altLang="ja-JP" sz="2200" dirty="0">
              <a:latin typeface="+mn-lt"/>
            </a:endParaRPr>
          </a:p>
          <a:p>
            <a:pPr>
              <a:defRPr/>
            </a:pPr>
            <a:r>
              <a:rPr lang="en-US" altLang="ja-JP" sz="2200" dirty="0">
                <a:latin typeface="+mn-lt"/>
              </a:rPr>
              <a:t>Class </a:t>
            </a:r>
            <a:r>
              <a:rPr lang="en-US" altLang="ja-JP" sz="2200" dirty="0" smtClean="0">
                <a:latin typeface="+mn-lt"/>
              </a:rPr>
              <a:t>12  Banking </a:t>
            </a:r>
            <a:r>
              <a:rPr lang="en-US" altLang="ja-JP" sz="2200" dirty="0">
                <a:latin typeface="+mn-lt"/>
              </a:rPr>
              <a:t>System, Deposits and Loan Markets </a:t>
            </a:r>
          </a:p>
          <a:p>
            <a:pPr>
              <a:defRPr/>
            </a:pPr>
            <a:r>
              <a:rPr lang="en-US" altLang="ja-JP" sz="2200" dirty="0">
                <a:latin typeface="+mn-lt"/>
              </a:rPr>
              <a:t>Class </a:t>
            </a:r>
            <a:r>
              <a:rPr lang="en-US" altLang="ja-JP" sz="2200" dirty="0" smtClean="0">
                <a:latin typeface="+mn-lt"/>
              </a:rPr>
              <a:t>13  </a:t>
            </a:r>
            <a:r>
              <a:rPr lang="en-US" altLang="ja-JP" sz="2200" dirty="0">
                <a:latin typeface="+mn-lt"/>
              </a:rPr>
              <a:t>Securities Companies, Stock and Bond Markets </a:t>
            </a:r>
            <a:r>
              <a:rPr lang="en-US" altLang="ja-JP" sz="2200" dirty="0" smtClean="0">
                <a:latin typeface="+mn-lt"/>
              </a:rPr>
              <a:t>;</a:t>
            </a:r>
            <a:endParaRPr lang="en-US" altLang="ja-JP" sz="2200" dirty="0">
              <a:latin typeface="+mn-lt"/>
            </a:endParaRPr>
          </a:p>
          <a:p>
            <a:pPr>
              <a:defRPr/>
            </a:pPr>
            <a:r>
              <a:rPr lang="en-US" altLang="ja-JP" sz="2200" dirty="0">
                <a:latin typeface="+mn-lt"/>
              </a:rPr>
              <a:t>             </a:t>
            </a:r>
            <a:r>
              <a:rPr lang="ja-JP" altLang="en-US" sz="2200" dirty="0" smtClean="0">
                <a:latin typeface="+mn-lt"/>
              </a:rPr>
              <a:t>　　</a:t>
            </a:r>
            <a:r>
              <a:rPr lang="en-US" altLang="ja-JP" sz="2200" dirty="0" smtClean="0">
                <a:latin typeface="+mn-lt"/>
              </a:rPr>
              <a:t> </a:t>
            </a:r>
            <a:r>
              <a:rPr lang="en-US" altLang="ja-JP" sz="2200" dirty="0">
                <a:latin typeface="+mn-lt"/>
              </a:rPr>
              <a:t>(a trip to Tokyo Stock Exchange)</a:t>
            </a:r>
          </a:p>
          <a:p>
            <a:pPr>
              <a:defRPr/>
            </a:pPr>
            <a:r>
              <a:rPr lang="en-US" altLang="ja-JP" sz="2200" dirty="0">
                <a:latin typeface="+mn-lt"/>
              </a:rPr>
              <a:t>Class </a:t>
            </a:r>
            <a:r>
              <a:rPr lang="en-US" altLang="ja-JP" sz="2200" dirty="0" smtClean="0">
                <a:latin typeface="+mn-lt"/>
              </a:rPr>
              <a:t>14  Monetary and Financial Policies in Japan</a:t>
            </a:r>
            <a:endParaRPr lang="en-US" altLang="ja-JP" sz="2200" dirty="0">
              <a:latin typeface="+mn-lt"/>
            </a:endParaRPr>
          </a:p>
          <a:p>
            <a:pPr>
              <a:defRPr/>
            </a:pPr>
            <a:r>
              <a:rPr lang="en-US" altLang="ja-JP" sz="2200" dirty="0">
                <a:latin typeface="+mn-lt"/>
              </a:rPr>
              <a:t>Class </a:t>
            </a:r>
            <a:r>
              <a:rPr lang="en-US" altLang="ja-JP" sz="2200" dirty="0" smtClean="0">
                <a:latin typeface="+mn-lt"/>
              </a:rPr>
              <a:t>15  </a:t>
            </a:r>
            <a:r>
              <a:rPr lang="en-US" altLang="ja-JP" sz="2200" dirty="0">
                <a:latin typeface="+mn-lt"/>
              </a:rPr>
              <a:t>Final </a:t>
            </a:r>
            <a:r>
              <a:rPr lang="en-US" altLang="ja-JP" sz="2200" dirty="0" smtClean="0">
                <a:latin typeface="+mn-lt"/>
              </a:rPr>
              <a:t>Examination;   Review of the course</a:t>
            </a:r>
            <a:endParaRPr lang="en-US" altLang="ja-JP" sz="2200" dirty="0">
              <a:latin typeface="+mn-lt"/>
            </a:endParaRPr>
          </a:p>
          <a:p>
            <a:pPr>
              <a:defRPr/>
            </a:pPr>
            <a:endParaRPr lang="ja-JP" altLang="en-US" dirty="0">
              <a:ea typeface="ＭＳ 明朝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69269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ja-JP" sz="2400" dirty="0" smtClean="0"/>
              <a:t> introduction to money and finance </a:t>
            </a:r>
            <a:r>
              <a:rPr lang="en-US" altLang="ja-JP" sz="2400" smtClean="0"/>
              <a:t>in </a:t>
            </a:r>
            <a:r>
              <a:rPr lang="en-US" altLang="ja-JP" sz="2400" smtClean="0"/>
              <a:t>Japan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smtClean="0"/>
              <a:t>class schedule</a:t>
            </a:r>
            <a:endParaRPr lang="ja-JP" altLang="en-US" sz="2400" dirty="0" smtClean="0">
              <a:solidFill>
                <a:schemeClr val="tx1"/>
              </a:solidFill>
              <a:latin typeface="ＭＳ 明朝" charset="-128"/>
              <a:ea typeface="ＭＳ ゴシック" pitchFamily="49" charset="-128"/>
            </a:endParaRPr>
          </a:p>
        </p:txBody>
      </p:sp>
      <p:sp>
        <p:nvSpPr>
          <p:cNvPr id="4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752FB5-FCD4-47E1-928E-F377794BFA27}" type="slidenum">
              <a:rPr lang="en-US" altLang="ja-JP"/>
              <a:pPr>
                <a:defRPr/>
              </a:pPr>
              <a:t>4</a:t>
            </a:fld>
            <a:endParaRPr lang="en-US" altLang="ja-JP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92696"/>
            <a:ext cx="9144000" cy="6422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2200" dirty="0">
                <a:solidFill>
                  <a:srgbClr val="C00000"/>
                </a:solidFill>
                <a:latin typeface="+mn-lt"/>
              </a:rPr>
              <a:t>Textbooks</a:t>
            </a:r>
            <a:r>
              <a:rPr lang="en-US" altLang="ja-JP" sz="2200" dirty="0">
                <a:latin typeface="+mn-lt"/>
              </a:rPr>
              <a:t>:</a:t>
            </a:r>
          </a:p>
          <a:p>
            <a:pPr>
              <a:defRPr/>
            </a:pPr>
            <a:r>
              <a:rPr lang="en-US" altLang="ja-JP" sz="2200" dirty="0">
                <a:latin typeface="+mn-lt"/>
              </a:rPr>
              <a:t>Reading materials and other handouts will be distributed in class</a:t>
            </a:r>
            <a:r>
              <a:rPr lang="en-US" altLang="ja-JP" sz="2200" dirty="0" smtClean="0">
                <a:latin typeface="+mn-lt"/>
              </a:rPr>
              <a:t>.</a:t>
            </a:r>
          </a:p>
          <a:p>
            <a:pPr>
              <a:defRPr/>
            </a:pPr>
            <a:r>
              <a:rPr lang="ja-JP" altLang="en-US" sz="2200" dirty="0" smtClean="0">
                <a:latin typeface="+mn-lt"/>
              </a:rPr>
              <a:t>　</a:t>
            </a:r>
            <a:r>
              <a:rPr lang="en-US" altLang="ja-JP" sz="2200" dirty="0" smtClean="0">
                <a:latin typeface="+mn-lt"/>
                <a:hlinkClick r:id="rId2"/>
              </a:rPr>
              <a:t>http://www.i.hosei.ac.jp/~</a:t>
            </a:r>
            <a:r>
              <a:rPr lang="en-US" altLang="ja-JP" sz="2200" dirty="0" smtClean="0">
                <a:latin typeface="+mn-lt"/>
                <a:hlinkClick r:id="rId2"/>
              </a:rPr>
              <a:t>hayashi/sub3.htm</a:t>
            </a:r>
            <a:endParaRPr lang="en-US" altLang="ja-JP" sz="2200" dirty="0" smtClean="0">
              <a:latin typeface="+mn-lt"/>
            </a:endParaRPr>
          </a:p>
          <a:p>
            <a:pPr>
              <a:defRPr/>
            </a:pPr>
            <a:r>
              <a:rPr lang="en-US" altLang="ja-JP" sz="2200" dirty="0" smtClean="0">
                <a:solidFill>
                  <a:srgbClr val="C00000"/>
                </a:solidFill>
                <a:latin typeface="+mn-lt"/>
              </a:rPr>
              <a:t>References</a:t>
            </a:r>
            <a:r>
              <a:rPr lang="en-US" altLang="ja-JP" sz="2200" dirty="0">
                <a:latin typeface="+mn-lt"/>
              </a:rPr>
              <a:t>:</a:t>
            </a:r>
          </a:p>
          <a:p>
            <a:pPr>
              <a:defRPr/>
            </a:pPr>
            <a:r>
              <a:rPr lang="ja-JP" altLang="en-US" sz="2200" dirty="0">
                <a:latin typeface="+mn-lt"/>
              </a:rPr>
              <a:t>・</a:t>
            </a:r>
            <a:r>
              <a:rPr lang="en-US" altLang="ja-JP" sz="2200" dirty="0">
                <a:latin typeface="+mn-lt"/>
              </a:rPr>
              <a:t>Financial English</a:t>
            </a:r>
            <a:r>
              <a:rPr lang="ja-JP" altLang="en-US" sz="2200" dirty="0">
                <a:latin typeface="+mn-lt"/>
              </a:rPr>
              <a:t>（金融英語の意味と読み方）</a:t>
            </a:r>
            <a:r>
              <a:rPr lang="en-US" altLang="ja-JP" sz="2200" dirty="0">
                <a:latin typeface="+mn-lt"/>
              </a:rPr>
              <a:t>, </a:t>
            </a:r>
            <a:r>
              <a:rPr lang="en-US" altLang="ja-JP" sz="2200" dirty="0" err="1">
                <a:latin typeface="+mn-lt"/>
              </a:rPr>
              <a:t>Nobukatsu</a:t>
            </a:r>
            <a:r>
              <a:rPr lang="en-US" altLang="ja-JP" sz="2200" dirty="0">
                <a:latin typeface="+mn-lt"/>
              </a:rPr>
              <a:t> NISHIMURA, et.al., Nikko </a:t>
            </a:r>
            <a:r>
              <a:rPr lang="en-US" altLang="ja-JP" sz="2200" dirty="0" err="1">
                <a:latin typeface="+mn-lt"/>
              </a:rPr>
              <a:t>Kikaku</a:t>
            </a:r>
            <a:r>
              <a:rPr lang="en-US" altLang="ja-JP" sz="2200" dirty="0">
                <a:latin typeface="+mn-lt"/>
              </a:rPr>
              <a:t>, 2003.4.(\2,500)</a:t>
            </a:r>
          </a:p>
          <a:p>
            <a:pPr>
              <a:defRPr/>
            </a:pPr>
            <a:r>
              <a:rPr lang="ja-JP" altLang="en-US" sz="2200" dirty="0">
                <a:latin typeface="+mn-lt"/>
              </a:rPr>
              <a:t>・</a:t>
            </a:r>
            <a:r>
              <a:rPr lang="en-US" altLang="ja-JP" sz="2200" dirty="0">
                <a:latin typeface="+mn-lt"/>
              </a:rPr>
              <a:t>Economic issues in contemporary Japan : money, banking, and foreign investment </a:t>
            </a:r>
            <a:r>
              <a:rPr lang="ja-JP" altLang="en-US" sz="2200" dirty="0">
                <a:latin typeface="+mn-lt"/>
              </a:rPr>
              <a:t>（英語で学ぶ日本の金融）</a:t>
            </a:r>
            <a:r>
              <a:rPr lang="en-US" altLang="ja-JP" sz="2200" dirty="0">
                <a:latin typeface="+mn-lt"/>
              </a:rPr>
              <a:t>,</a:t>
            </a:r>
            <a:r>
              <a:rPr lang="ja-JP" altLang="en-US" sz="2200" dirty="0">
                <a:latin typeface="+mn-lt"/>
              </a:rPr>
              <a:t> </a:t>
            </a:r>
            <a:r>
              <a:rPr lang="en-US" altLang="ja-JP" sz="2200" dirty="0" err="1">
                <a:latin typeface="+mn-lt"/>
              </a:rPr>
              <a:t>Naoyuki</a:t>
            </a:r>
            <a:r>
              <a:rPr lang="en-US" altLang="ja-JP" sz="2200" dirty="0">
                <a:latin typeface="+mn-lt"/>
              </a:rPr>
              <a:t> YOSHINO, et.al., </a:t>
            </a:r>
            <a:r>
              <a:rPr lang="en-US" altLang="ja-JP" sz="2200" dirty="0" err="1">
                <a:latin typeface="+mn-lt"/>
              </a:rPr>
              <a:t>Yuhikaku</a:t>
            </a:r>
            <a:r>
              <a:rPr lang="en-US" altLang="ja-JP" sz="2200" dirty="0">
                <a:latin typeface="+mn-lt"/>
              </a:rPr>
              <a:t>, 2000.4.(2,400)</a:t>
            </a:r>
          </a:p>
          <a:p>
            <a:pPr>
              <a:defRPr/>
            </a:pPr>
            <a:endParaRPr lang="ja-JP" altLang="en-US" sz="2200" dirty="0">
              <a:latin typeface="+mn-lt"/>
            </a:endParaRPr>
          </a:p>
          <a:p>
            <a:pPr>
              <a:defRPr/>
            </a:pPr>
            <a:r>
              <a:rPr lang="en-US" altLang="ja-JP" sz="2200" dirty="0">
                <a:solidFill>
                  <a:srgbClr val="C00000"/>
                </a:solidFill>
                <a:latin typeface="+mn-lt"/>
              </a:rPr>
              <a:t>Method of Evaluation</a:t>
            </a:r>
            <a:r>
              <a:rPr lang="en-US" altLang="ja-JP" sz="2200" dirty="0">
                <a:latin typeface="+mn-lt"/>
              </a:rPr>
              <a:t>:</a:t>
            </a:r>
          </a:p>
          <a:p>
            <a:pPr>
              <a:defRPr/>
            </a:pPr>
            <a:r>
              <a:rPr lang="en-US" altLang="ja-JP" sz="2200" dirty="0" smtClean="0">
                <a:latin typeface="+mn-lt"/>
              </a:rPr>
              <a:t> Students </a:t>
            </a:r>
            <a:r>
              <a:rPr lang="en-US" altLang="ja-JP" sz="2200" dirty="0">
                <a:latin typeface="+mn-lt"/>
              </a:rPr>
              <a:t>will be evaluated on </a:t>
            </a:r>
            <a:r>
              <a:rPr lang="en-US" altLang="ja-JP" sz="2200" dirty="0" smtClean="0">
                <a:latin typeface="+mn-lt"/>
              </a:rPr>
              <a:t>class attendance (15%), </a:t>
            </a:r>
          </a:p>
          <a:p>
            <a:pPr>
              <a:defRPr/>
            </a:pPr>
            <a:r>
              <a:rPr lang="en-US" altLang="ja-JP" sz="2200" dirty="0" smtClean="0">
                <a:latin typeface="+mn-lt"/>
              </a:rPr>
              <a:t> short reports based on group discussions (35%), </a:t>
            </a:r>
          </a:p>
          <a:p>
            <a:pPr>
              <a:defRPr/>
            </a:pPr>
            <a:r>
              <a:rPr lang="en-US" altLang="ja-JP" sz="2200" dirty="0" smtClean="0">
                <a:latin typeface="+mn-lt"/>
              </a:rPr>
              <a:t> </a:t>
            </a:r>
            <a:r>
              <a:rPr lang="en-US" altLang="ja-JP" sz="2200" dirty="0">
                <a:latin typeface="+mn-lt"/>
              </a:rPr>
              <a:t>and a final examination </a:t>
            </a:r>
            <a:r>
              <a:rPr lang="en-US" altLang="ja-JP" sz="2200" dirty="0" smtClean="0">
                <a:latin typeface="+mn-lt"/>
              </a:rPr>
              <a:t>(50</a:t>
            </a:r>
            <a:r>
              <a:rPr lang="en-US" altLang="ja-JP" sz="2200" dirty="0">
                <a:latin typeface="+mn-lt"/>
              </a:rPr>
              <a:t>%). </a:t>
            </a:r>
          </a:p>
          <a:p>
            <a:pPr>
              <a:defRPr/>
            </a:pPr>
            <a:endParaRPr lang="ja-JP" altLang="en-US" sz="2200" dirty="0">
              <a:latin typeface="+mn-lt"/>
            </a:endParaRPr>
          </a:p>
          <a:p>
            <a:pPr>
              <a:defRPr/>
            </a:pPr>
            <a:r>
              <a:rPr lang="en-US" altLang="ja-JP" sz="2200" dirty="0">
                <a:solidFill>
                  <a:srgbClr val="C00000"/>
                </a:solidFill>
                <a:latin typeface="+mn-lt"/>
              </a:rPr>
              <a:t>Prerequisites</a:t>
            </a:r>
            <a:r>
              <a:rPr lang="en-US" altLang="ja-JP" sz="2200" dirty="0">
                <a:latin typeface="+mn-lt"/>
              </a:rPr>
              <a:t>:</a:t>
            </a:r>
          </a:p>
          <a:p>
            <a:pPr>
              <a:defRPr/>
            </a:pPr>
            <a:r>
              <a:rPr lang="en-US" altLang="ja-JP" sz="2200" dirty="0">
                <a:latin typeface="+mn-lt"/>
              </a:rPr>
              <a:t>A general knowledge of the economy and economics is desirable but not required.</a:t>
            </a:r>
            <a:endParaRPr lang="ja-JP" altLang="en-US" sz="2200" dirty="0">
              <a:latin typeface="+mn-lt"/>
              <a:ea typeface="ＭＳ 明朝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2867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2400" dirty="0" smtClean="0">
                <a:solidFill>
                  <a:schemeClr val="tx1"/>
                </a:solidFill>
                <a:latin typeface="+mn-lt"/>
                <a:ea typeface="ＭＳ ゴシック" pitchFamily="49" charset="-128"/>
              </a:rPr>
              <a:t>０</a:t>
            </a:r>
            <a:r>
              <a:rPr lang="en-US" altLang="ja-JP" sz="2400" dirty="0" smtClean="0">
                <a:solidFill>
                  <a:schemeClr val="tx1"/>
                </a:solidFill>
                <a:latin typeface="+mn-lt"/>
                <a:ea typeface="ＭＳ ゴシック" pitchFamily="49" charset="-128"/>
              </a:rPr>
              <a:t>-1. </a:t>
            </a:r>
            <a:r>
              <a:rPr lang="en-US" altLang="ja-JP" sz="2400" dirty="0" smtClean="0"/>
              <a:t>What is a Qualification for Bachelor's Degree of University Education?  </a:t>
            </a:r>
            <a:r>
              <a:rPr lang="ja-JP" altLang="en-US" sz="2400" dirty="0" smtClean="0">
                <a:solidFill>
                  <a:schemeClr val="tx1"/>
                </a:solidFill>
                <a:latin typeface="ＭＳ 明朝" charset="-128"/>
                <a:ea typeface="ＭＳ ゴシック" pitchFamily="49" charset="-128"/>
              </a:rPr>
              <a:t>大学教育の学士力とは何か</a:t>
            </a:r>
          </a:p>
        </p:txBody>
      </p:sp>
      <p:sp>
        <p:nvSpPr>
          <p:cNvPr id="4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E2FF1F-0F3C-41AB-A8BF-1328E89D103A}" type="slidenum">
              <a:rPr lang="en-US" altLang="ja-JP"/>
              <a:pPr>
                <a:defRPr/>
              </a:pPr>
              <a:t>5</a:t>
            </a:fld>
            <a:endParaRPr lang="en-US" altLang="ja-JP"/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214313" y="1000125"/>
            <a:ext cx="8786812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2000" dirty="0">
                <a:latin typeface="Arial" charset="0"/>
                <a:ea typeface="ＤＨＰ平成ゴシックW5" pitchFamily="2" charset="-128"/>
                <a:cs typeface="Arial" charset="0"/>
              </a:rPr>
              <a:t>　</a:t>
            </a:r>
            <a:r>
              <a:rPr lang="en-US" altLang="ja-JP" sz="2000" dirty="0">
                <a:latin typeface="Arial" charset="0"/>
                <a:ea typeface="ＤＨＰ平成ゴシックW5" pitchFamily="2" charset="-128"/>
                <a:cs typeface="Arial" charset="0"/>
              </a:rPr>
              <a:t>What  do you study at university ?   1</a:t>
            </a:r>
            <a:r>
              <a:rPr lang="en-US" altLang="ja-JP" sz="2000" baseline="30000" dirty="0">
                <a:latin typeface="Arial" charset="0"/>
                <a:ea typeface="ＤＨＰ平成ゴシックW5" pitchFamily="2" charset="-128"/>
                <a:cs typeface="Arial" charset="0"/>
              </a:rPr>
              <a:t>st</a:t>
            </a:r>
            <a:r>
              <a:rPr lang="en-US" altLang="ja-JP" sz="2000" dirty="0">
                <a:latin typeface="Arial" charset="0"/>
                <a:ea typeface="ＤＨＰ平成ゴシックW5" pitchFamily="2" charset="-128"/>
                <a:cs typeface="Arial" charset="0"/>
              </a:rPr>
              <a:t>-2</a:t>
            </a:r>
            <a:r>
              <a:rPr lang="en-US" altLang="ja-JP" sz="2000" baseline="30000" dirty="0">
                <a:latin typeface="Arial" charset="0"/>
                <a:ea typeface="ＤＨＰ平成ゴシックW5" pitchFamily="2" charset="-128"/>
                <a:cs typeface="Arial" charset="0"/>
              </a:rPr>
              <a:t>nd</a:t>
            </a:r>
            <a:r>
              <a:rPr lang="en-US" altLang="ja-JP" sz="2000" dirty="0">
                <a:latin typeface="Arial" charset="0"/>
                <a:ea typeface="ＤＨＰ平成ゴシックW5" pitchFamily="2" charset="-128"/>
                <a:cs typeface="Arial" charset="0"/>
              </a:rPr>
              <a:t> years</a:t>
            </a:r>
            <a:r>
              <a:rPr lang="ja-JP" altLang="en-US" sz="2000" dirty="0">
                <a:latin typeface="Arial" charset="0"/>
                <a:ea typeface="ＤＨＰ平成ゴシックW5" pitchFamily="2" charset="-128"/>
                <a:cs typeface="Arial" charset="0"/>
              </a:rPr>
              <a:t>⇒</a:t>
            </a:r>
            <a:r>
              <a:rPr lang="en-US" altLang="ja-JP" sz="2000" dirty="0">
                <a:latin typeface="Arial" charset="0"/>
                <a:ea typeface="ＤＨＰ平成ゴシックW5" pitchFamily="2" charset="-128"/>
                <a:cs typeface="Arial" charset="0"/>
              </a:rPr>
              <a:t>liberal arts,  3rd-4th years</a:t>
            </a:r>
            <a:r>
              <a:rPr lang="ja-JP" altLang="en-US" sz="2000" dirty="0">
                <a:latin typeface="Arial" charset="0"/>
                <a:ea typeface="ＤＨＰ平成ゴシックW5" pitchFamily="2" charset="-128"/>
                <a:cs typeface="Arial" charset="0"/>
              </a:rPr>
              <a:t> ⇒</a:t>
            </a:r>
            <a:r>
              <a:rPr lang="en-US" altLang="ja-JP" sz="2000" dirty="0">
                <a:latin typeface="Arial" charset="0"/>
                <a:ea typeface="ＤＨＰ平成ゴシックW5" pitchFamily="2" charset="-128"/>
                <a:cs typeface="Arial" charset="0"/>
              </a:rPr>
              <a:t>professional courses   </a:t>
            </a:r>
            <a:r>
              <a:rPr lang="ja-JP" altLang="en-US" sz="2000" dirty="0">
                <a:latin typeface="Arial" charset="0"/>
                <a:ea typeface="ＤＨＰ平成ゴシックW5" pitchFamily="2" charset="-128"/>
                <a:cs typeface="Arial" charset="0"/>
              </a:rPr>
              <a:t>⇒ </a:t>
            </a:r>
            <a:r>
              <a:rPr lang="en-US" altLang="ja-JP" sz="2000" dirty="0">
                <a:latin typeface="Arial" charset="0"/>
                <a:ea typeface="ＤＨＰ平成ゴシックW5" pitchFamily="2" charset="-128"/>
                <a:cs typeface="Arial" charset="0"/>
              </a:rPr>
              <a:t>Bachelor’s degree</a:t>
            </a:r>
          </a:p>
          <a:p>
            <a:r>
              <a:rPr lang="en-US" altLang="ja-JP" sz="2000" dirty="0">
                <a:latin typeface="Arial" charset="0"/>
                <a:ea typeface="ＤＨＰ平成ゴシックW5" pitchFamily="2" charset="-128"/>
                <a:cs typeface="Arial" charset="0"/>
              </a:rPr>
              <a:t>University education has been inclined to intellectual training traditionally, </a:t>
            </a:r>
          </a:p>
          <a:p>
            <a:r>
              <a:rPr lang="en-US" altLang="ja-JP" sz="2000" dirty="0">
                <a:latin typeface="Arial" charset="0"/>
                <a:ea typeface="ＤＨＰ平成ゴシックW5" pitchFamily="2" charset="-128"/>
                <a:cs typeface="Arial" charset="0"/>
              </a:rPr>
              <a:t>but needs to develop to a comprehensive education  from now on.</a:t>
            </a:r>
          </a:p>
          <a:p>
            <a:r>
              <a:rPr lang="ja-JP" altLang="en-US" sz="2000" dirty="0">
                <a:latin typeface="Arial" charset="0"/>
                <a:ea typeface="ＤＨＰ平成ゴシックW5" pitchFamily="2" charset="-128"/>
                <a:cs typeface="Arial" charset="0"/>
              </a:rPr>
              <a:t>　　　　　                                          　</a:t>
            </a:r>
            <a:r>
              <a:rPr lang="en-US" altLang="ja-JP" sz="2000" dirty="0">
                <a:latin typeface="Arial" charset="0"/>
                <a:ea typeface="ＤＨＰ平成ゴシックW5" pitchFamily="2" charset="-128"/>
                <a:cs typeface="Arial" charset="0"/>
              </a:rPr>
              <a:t>Ministry of Education and Science</a:t>
            </a:r>
          </a:p>
          <a:p>
            <a:r>
              <a:rPr lang="ja-JP" altLang="en-US" sz="2000" dirty="0">
                <a:latin typeface="Arial" charset="0"/>
                <a:ea typeface="ＤＨＰ平成ゴシックW5" pitchFamily="2" charset="-128"/>
                <a:cs typeface="Arial" charset="0"/>
              </a:rPr>
              <a:t> </a:t>
            </a:r>
            <a:r>
              <a:rPr lang="en-US" altLang="ja-JP" sz="2000" dirty="0">
                <a:latin typeface="Arial" charset="0"/>
                <a:ea typeface="ＤＨＰ平成ゴシックW5" pitchFamily="2" charset="-128"/>
                <a:cs typeface="Arial" charset="0"/>
              </a:rPr>
              <a:t>1</a:t>
            </a:r>
            <a:r>
              <a:rPr lang="en-US" altLang="ja-JP" sz="2000" dirty="0">
                <a:solidFill>
                  <a:srgbClr val="C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. Intellectual Training = to train the brain, knowledge, understanding, judgment</a:t>
            </a:r>
          </a:p>
          <a:p>
            <a:r>
              <a:rPr lang="en-US" altLang="ja-JP" sz="2000" dirty="0">
                <a:latin typeface="Arial" charset="0"/>
                <a:ea typeface="ＤＨＰ平成ゴシックW5" pitchFamily="2" charset="-128"/>
                <a:cs typeface="Arial" charset="0"/>
              </a:rPr>
              <a:t>(1) Theory = to understand, think  and judge problems theoretically and rationally </a:t>
            </a:r>
          </a:p>
          <a:p>
            <a:r>
              <a:rPr lang="en-US" altLang="ja-JP" sz="2000" dirty="0">
                <a:latin typeface="Arial" charset="0"/>
                <a:ea typeface="ＤＨＰ平成ゴシックW5" pitchFamily="2" charset="-128"/>
                <a:cs typeface="Arial" charset="0"/>
              </a:rPr>
              <a:t>(2) History and empirical analysis = to understand history and actual events deeply</a:t>
            </a:r>
          </a:p>
          <a:p>
            <a:r>
              <a:rPr lang="en-US" altLang="ja-JP" sz="2000" dirty="0">
                <a:latin typeface="Arial" charset="0"/>
                <a:ea typeface="ＤＨＰ平成ゴシックW5" pitchFamily="2" charset="-128"/>
                <a:cs typeface="Arial" charset="0"/>
              </a:rPr>
              <a:t>(3) Policy = to make value judgment on problems  </a:t>
            </a:r>
          </a:p>
          <a:p>
            <a:r>
              <a:rPr lang="ja-JP" altLang="en-US" sz="2000" dirty="0">
                <a:latin typeface="+mn-ea"/>
                <a:ea typeface="+mn-ea"/>
                <a:cs typeface="Arial" charset="0"/>
              </a:rPr>
              <a:t>１．</a:t>
            </a:r>
            <a:r>
              <a:rPr lang="ja-JP" altLang="en-US" sz="2000" dirty="0">
                <a:solidFill>
                  <a:srgbClr val="C00000"/>
                </a:solidFill>
                <a:latin typeface="+mn-ea"/>
                <a:ea typeface="+mn-ea"/>
                <a:cs typeface="Arial" charset="0"/>
              </a:rPr>
              <a:t>知育</a:t>
            </a:r>
            <a:r>
              <a:rPr lang="ja-JP" altLang="en-US" sz="2000" dirty="0">
                <a:latin typeface="+mn-ea"/>
                <a:ea typeface="+mn-ea"/>
                <a:cs typeface="Arial" charset="0"/>
              </a:rPr>
              <a:t>＝頭を鍛える、知識・理解・思考力</a:t>
            </a:r>
          </a:p>
          <a:p>
            <a:r>
              <a:rPr lang="ja-JP" altLang="en-US" sz="2000" dirty="0">
                <a:latin typeface="+mn-ea"/>
                <a:ea typeface="+mn-ea"/>
                <a:cs typeface="Arial" charset="0"/>
              </a:rPr>
              <a:t>（１）理論的・合理的な理解力・思考力・判断力＝理論</a:t>
            </a:r>
          </a:p>
          <a:p>
            <a:r>
              <a:rPr lang="ja-JP" altLang="en-US" sz="2000" dirty="0">
                <a:latin typeface="+mn-ea"/>
                <a:ea typeface="+mn-ea"/>
                <a:cs typeface="Arial" charset="0"/>
              </a:rPr>
              <a:t>（２）実際の事象の深い理解＝歴史と実証</a:t>
            </a:r>
          </a:p>
          <a:p>
            <a:r>
              <a:rPr lang="ja-JP" altLang="en-US" sz="2000" dirty="0">
                <a:latin typeface="+mn-ea"/>
                <a:ea typeface="+mn-ea"/>
                <a:cs typeface="Arial" charset="0"/>
              </a:rPr>
              <a:t>　</a:t>
            </a:r>
            <a:r>
              <a:rPr lang="en-US" altLang="ja-JP" sz="2000" dirty="0">
                <a:latin typeface="+mn-ea"/>
                <a:ea typeface="+mn-ea"/>
                <a:cs typeface="Arial" charset="0"/>
              </a:rPr>
              <a:t>(</a:t>
            </a:r>
            <a:r>
              <a:rPr lang="zh-CN" altLang="en-US" sz="2000" dirty="0">
                <a:latin typeface="+mn-ea"/>
                <a:ea typeface="+mn-ea"/>
                <a:cs typeface="Arial" charset="0"/>
              </a:rPr>
              <a:t>３</a:t>
            </a:r>
            <a:r>
              <a:rPr lang="en-US" altLang="zh-CN" sz="2000" dirty="0">
                <a:latin typeface="+mn-ea"/>
                <a:ea typeface="+mn-ea"/>
                <a:cs typeface="Arial" charset="0"/>
              </a:rPr>
              <a:t>)  </a:t>
            </a:r>
            <a:r>
              <a:rPr lang="zh-CN" altLang="en-US" sz="2000" dirty="0">
                <a:latin typeface="+mn-ea"/>
                <a:ea typeface="+mn-ea"/>
                <a:cs typeface="Arial" charset="0"/>
              </a:rPr>
              <a:t>政策的判断力</a:t>
            </a:r>
            <a:r>
              <a:rPr lang="ja-JP" altLang="en-US" sz="2000" dirty="0">
                <a:latin typeface="+mn-ea"/>
                <a:ea typeface="+mn-ea"/>
                <a:cs typeface="Arial" charset="0"/>
              </a:rPr>
              <a:t>＝政策</a:t>
            </a:r>
            <a:endParaRPr lang="en-US" altLang="zh-CN" sz="2000" dirty="0">
              <a:latin typeface="+mn-ea"/>
              <a:ea typeface="+mn-ea"/>
              <a:cs typeface="Arial" charset="0"/>
            </a:endParaRPr>
          </a:p>
          <a:p>
            <a:endParaRPr lang="zh-CN" altLang="en-US" sz="2000" dirty="0">
              <a:latin typeface="Arial" charset="0"/>
              <a:ea typeface="ＤＨＰ平成ゴシックW5" pitchFamily="2" charset="-128"/>
              <a:cs typeface="Arial" charset="0"/>
            </a:endParaRPr>
          </a:p>
          <a:p>
            <a:r>
              <a:rPr lang="en-US" altLang="ja-JP" sz="2000" dirty="0">
                <a:latin typeface="Arial" charset="0"/>
                <a:ea typeface="ＤＨＰ平成ゴシックW5" pitchFamily="2" charset="-128"/>
                <a:cs typeface="Arial" charset="0"/>
              </a:rPr>
              <a:t>2</a:t>
            </a:r>
            <a:r>
              <a:rPr lang="en-US" altLang="ja-JP" sz="2000" dirty="0">
                <a:solidFill>
                  <a:srgbClr val="C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. Physical Education = to train a healthy and strong body</a:t>
            </a:r>
          </a:p>
          <a:p>
            <a:r>
              <a:rPr lang="en-US" altLang="ja-JP" sz="2000" dirty="0">
                <a:latin typeface="Arial" charset="0"/>
                <a:ea typeface="ＤＨＰ平成ゴシックW5" pitchFamily="2" charset="-128"/>
                <a:cs typeface="Arial" charset="0"/>
              </a:rPr>
              <a:t>2</a:t>
            </a:r>
            <a:r>
              <a:rPr lang="en-US" altLang="ja-JP" sz="2000" dirty="0">
                <a:solidFill>
                  <a:srgbClr val="C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. </a:t>
            </a:r>
            <a:r>
              <a:rPr lang="ja-JP" altLang="en-US" sz="2000" dirty="0">
                <a:solidFill>
                  <a:srgbClr val="C00000"/>
                </a:solidFill>
                <a:latin typeface="+mn-ea"/>
                <a:ea typeface="+mn-ea"/>
                <a:cs typeface="Arial" charset="0"/>
              </a:rPr>
              <a:t>体育</a:t>
            </a:r>
            <a:r>
              <a:rPr lang="ja-JP" altLang="en-US" sz="2000" dirty="0">
                <a:latin typeface="+mn-ea"/>
                <a:ea typeface="+mn-ea"/>
                <a:cs typeface="Arial" charset="0"/>
              </a:rPr>
              <a:t>＝健康で強靱な体を鍛える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071546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2400" dirty="0" smtClean="0">
                <a:solidFill>
                  <a:schemeClr val="tx1"/>
                </a:solidFill>
                <a:latin typeface="+mn-lt"/>
                <a:ea typeface="ＭＳ ゴシック" pitchFamily="49" charset="-128"/>
              </a:rPr>
              <a:t>０</a:t>
            </a:r>
            <a:r>
              <a:rPr lang="en-US" altLang="ja-JP" sz="2400" dirty="0" smtClean="0">
                <a:solidFill>
                  <a:schemeClr val="tx1"/>
                </a:solidFill>
                <a:latin typeface="+mn-lt"/>
                <a:ea typeface="ＭＳ ゴシック" pitchFamily="49" charset="-128"/>
              </a:rPr>
              <a:t>-2</a:t>
            </a:r>
            <a:r>
              <a:rPr lang="en-US" altLang="ja-JP" sz="2400" dirty="0" smtClean="0">
                <a:solidFill>
                  <a:schemeClr val="tx1"/>
                </a:solidFill>
                <a:ea typeface="ＭＳ ゴシック" pitchFamily="49" charset="-128"/>
              </a:rPr>
              <a:t>. </a:t>
            </a:r>
            <a:r>
              <a:rPr lang="en-US" altLang="ja-JP" sz="2400" dirty="0" smtClean="0"/>
              <a:t>What is a Qualification for Bachelor's Degree of University Education?  </a:t>
            </a:r>
            <a:r>
              <a:rPr lang="ja-JP" altLang="en-US" sz="2400" dirty="0" smtClean="0">
                <a:solidFill>
                  <a:schemeClr val="tx1"/>
                </a:solidFill>
                <a:latin typeface="ＭＳ 明朝" charset="-128"/>
                <a:ea typeface="ＭＳ ゴシック" pitchFamily="49" charset="-128"/>
              </a:rPr>
              <a:t>大学教育の学士力とは何か</a:t>
            </a:r>
          </a:p>
        </p:txBody>
      </p:sp>
      <p:sp>
        <p:nvSpPr>
          <p:cNvPr id="4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7C681B-76DC-44D7-B2B6-0B4E4D6FB03C}" type="slidenum">
              <a:rPr lang="en-US" altLang="ja-JP"/>
              <a:pPr>
                <a:defRPr/>
              </a:pPr>
              <a:t>6</a:t>
            </a:fld>
            <a:endParaRPr lang="en-US" altLang="ja-JP"/>
          </a:p>
        </p:txBody>
      </p:sp>
      <p:sp>
        <p:nvSpPr>
          <p:cNvPr id="12291" name="Rectangle 5"/>
          <p:cNvSpPr>
            <a:spLocks noChangeArrowheads="1"/>
          </p:cNvSpPr>
          <p:nvPr/>
        </p:nvSpPr>
        <p:spPr bwMode="auto">
          <a:xfrm>
            <a:off x="214313" y="1000125"/>
            <a:ext cx="8786812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2000" dirty="0">
                <a:latin typeface="+mn-lt"/>
                <a:ea typeface="ＭＳ Ｐゴシック" pitchFamily="50" charset="-128"/>
              </a:rPr>
              <a:t>３． </a:t>
            </a:r>
            <a:r>
              <a:rPr lang="en-US" altLang="ja-JP" sz="2000" dirty="0">
                <a:solidFill>
                  <a:srgbClr val="C00000"/>
                </a:solidFill>
                <a:latin typeface="+mn-lt"/>
                <a:ea typeface="ＭＳ Ｐゴシック" pitchFamily="50" charset="-128"/>
              </a:rPr>
              <a:t>Education of Technical Skills </a:t>
            </a:r>
          </a:p>
          <a:p>
            <a:pPr>
              <a:defRPr/>
            </a:pPr>
            <a:r>
              <a:rPr lang="en-US" altLang="ja-JP" sz="2000" dirty="0">
                <a:latin typeface="+mn-lt"/>
                <a:ea typeface="ＭＳ Ｐゴシック" pitchFamily="50" charset="-128"/>
              </a:rPr>
              <a:t>(1) Language communication skills…to learn languages </a:t>
            </a:r>
          </a:p>
          <a:p>
            <a:pPr>
              <a:defRPr/>
            </a:pPr>
            <a:r>
              <a:rPr lang="en-US" altLang="ja-JP" sz="2000" dirty="0">
                <a:latin typeface="+mn-lt"/>
                <a:ea typeface="ＭＳ Ｐゴシック" pitchFamily="50" charset="-128"/>
              </a:rPr>
              <a:t>(2) Quantitative and mathematical skills…to understand quantitative data </a:t>
            </a:r>
          </a:p>
          <a:p>
            <a:pPr>
              <a:defRPr/>
            </a:pPr>
            <a:r>
              <a:rPr lang="en-US" altLang="ja-JP" sz="2000" dirty="0">
                <a:latin typeface="+mn-lt"/>
                <a:ea typeface="ＭＳ Ｐゴシック" pitchFamily="50" charset="-128"/>
              </a:rPr>
              <a:t>(3) Information processing skills…to use computer and other IT </a:t>
            </a:r>
            <a:r>
              <a:rPr lang="en-US" altLang="ja-JP" sz="2000" dirty="0" smtClean="0">
                <a:latin typeface="+mn-lt"/>
                <a:ea typeface="ＭＳ Ｐゴシック" pitchFamily="50" charset="-128"/>
              </a:rPr>
              <a:t>or ICT tools</a:t>
            </a:r>
            <a:endParaRPr lang="en-US" altLang="ja-JP" sz="2000" dirty="0">
              <a:latin typeface="+mn-lt"/>
              <a:ea typeface="ＭＳ Ｐゴシック" pitchFamily="50" charset="-128"/>
            </a:endParaRPr>
          </a:p>
          <a:p>
            <a:pPr>
              <a:defRPr/>
            </a:pPr>
            <a:r>
              <a:rPr lang="ja-JP" altLang="en-US" sz="2000" dirty="0">
                <a:latin typeface="+mn-lt"/>
                <a:ea typeface="ＭＳ Ｐゴシック" pitchFamily="50" charset="-128"/>
              </a:rPr>
              <a:t>３．</a:t>
            </a:r>
            <a:r>
              <a:rPr lang="ja-JP" altLang="en-US" sz="2000" dirty="0">
                <a:solidFill>
                  <a:srgbClr val="C00000"/>
                </a:solidFill>
                <a:latin typeface="+mn-lt"/>
                <a:ea typeface="ＭＳ Ｐゴシック" pitchFamily="50" charset="-128"/>
              </a:rPr>
              <a:t>技育</a:t>
            </a:r>
            <a:r>
              <a:rPr lang="ja-JP" altLang="en-US" sz="2000" dirty="0">
                <a:latin typeface="+mn-lt"/>
                <a:ea typeface="ＭＳ Ｐゴシック" pitchFamily="50" charset="-128"/>
              </a:rPr>
              <a:t>＝技能を学ぶ</a:t>
            </a:r>
          </a:p>
          <a:p>
            <a:pPr>
              <a:defRPr/>
            </a:pPr>
            <a:r>
              <a:rPr lang="ja-JP" altLang="en-US" sz="2000" dirty="0">
                <a:latin typeface="+mn-lt"/>
                <a:ea typeface="ＭＳ Ｐゴシック" pitchFamily="50" charset="-128"/>
              </a:rPr>
              <a:t>（１）コミュニケーション・スキル＝語学</a:t>
            </a:r>
          </a:p>
          <a:p>
            <a:pPr>
              <a:defRPr/>
            </a:pPr>
            <a:r>
              <a:rPr lang="ja-JP" altLang="en-US" sz="2000" dirty="0">
                <a:latin typeface="+mn-lt"/>
                <a:ea typeface="ＭＳ Ｐゴシック" pitchFamily="50" charset="-128"/>
              </a:rPr>
              <a:t>（２）数量的スキル＝数量データの把握</a:t>
            </a:r>
          </a:p>
          <a:p>
            <a:pPr>
              <a:defRPr/>
            </a:pPr>
            <a:r>
              <a:rPr lang="zh-TW" altLang="en-US" sz="2000" dirty="0">
                <a:latin typeface="+mn-lt"/>
                <a:ea typeface="ＭＳ Ｐゴシック" pitchFamily="50" charset="-128"/>
              </a:rPr>
              <a:t>（３）情報処理能力</a:t>
            </a:r>
            <a:r>
              <a:rPr lang="ja-JP" altLang="en-US" sz="2000" dirty="0">
                <a:latin typeface="+mn-lt"/>
                <a:ea typeface="ＭＳ Ｐゴシック" pitchFamily="50" charset="-128"/>
              </a:rPr>
              <a:t>＝コンピューターなどによる分析</a:t>
            </a:r>
            <a:endParaRPr lang="en-US" altLang="zh-TW" sz="2000" dirty="0">
              <a:latin typeface="+mn-lt"/>
              <a:ea typeface="ＭＳ Ｐゴシック" pitchFamily="50" charset="-128"/>
            </a:endParaRPr>
          </a:p>
          <a:p>
            <a:pPr>
              <a:defRPr/>
            </a:pPr>
            <a:endParaRPr lang="en-US" altLang="zh-TW" sz="2000" dirty="0">
              <a:latin typeface="+mn-lt"/>
              <a:ea typeface="ＭＳ Ｐゴシック" pitchFamily="50" charset="-128"/>
            </a:endParaRPr>
          </a:p>
          <a:p>
            <a:pPr>
              <a:defRPr/>
            </a:pPr>
            <a:r>
              <a:rPr lang="ja-JP" altLang="en-US" sz="2000" dirty="0">
                <a:latin typeface="+mn-lt"/>
                <a:ea typeface="ＭＳ Ｐゴシック" pitchFamily="50" charset="-128"/>
              </a:rPr>
              <a:t>４</a:t>
            </a:r>
            <a:r>
              <a:rPr lang="ja-JP" altLang="en-US" sz="2000" dirty="0">
                <a:solidFill>
                  <a:srgbClr val="C00000"/>
                </a:solidFill>
                <a:latin typeface="+mn-lt"/>
                <a:ea typeface="ＭＳ Ｐゴシック" pitchFamily="50" charset="-128"/>
              </a:rPr>
              <a:t>． </a:t>
            </a:r>
            <a:r>
              <a:rPr lang="en-US" altLang="ja-JP" sz="2000" dirty="0">
                <a:solidFill>
                  <a:srgbClr val="C00000"/>
                </a:solidFill>
                <a:latin typeface="+mn-lt"/>
                <a:ea typeface="ＭＳ Ｐゴシック" pitchFamily="50" charset="-128"/>
              </a:rPr>
              <a:t>Ethical Education…ethics, attitudes, responsibility </a:t>
            </a:r>
          </a:p>
          <a:p>
            <a:pPr>
              <a:defRPr/>
            </a:pPr>
            <a:r>
              <a:rPr lang="en-US" altLang="ja-JP" sz="2000" dirty="0">
                <a:latin typeface="+mn-lt"/>
                <a:ea typeface="ＭＳ Ｐゴシック" pitchFamily="50" charset="-128"/>
              </a:rPr>
              <a:t>(1) compliance, responsibility, self-management ability </a:t>
            </a:r>
            <a:r>
              <a:rPr lang="ja-JP" altLang="en-US" sz="2000" dirty="0">
                <a:latin typeface="+mn-lt"/>
                <a:ea typeface="ＭＳ Ｐゴシック" pitchFamily="50" charset="-128"/>
              </a:rPr>
              <a:t>⇒</a:t>
            </a:r>
            <a:r>
              <a:rPr lang="en-US" altLang="ja-JP" sz="2000" dirty="0">
                <a:latin typeface="+mn-lt"/>
                <a:ea typeface="ＭＳ Ｐゴシック" pitchFamily="50" charset="-128"/>
              </a:rPr>
              <a:t> ability to adapt to society </a:t>
            </a:r>
          </a:p>
          <a:p>
            <a:pPr>
              <a:defRPr/>
            </a:pPr>
            <a:r>
              <a:rPr lang="en-US" altLang="ja-JP" sz="2000" dirty="0">
                <a:latin typeface="+mn-lt"/>
                <a:ea typeface="ＭＳ Ｐゴシック" pitchFamily="50" charset="-128"/>
              </a:rPr>
              <a:t>(2) teamwork, leadership, creativity </a:t>
            </a:r>
            <a:r>
              <a:rPr lang="ja-JP" altLang="en-US" sz="2000" dirty="0">
                <a:latin typeface="+mn-lt"/>
                <a:ea typeface="ＭＳ Ｐゴシック" pitchFamily="50" charset="-128"/>
              </a:rPr>
              <a:t>⇒ </a:t>
            </a:r>
            <a:r>
              <a:rPr lang="en-US" altLang="ja-JP" sz="2000" dirty="0">
                <a:latin typeface="+mn-lt"/>
                <a:ea typeface="ＭＳ Ｐゴシック" pitchFamily="50" charset="-128"/>
              </a:rPr>
              <a:t> ability to adapt to organizations</a:t>
            </a:r>
            <a:endParaRPr lang="zh-TW" altLang="en-US" sz="2000" dirty="0">
              <a:latin typeface="+mn-lt"/>
              <a:ea typeface="ＭＳ Ｐゴシック" pitchFamily="50" charset="-128"/>
            </a:endParaRPr>
          </a:p>
          <a:p>
            <a:pPr>
              <a:defRPr/>
            </a:pPr>
            <a:r>
              <a:rPr lang="ja-JP" altLang="en-US" sz="2000" dirty="0">
                <a:latin typeface="+mn-lt"/>
                <a:ea typeface="ＭＳ Ｐゴシック" pitchFamily="50" charset="-128"/>
              </a:rPr>
              <a:t>４．</a:t>
            </a:r>
            <a:r>
              <a:rPr lang="ja-JP" altLang="en-US" sz="2000" dirty="0">
                <a:solidFill>
                  <a:srgbClr val="C00000"/>
                </a:solidFill>
                <a:latin typeface="+mn-lt"/>
                <a:ea typeface="ＭＳ Ｐゴシック" pitchFamily="50" charset="-128"/>
              </a:rPr>
              <a:t>徳育</a:t>
            </a:r>
            <a:r>
              <a:rPr lang="ja-JP" altLang="en-US" sz="2000" dirty="0">
                <a:latin typeface="+mn-lt"/>
                <a:ea typeface="ＭＳ Ｐゴシック" pitchFamily="50" charset="-128"/>
              </a:rPr>
              <a:t>＝倫理・態度・責任感を養う</a:t>
            </a:r>
          </a:p>
          <a:p>
            <a:pPr>
              <a:defRPr/>
            </a:pPr>
            <a:r>
              <a:rPr lang="ja-JP" altLang="en-US" sz="2000" dirty="0">
                <a:latin typeface="+mn-lt"/>
                <a:ea typeface="ＭＳ Ｐゴシック" pitchFamily="50" charset="-128"/>
              </a:rPr>
              <a:t>（１）遵法精神・責任感・自己管理力＝社会適応力</a:t>
            </a:r>
          </a:p>
          <a:p>
            <a:pPr>
              <a:defRPr/>
            </a:pPr>
            <a:r>
              <a:rPr lang="ja-JP" altLang="en-US" sz="2000" dirty="0">
                <a:latin typeface="+mn-lt"/>
                <a:ea typeface="ＭＳ Ｐゴシック" pitchFamily="50" charset="-128"/>
              </a:rPr>
              <a:t>（２）協調力・指導力・創造力＝組織適応力</a:t>
            </a:r>
            <a:endParaRPr lang="en-US" altLang="ja-JP" sz="2000" dirty="0">
              <a:latin typeface="+mn-lt"/>
              <a:ea typeface="ＭＳ Ｐゴシック" pitchFamily="50" charset="-128"/>
            </a:endParaRPr>
          </a:p>
          <a:p>
            <a:pPr>
              <a:defRPr/>
            </a:pPr>
            <a:endParaRPr lang="ja-JP" altLang="en-US" sz="2000" dirty="0">
              <a:latin typeface="+mn-lt"/>
              <a:ea typeface="ＭＳ Ｐゴシック" pitchFamily="50" charset="-128"/>
            </a:endParaRPr>
          </a:p>
          <a:p>
            <a:pPr>
              <a:defRPr/>
            </a:pPr>
            <a:r>
              <a:rPr lang="ja-JP" altLang="en-US" sz="2000" dirty="0">
                <a:latin typeface="+mn-lt"/>
                <a:ea typeface="ＭＳ Ｐゴシック" pitchFamily="50" charset="-128"/>
              </a:rPr>
              <a:t>５． </a:t>
            </a:r>
            <a:r>
              <a:rPr lang="en-US" altLang="ja-JP" sz="2000" dirty="0">
                <a:solidFill>
                  <a:srgbClr val="C00000"/>
                </a:solidFill>
                <a:latin typeface="+mn-lt"/>
                <a:ea typeface="ＭＳ Ｐゴシック" pitchFamily="50" charset="-128"/>
              </a:rPr>
              <a:t>Ability to think and solve problems comprehensively</a:t>
            </a:r>
            <a:endParaRPr lang="ja-JP" altLang="en-US" sz="2000" dirty="0">
              <a:solidFill>
                <a:srgbClr val="C00000"/>
              </a:solidFill>
              <a:latin typeface="+mn-lt"/>
              <a:ea typeface="ＭＳ Ｐゴシック" pitchFamily="50" charset="-128"/>
            </a:endParaRPr>
          </a:p>
          <a:p>
            <a:pPr>
              <a:defRPr/>
            </a:pPr>
            <a:r>
              <a:rPr lang="ja-JP" altLang="en-US" sz="2000" dirty="0">
                <a:latin typeface="+mn-lt"/>
                <a:ea typeface="ＭＳ Ｐゴシック" pitchFamily="50" charset="-128"/>
              </a:rPr>
              <a:t>５．</a:t>
            </a:r>
            <a:r>
              <a:rPr lang="ja-JP" altLang="en-US" sz="2000" dirty="0">
                <a:solidFill>
                  <a:srgbClr val="C00000"/>
                </a:solidFill>
                <a:latin typeface="+mn-lt"/>
                <a:ea typeface="ＭＳ Ｐゴシック" pitchFamily="50" charset="-128"/>
              </a:rPr>
              <a:t>総合的な思考力・解決力</a:t>
            </a:r>
            <a:endParaRPr lang="ja-JP" altLang="en-US" dirty="0">
              <a:solidFill>
                <a:srgbClr val="C00000"/>
              </a:solidFill>
              <a:latin typeface="+mn-lt"/>
              <a:ea typeface="ＭＳ Ｐゴシック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480994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3000" dirty="0" smtClean="0">
                <a:solidFill>
                  <a:schemeClr val="tx1"/>
                </a:solidFill>
                <a:latin typeface="ＭＳ 明朝" charset="-128"/>
                <a:ea typeface="ＭＳ ゴシック" pitchFamily="49" charset="-128"/>
              </a:rPr>
              <a:t>１．</a:t>
            </a:r>
            <a:r>
              <a:rPr lang="en-US" altLang="ja-JP" sz="3200" dirty="0" smtClean="0">
                <a:solidFill>
                  <a:schemeClr val="tx1"/>
                </a:solidFill>
              </a:rPr>
              <a:t> What is science? </a:t>
            </a:r>
            <a:r>
              <a:rPr lang="ja-JP" altLang="en-US" sz="3000" dirty="0" smtClean="0">
                <a:solidFill>
                  <a:schemeClr val="tx1"/>
                </a:solidFill>
                <a:latin typeface="ＭＳ 明朝" charset="-128"/>
                <a:ea typeface="ＭＳ ゴシック" pitchFamily="49" charset="-128"/>
              </a:rPr>
              <a:t>科学とは何か</a:t>
            </a:r>
          </a:p>
        </p:txBody>
      </p:sp>
      <p:sp>
        <p:nvSpPr>
          <p:cNvPr id="4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C83886-597B-4349-B004-59BA8B9E35F8}" type="slidenum">
              <a:rPr lang="en-US" altLang="ja-JP"/>
              <a:pPr>
                <a:defRPr/>
              </a:pPr>
              <a:t>7</a:t>
            </a:fld>
            <a:endParaRPr lang="en-US" altLang="ja-JP"/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142875" y="949325"/>
            <a:ext cx="8858250" cy="585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 Latin etymology </a:t>
            </a:r>
            <a:r>
              <a:rPr lang="en-US" altLang="ja-JP" sz="1800">
                <a:solidFill>
                  <a:srgbClr val="C00000"/>
                </a:solidFill>
                <a:latin typeface="Arial" charset="0"/>
                <a:ea typeface="ＭＳ ゴシック" pitchFamily="49" charset="-128"/>
                <a:cs typeface="Arial" charset="0"/>
              </a:rPr>
              <a:t>scientia </a:t>
            </a:r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( knowledge) </a:t>
            </a:r>
          </a:p>
          <a:p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→ </a:t>
            </a:r>
            <a:r>
              <a:rPr lang="en-US" altLang="ja-JP" sz="1800">
                <a:solidFill>
                  <a:schemeClr val="hlink"/>
                </a:solidFill>
                <a:latin typeface="Arial" charset="0"/>
                <a:ea typeface="ＭＳ ゴシック" pitchFamily="49" charset="-128"/>
                <a:cs typeface="Arial" charset="0"/>
              </a:rPr>
              <a:t>scienza</a:t>
            </a:r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 (in Italy), science (in English &amp; French), wetenschap (in Dutch) , Wissenschaft (in Germany), </a:t>
            </a:r>
            <a:r>
              <a:rPr lang="ja-JP" altLang="en-US" sz="1800">
                <a:latin typeface="Arial" charset="0"/>
                <a:ea typeface="ＭＳ ゴシック" pitchFamily="49" charset="-128"/>
                <a:cs typeface="Arial" charset="0"/>
              </a:rPr>
              <a:t>科学 </a:t>
            </a:r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Kagaku (in Japanese &amp; Chinese</a:t>
            </a:r>
            <a:r>
              <a:rPr lang="ja-JP" altLang="en-US" sz="1800">
                <a:latin typeface="Arial" charset="0"/>
                <a:ea typeface="ＭＳ ゴシック" pitchFamily="49" charset="-128"/>
                <a:cs typeface="Arial" charset="0"/>
              </a:rPr>
              <a:t>）</a:t>
            </a:r>
            <a:endParaRPr lang="en-US" altLang="ja-JP" sz="1800">
              <a:latin typeface="Arial" charset="0"/>
              <a:ea typeface="ＭＳ ゴシック" pitchFamily="49" charset="-128"/>
              <a:cs typeface="Arial" charset="0"/>
            </a:endParaRPr>
          </a:p>
          <a:p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 = certainly learned knowledge </a:t>
            </a:r>
          </a:p>
          <a:p>
            <a:r>
              <a:rPr lang="ja-JP" altLang="en-US" sz="1800">
                <a:latin typeface="Arial" charset="0"/>
                <a:ea typeface="ＭＳ ゴシック" pitchFamily="49" charset="-128"/>
                <a:cs typeface="Arial" charset="0"/>
              </a:rPr>
              <a:t>語源はラテン語の</a:t>
            </a:r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Scientia</a:t>
            </a:r>
            <a:r>
              <a:rPr lang="ja-JP" altLang="en-US" sz="1800">
                <a:latin typeface="Arial" charset="0"/>
                <a:ea typeface="ＭＳ ゴシック" pitchFamily="49" charset="-128"/>
                <a:cs typeface="Arial" charset="0"/>
              </a:rPr>
              <a:t>（知識）</a:t>
            </a:r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= </a:t>
            </a:r>
            <a:r>
              <a:rPr lang="ja-JP" altLang="en-US" sz="1800">
                <a:latin typeface="Arial" charset="0"/>
                <a:ea typeface="ＭＳ ゴシック" pitchFamily="49" charset="-128"/>
                <a:cs typeface="Arial" charset="0"/>
              </a:rPr>
              <a:t>確実に知り得た知識</a:t>
            </a:r>
          </a:p>
          <a:p>
            <a:endParaRPr lang="ja-JP" altLang="en-US" sz="1800">
              <a:latin typeface="Arial" charset="0"/>
              <a:ea typeface="ＭＳ ゴシック" pitchFamily="49" charset="-128"/>
              <a:cs typeface="Arial" charset="0"/>
            </a:endParaRPr>
          </a:p>
          <a:p>
            <a:r>
              <a:rPr lang="en-US" altLang="ja-JP" sz="1800">
                <a:solidFill>
                  <a:srgbClr val="C00000"/>
                </a:solidFill>
                <a:latin typeface="Arial" charset="0"/>
                <a:ea typeface="ＭＳ ゴシック" pitchFamily="49" charset="-128"/>
                <a:cs typeface="Arial" charset="0"/>
              </a:rPr>
              <a:t>Pure science</a:t>
            </a:r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= mathematics, logic=science whose object is pure logic,</a:t>
            </a:r>
          </a:p>
          <a:p>
            <a:r>
              <a:rPr lang="ja-JP" altLang="en-US" sz="1800">
                <a:latin typeface="Arial" charset="0"/>
                <a:ea typeface="ＭＳ ゴシック" pitchFamily="49" charset="-128"/>
                <a:cs typeface="Arial" charset="0"/>
              </a:rPr>
              <a:t>　純粋科学＝純粋論理を対象とする科学＝数学、論理学</a:t>
            </a:r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  </a:t>
            </a:r>
          </a:p>
          <a:p>
            <a:r>
              <a:rPr lang="en-US" altLang="ja-JP" sz="1800">
                <a:solidFill>
                  <a:srgbClr val="C00000"/>
                </a:solidFill>
                <a:latin typeface="Arial" charset="0"/>
                <a:ea typeface="ＭＳ ゴシック" pitchFamily="49" charset="-128"/>
                <a:cs typeface="Arial" charset="0"/>
              </a:rPr>
              <a:t>Natural science </a:t>
            </a:r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= science whose objects are natural phenomena= physics, chemistry, </a:t>
            </a:r>
          </a:p>
          <a:p>
            <a:r>
              <a:rPr lang="ja-JP" altLang="en-US" sz="1800">
                <a:latin typeface="Arial" charset="0"/>
                <a:ea typeface="ＭＳ ゴシック" pitchFamily="49" charset="-128"/>
                <a:cs typeface="Arial" charset="0"/>
              </a:rPr>
              <a:t>　　　　　　　　</a:t>
            </a:r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biology, engineering, medicine, etc. </a:t>
            </a:r>
          </a:p>
          <a:p>
            <a:r>
              <a:rPr lang="ja-JP" altLang="en-US" sz="1800">
                <a:latin typeface="Arial" charset="0"/>
                <a:ea typeface="ＭＳ ゴシック" pitchFamily="49" charset="-128"/>
                <a:cs typeface="Arial" charset="0"/>
              </a:rPr>
              <a:t>　自然科学</a:t>
            </a:r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=</a:t>
            </a:r>
            <a:r>
              <a:rPr lang="ja-JP" altLang="en-US" sz="1800">
                <a:latin typeface="Arial" charset="0"/>
                <a:ea typeface="ＭＳ ゴシック" pitchFamily="49" charset="-128"/>
                <a:cs typeface="Arial" charset="0"/>
              </a:rPr>
              <a:t>自然現象を対象とする科学＝物理学、化学、生物学、工学、医学等</a:t>
            </a:r>
          </a:p>
          <a:p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  </a:t>
            </a:r>
            <a:endParaRPr lang="ja-JP" altLang="en-US" sz="1800">
              <a:latin typeface="Arial" charset="0"/>
              <a:ea typeface="ＭＳ ゴシック" pitchFamily="49" charset="-128"/>
              <a:cs typeface="Arial" charset="0"/>
            </a:endParaRPr>
          </a:p>
          <a:p>
            <a:r>
              <a:rPr lang="en-US" altLang="ja-JP" sz="1800">
                <a:solidFill>
                  <a:srgbClr val="C00000"/>
                </a:solidFill>
                <a:latin typeface="Arial" charset="0"/>
                <a:ea typeface="ＭＳ ゴシック" pitchFamily="49" charset="-128"/>
                <a:cs typeface="Arial" charset="0"/>
              </a:rPr>
              <a:t>Social Science </a:t>
            </a:r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= science whose objects are social phenomena </a:t>
            </a:r>
            <a:r>
              <a:rPr lang="ja-JP" altLang="en-US" sz="1800">
                <a:latin typeface="Arial" charset="0"/>
                <a:ea typeface="ＭＳ ゴシック" pitchFamily="49" charset="-128"/>
                <a:cs typeface="Arial" charset="0"/>
              </a:rPr>
              <a:t>＝</a:t>
            </a:r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economics, </a:t>
            </a:r>
          </a:p>
          <a:p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          business administration, political science, sociology, accounting, law, etc. </a:t>
            </a:r>
          </a:p>
          <a:p>
            <a:r>
              <a:rPr lang="ja-JP" altLang="en-US" sz="1800">
                <a:latin typeface="Arial" charset="0"/>
                <a:ea typeface="ＭＳ ゴシック" pitchFamily="49" charset="-128"/>
                <a:cs typeface="Arial" charset="0"/>
              </a:rPr>
              <a:t>　社会科学＝社会現象を対象とする科学＝経済学、経営学、政治学、社会学、</a:t>
            </a:r>
            <a:endParaRPr lang="en-US" altLang="ja-JP" sz="1800">
              <a:latin typeface="Arial" charset="0"/>
              <a:ea typeface="ＭＳ ゴシック" pitchFamily="49" charset="-128"/>
              <a:cs typeface="Arial" charset="0"/>
            </a:endParaRPr>
          </a:p>
          <a:p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               </a:t>
            </a:r>
            <a:r>
              <a:rPr lang="ja-JP" altLang="en-US" sz="1800">
                <a:latin typeface="Arial" charset="0"/>
                <a:ea typeface="ＭＳ ゴシック" pitchFamily="49" charset="-128"/>
                <a:cs typeface="Arial" charset="0"/>
              </a:rPr>
              <a:t>会計学、法学等</a:t>
            </a:r>
          </a:p>
          <a:p>
            <a:endParaRPr lang="ja-JP" altLang="en-US" sz="1800">
              <a:latin typeface="Arial" charset="0"/>
              <a:ea typeface="ＭＳ ゴシック" pitchFamily="49" charset="-128"/>
              <a:cs typeface="Arial" charset="0"/>
            </a:endParaRPr>
          </a:p>
          <a:p>
            <a:r>
              <a:rPr lang="en-US" altLang="ja-JP" sz="1800">
                <a:solidFill>
                  <a:srgbClr val="C00000"/>
                </a:solidFill>
                <a:latin typeface="Arial" charset="0"/>
                <a:ea typeface="ＭＳ ゴシック" pitchFamily="49" charset="-128"/>
                <a:cs typeface="Arial" charset="0"/>
              </a:rPr>
              <a:t>Humanities </a:t>
            </a:r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= science whose objects are human behaviors and their products </a:t>
            </a:r>
          </a:p>
          <a:p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                   = psychology, geography, literature, cultural anthropology</a:t>
            </a:r>
          </a:p>
          <a:p>
            <a:r>
              <a:rPr lang="ja-JP" altLang="en-US" sz="1800">
                <a:latin typeface="Arial" charset="0"/>
                <a:ea typeface="ＭＳ ゴシック" pitchFamily="49" charset="-128"/>
                <a:cs typeface="Arial" charset="0"/>
              </a:rPr>
              <a:t>  人文科学＝人間の行動やその所産を対象とする科学＝心理学、地理学、文学、</a:t>
            </a:r>
            <a:endParaRPr lang="en-US" altLang="ja-JP" sz="1800">
              <a:latin typeface="Arial" charset="0"/>
              <a:ea typeface="ＭＳ ゴシック" pitchFamily="49" charset="-128"/>
              <a:cs typeface="Arial" charset="0"/>
            </a:endParaRPr>
          </a:p>
          <a:p>
            <a:r>
              <a:rPr lang="en-US" altLang="ja-JP" sz="1800">
                <a:latin typeface="Arial" charset="0"/>
                <a:ea typeface="ＭＳ ゴシック" pitchFamily="49" charset="-128"/>
                <a:cs typeface="Arial" charset="0"/>
              </a:rPr>
              <a:t>                    </a:t>
            </a:r>
            <a:r>
              <a:rPr lang="ja-JP" altLang="en-US" sz="1800">
                <a:latin typeface="Arial" charset="0"/>
                <a:ea typeface="ＭＳ ゴシック" pitchFamily="49" charset="-128"/>
                <a:cs typeface="Arial" charset="0"/>
              </a:rPr>
              <a:t>文化人類学等</a:t>
            </a:r>
            <a:endParaRPr lang="ja-JP" altLang="en-US">
              <a:latin typeface="Arial" charset="0"/>
              <a:ea typeface="ＭＳ ゴシック" pitchFamily="49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7B15A1-C4BF-4711-9E7F-0B4584B16BE2}" type="slidenum">
              <a:rPr lang="en-US" altLang="ja-JP"/>
              <a:pPr>
                <a:defRPr/>
              </a:pPr>
              <a:t>8</a:t>
            </a:fld>
            <a:endParaRPr lang="en-US" altLang="ja-JP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4800"/>
            <a:ext cx="7772400" cy="6953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3000" dirty="0" smtClean="0">
                <a:solidFill>
                  <a:schemeClr val="tx1"/>
                </a:solidFill>
                <a:latin typeface="ＭＳ 明朝" charset="-128"/>
                <a:ea typeface="ＭＳ ゴシック" pitchFamily="49" charset="-128"/>
              </a:rPr>
              <a:t>２．</a:t>
            </a:r>
            <a:r>
              <a:rPr lang="en-US" altLang="ja-JP" sz="3200" dirty="0" smtClean="0">
                <a:solidFill>
                  <a:schemeClr val="tx1"/>
                </a:solidFill>
              </a:rPr>
              <a:t> Scientific method  </a:t>
            </a:r>
            <a:r>
              <a:rPr lang="ja-JP" altLang="en-US" sz="3000" dirty="0" smtClean="0">
                <a:solidFill>
                  <a:schemeClr val="tx1"/>
                </a:solidFill>
                <a:latin typeface="ＭＳ 明朝" charset="-128"/>
                <a:ea typeface="ＭＳ ゴシック" pitchFamily="49" charset="-128"/>
              </a:rPr>
              <a:t>科学の方法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4313" y="1214438"/>
            <a:ext cx="8929687" cy="51435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ja-JP" sz="2000" dirty="0" smtClean="0">
                <a:solidFill>
                  <a:schemeClr val="tx1"/>
                </a:solidFill>
              </a:rPr>
              <a:t> </a:t>
            </a:r>
            <a:r>
              <a:rPr lang="en-US" altLang="ja-JP" sz="2000" i="1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Science and Hypothesis</a:t>
            </a: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written by Henri Poincare (1902, France)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 Science assumes a </a:t>
            </a:r>
            <a:r>
              <a:rPr lang="en-US" altLang="ja-JP" sz="2000" dirty="0" smtClean="0">
                <a:solidFill>
                  <a:srgbClr val="C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theoretical hypothesis </a:t>
            </a: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and </a:t>
            </a:r>
            <a:r>
              <a:rPr lang="en-US" altLang="ja-JP" sz="2000" dirty="0" smtClean="0">
                <a:solidFill>
                  <a:srgbClr val="C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tests or examines </a:t>
            </a: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it by </a:t>
            </a:r>
            <a:r>
              <a:rPr lang="en-US" altLang="ja-JP" sz="2000" dirty="0" smtClean="0">
                <a:solidFill>
                  <a:srgbClr val="C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experiments</a:t>
            </a: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. →Verify (verification) or falsify (falsification)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ja-JP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『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科学と仮説</a:t>
            </a:r>
            <a:r>
              <a:rPr lang="en-US" altLang="ja-JP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』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アンリ・ポアンカレ（</a:t>
            </a:r>
            <a:r>
              <a:rPr lang="en-US" altLang="ja-JP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1902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）</a:t>
            </a:r>
          </a:p>
          <a:p>
            <a:pPr eaLnBrk="1" hangingPunct="1">
              <a:buFontTx/>
              <a:buNone/>
            </a:pP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　科学（</a:t>
            </a:r>
            <a:r>
              <a:rPr lang="en-US" altLang="ja-JP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science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）は理論仮説（</a:t>
            </a:r>
            <a:r>
              <a:rPr lang="en-US" altLang="ja-JP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hypothesis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）を立て、</a:t>
            </a:r>
            <a:endParaRPr lang="en-US" altLang="ja-JP" sz="2000" dirty="0" smtClean="0">
              <a:solidFill>
                <a:schemeClr val="tx1"/>
              </a:solidFill>
              <a:latin typeface="+mn-ea"/>
              <a:cs typeface="Arial" charset="0"/>
            </a:endParaRPr>
          </a:p>
          <a:p>
            <a:pPr eaLnBrk="1" hangingPunct="1">
              <a:buFontTx/>
              <a:buNone/>
            </a:pPr>
            <a:r>
              <a:rPr lang="en-US" altLang="ja-JP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   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それを実験（</a:t>
            </a:r>
            <a:r>
              <a:rPr lang="en-US" altLang="ja-JP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experiment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）などにより検証（</a:t>
            </a:r>
            <a:r>
              <a:rPr lang="en-US" altLang="ja-JP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test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）する：</a:t>
            </a:r>
            <a:endParaRPr lang="en-US" altLang="ja-JP" sz="2000" dirty="0" smtClean="0">
              <a:solidFill>
                <a:schemeClr val="tx1"/>
              </a:solidFill>
              <a:latin typeface="+mn-ea"/>
              <a:cs typeface="Arial" charset="0"/>
            </a:endParaRPr>
          </a:p>
          <a:p>
            <a:pPr eaLnBrk="1" hangingPunct="1">
              <a:buFontTx/>
              <a:buNone/>
            </a:pPr>
            <a:r>
              <a:rPr lang="en-US" altLang="ja-JP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   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→立証</a:t>
            </a:r>
            <a:r>
              <a:rPr lang="en-US" altLang="ja-JP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(verify)</a:t>
            </a:r>
            <a:r>
              <a:rPr lang="ja-JP" altLang="en-US" sz="2000" dirty="0" err="1" smtClean="0">
                <a:solidFill>
                  <a:schemeClr val="tx1"/>
                </a:solidFill>
                <a:latin typeface="+mn-ea"/>
                <a:cs typeface="Arial" charset="0"/>
              </a:rPr>
              <a:t>、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反証</a:t>
            </a:r>
            <a:r>
              <a:rPr lang="en-US" altLang="ja-JP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(falsify)</a:t>
            </a:r>
          </a:p>
          <a:p>
            <a:pPr eaLnBrk="1" hangingPunct="1">
              <a:buFontTx/>
              <a:buNone/>
            </a:pPr>
            <a:endParaRPr lang="ja-JP" altLang="en-US" sz="2000" dirty="0" smtClean="0">
              <a:solidFill>
                <a:schemeClr val="tx1"/>
              </a:solidFill>
              <a:latin typeface="Arial" charset="0"/>
              <a:ea typeface="ＤＨＰ平成ゴシックW5" pitchFamily="2" charset="-128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 Religion does not assume a theoretical hypothesis but believes in God a priori.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ja-JP" altLang="en-US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</a:t>
            </a: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Religion does not test a hypothesis by experiment but believes in a dogma by faith.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　宗教は理論仮設を仮定しないで、神を先験的に信仰する</a:t>
            </a:r>
            <a:endParaRPr lang="en-US" altLang="ja-JP" sz="2000" dirty="0" smtClean="0">
              <a:solidFill>
                <a:schemeClr val="tx1"/>
              </a:solidFill>
              <a:latin typeface="+mn-ea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　宗教は仮設を実験により検証しないで、信仰により教義を信じる。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F52427-B0EB-4428-983A-B6391C417F7C}" type="slidenum">
              <a:rPr lang="en-US" altLang="ja-JP"/>
              <a:pPr>
                <a:defRPr/>
              </a:pPr>
              <a:t>9</a:t>
            </a:fld>
            <a:endParaRPr lang="en-US" altLang="ja-JP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04800"/>
            <a:ext cx="9001125" cy="6953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3000" dirty="0" smtClean="0">
                <a:solidFill>
                  <a:schemeClr val="tx1"/>
                </a:solidFill>
                <a:latin typeface="ＭＳ 明朝" charset="-128"/>
                <a:ea typeface="ＭＳ ゴシック" pitchFamily="49" charset="-128"/>
              </a:rPr>
              <a:t>３</a:t>
            </a:r>
            <a:r>
              <a:rPr lang="en-US" altLang="ja-JP" sz="3000" dirty="0" smtClean="0">
                <a:solidFill>
                  <a:schemeClr val="tx1"/>
                </a:solidFill>
                <a:latin typeface="ＭＳ 明朝" charset="-128"/>
                <a:ea typeface="ＭＳ ゴシック" pitchFamily="49" charset="-128"/>
              </a:rPr>
              <a:t>-1. </a:t>
            </a:r>
            <a:r>
              <a:rPr lang="en-US" altLang="ja-JP" sz="3200" dirty="0" smtClean="0">
                <a:solidFill>
                  <a:schemeClr val="tx1"/>
                </a:solidFill>
              </a:rPr>
              <a:t>Difference between economics and</a:t>
            </a:r>
            <a:br>
              <a:rPr lang="en-US" altLang="ja-JP" sz="3200" dirty="0" smtClean="0">
                <a:solidFill>
                  <a:schemeClr val="tx1"/>
                </a:solidFill>
              </a:rPr>
            </a:br>
            <a:r>
              <a:rPr lang="en-US" altLang="ja-JP" sz="3200" dirty="0" smtClean="0">
                <a:solidFill>
                  <a:schemeClr val="tx1"/>
                </a:solidFill>
              </a:rPr>
              <a:t>   business administration   </a:t>
            </a:r>
            <a:r>
              <a:rPr lang="ja-JP" altLang="en-US" sz="3000" dirty="0" smtClean="0">
                <a:solidFill>
                  <a:schemeClr val="tx1"/>
                </a:solidFill>
                <a:latin typeface="ＭＳ 明朝" charset="-128"/>
                <a:ea typeface="ＭＳ ゴシック" pitchFamily="49" charset="-128"/>
              </a:rPr>
              <a:t>経済学と経営学の違い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8625" y="1285875"/>
            <a:ext cx="8715375" cy="5429250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en-US" altLang="ja-JP" sz="2000" dirty="0" smtClean="0">
                <a:latin typeface="Arial" charset="0"/>
                <a:ea typeface="ＤＨＰ平成ゴシックW5" pitchFamily="2" charset="-128"/>
                <a:cs typeface="Arial" charset="0"/>
              </a:rPr>
              <a:t> </a:t>
            </a:r>
            <a:r>
              <a:rPr lang="en-US" altLang="ja-JP" sz="2000" dirty="0" smtClean="0">
                <a:solidFill>
                  <a:srgbClr val="C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Economics</a:t>
            </a: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=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 </a:t>
            </a:r>
            <a:r>
              <a:rPr lang="en-US" altLang="ja-JP" sz="2000" dirty="0" smtClean="0">
                <a:solidFill>
                  <a:srgbClr val="C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Microeconomics</a:t>
            </a: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to analyze the economic activities of consumers, companies, governments and other economic agents individually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 </a:t>
            </a:r>
            <a:r>
              <a:rPr lang="en-US" altLang="ja-JP" sz="2000" dirty="0" smtClean="0">
                <a:solidFill>
                  <a:srgbClr val="C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Macroeconomics</a:t>
            </a: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to analyze the economy of a country as a whole or the economies of countries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  </a:t>
            </a:r>
            <a:r>
              <a:rPr lang="ja-JP" altLang="en-US" sz="2000" dirty="0" smtClean="0">
                <a:solidFill>
                  <a:srgbClr val="C00000"/>
                </a:solidFill>
                <a:latin typeface="+mn-ea"/>
                <a:cs typeface="Arial" charset="0"/>
              </a:rPr>
              <a:t>経済学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＝</a:t>
            </a:r>
            <a:endParaRPr lang="en-US" altLang="ja-JP" sz="2000" dirty="0" smtClean="0">
              <a:solidFill>
                <a:schemeClr val="tx1"/>
              </a:solidFill>
              <a:latin typeface="+mn-ea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　</a:t>
            </a:r>
            <a:r>
              <a:rPr lang="ja-JP" altLang="en-US" sz="2000" dirty="0" smtClean="0">
                <a:solidFill>
                  <a:srgbClr val="C00000"/>
                </a:solidFill>
                <a:latin typeface="+mn-ea"/>
                <a:cs typeface="Arial" charset="0"/>
              </a:rPr>
              <a:t>ミクロ経済学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は消費者、企業、政府などの経済主体の経済活動を個別に分析。</a:t>
            </a:r>
            <a:endParaRPr lang="en-US" altLang="ja-JP" sz="2000" dirty="0" smtClean="0">
              <a:solidFill>
                <a:schemeClr val="tx1"/>
              </a:solidFill>
              <a:latin typeface="+mn-ea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　</a:t>
            </a:r>
            <a:r>
              <a:rPr lang="ja-JP" altLang="en-US" sz="2000" dirty="0" smtClean="0">
                <a:solidFill>
                  <a:srgbClr val="C00000"/>
                </a:solidFill>
                <a:latin typeface="+mn-ea"/>
                <a:cs typeface="Arial" charset="0"/>
              </a:rPr>
              <a:t>マクロ経済学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はそれらがなす一国全体ないし諸国の経済活動を分析する。</a:t>
            </a:r>
            <a:endParaRPr lang="en-US" altLang="ja-JP" sz="2000" dirty="0" smtClean="0">
              <a:solidFill>
                <a:schemeClr val="tx1"/>
              </a:solidFill>
              <a:latin typeface="+mn-ea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ja-JP" altLang="en-US" sz="2000" dirty="0" smtClean="0">
              <a:solidFill>
                <a:schemeClr val="tx1"/>
              </a:solidFill>
              <a:latin typeface="Arial" charset="0"/>
              <a:ea typeface="ＤＨＰ平成ゴシックW5" pitchFamily="2" charset="-128"/>
              <a:cs typeface="Arial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altLang="ja-JP" sz="2000" dirty="0" smtClean="0">
                <a:solidFill>
                  <a:srgbClr val="C00000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Business administration </a:t>
            </a:r>
            <a:r>
              <a:rPr lang="en-US" altLang="ja-JP" sz="2000" dirty="0" smtClean="0">
                <a:solidFill>
                  <a:schemeClr val="tx1"/>
                </a:solidFill>
                <a:latin typeface="Arial" charset="0"/>
                <a:ea typeface="ＤＨＰ平成ゴシックW5" pitchFamily="2" charset="-128"/>
                <a:cs typeface="Arial" charset="0"/>
              </a:rPr>
              <a:t>= to analyze the business activities of profit organizations such as  commercial firms and nonprofit organizations such as schools, hospitals and government</a:t>
            </a:r>
          </a:p>
          <a:p>
            <a:pPr eaLnBrk="1" hangingPunct="1">
              <a:buFont typeface="Wingdings 2" pitchFamily="18" charset="2"/>
              <a:buNone/>
            </a:pPr>
            <a:endParaRPr lang="en-US" altLang="ja-JP" sz="2000" dirty="0" smtClean="0">
              <a:solidFill>
                <a:schemeClr val="tx1"/>
              </a:solidFill>
              <a:latin typeface="Arial" charset="0"/>
              <a:ea typeface="ＤＨＰ平成ゴシックW5" pitchFamily="2" charset="-128"/>
              <a:cs typeface="Arial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 smtClean="0">
                <a:solidFill>
                  <a:srgbClr val="C00000"/>
                </a:solidFill>
                <a:latin typeface="+mn-ea"/>
                <a:cs typeface="Arial" charset="0"/>
              </a:rPr>
              <a:t>経営学</a:t>
            </a:r>
            <a:r>
              <a:rPr lang="ja-JP" altLang="en-US" sz="2000" dirty="0" smtClean="0">
                <a:solidFill>
                  <a:schemeClr val="tx1"/>
                </a:solidFill>
                <a:latin typeface="+mn-ea"/>
                <a:cs typeface="Arial" charset="0"/>
              </a:rPr>
              <a:t>＝企業などの営利組織や学校・病院・政府などの非営利組織の経営活動を分析する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みやび">
  <a:themeElements>
    <a:clrScheme name="みやび">
      <a:dk1>
        <a:sysClr val="windowText" lastClr="000000"/>
      </a:dk1>
      <a:lt1>
        <a:sysClr val="window" lastClr="FFFFFF"/>
      </a:lt1>
      <a:dk2>
        <a:srgbClr val="975C1E"/>
      </a:dk2>
      <a:lt2>
        <a:srgbClr val="FFE880"/>
      </a:lt2>
      <a:accent1>
        <a:srgbClr val="E3560E"/>
      </a:accent1>
      <a:accent2>
        <a:srgbClr val="5C5943"/>
      </a:accent2>
      <a:accent3>
        <a:srgbClr val="F1AB3B"/>
      </a:accent3>
      <a:accent4>
        <a:srgbClr val="6D8A16"/>
      </a:accent4>
      <a:accent5>
        <a:srgbClr val="73AAC0"/>
      </a:accent5>
      <a:accent6>
        <a:srgbClr val="3E68AF"/>
      </a:accent6>
      <a:hlink>
        <a:srgbClr val="0000FE"/>
      </a:hlink>
      <a:folHlink>
        <a:srgbClr val="800080"/>
      </a:folHlink>
    </a:clrScheme>
    <a:fontScheme name="みやび">
      <a:majorFont>
        <a:latin typeface="Calibri"/>
        <a:ea typeface=""/>
        <a:cs typeface=""/>
        <a:font script="Jpan" typeface="HGｺﾞｼｯｸE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黑体"/>
        <a:font script="Hant" typeface="微軟正黑體"/>
        <a:font script="Arab" typeface="Tahoma"/>
        <a:font script="Hebr" typeface="Tahoma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みやび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rgbClr val="FFFFFF"/>
              <a:schemeClr val="phClr">
                <a:tint val="100000"/>
              </a:schemeClr>
            </a:duotone>
          </a:blip>
          <a:tile tx="0" ty="0" sx="80000" sy="85000" flip="none" algn="tl"/>
        </a:blipFill>
      </a:fillStyleLst>
      <a:lnStyleLst>
        <a:ln w="13175" cap="flat" cmpd="sng" algn="ctr">
          <a:solidFill>
            <a:schemeClr val="phClr">
              <a:alpha val="100000"/>
            </a:schemeClr>
          </a:solidFill>
          <a:prstDash val="solid"/>
        </a:ln>
        <a:ln w="19525" cap="flat" cmpd="sng" algn="ctr">
          <a:solidFill>
            <a:schemeClr val="phClr">
              <a:alpha val="100000"/>
            </a:schemeClr>
          </a:solidFill>
          <a:prstDash val="solid"/>
        </a:ln>
        <a:ln w="26350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95000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4800000"/>
            </a:lightRig>
          </a:scene3d>
          <a:sp3d contourW="12700" prstMaterial="powder">
            <a:bevelT h="25400"/>
            <a:bevelB h="2540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254000" dist="50800" dir="2700000" algn="tl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4800000"/>
            </a:lightRig>
          </a:scene3d>
          <a:sp3d contourW="12700" prstMaterial="powder">
            <a:bevelT h="25400"/>
            <a:bevelB h="2540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254000" dist="50800" dir="2700000" algn="tl">
              <a:srgbClr val="000000">
                <a:alpha val="55000"/>
              </a:srgbClr>
            </a:outerShdw>
          </a:effectLst>
          <a:scene3d>
            <a:camera prst="perspectiveFront" fov="7200000"/>
            <a:lightRig rig="brightRoom" dir="t">
              <a:rot lat="0" lon="0" rev="2700000"/>
            </a:lightRig>
          </a:scene3d>
          <a:sp3d>
            <a:bevelT w="342900" h="38100" prst="softRound"/>
            <a:bevelB w="342900" h="38100" prst="softRound"/>
            <a:contourClr>
              <a:srgbClr val="000000"/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tint val="95000"/>
                <a:satMod val="155000"/>
              </a:schemeClr>
            </a:gs>
            <a:gs pos="100000">
              <a:schemeClr val="phClr">
                <a:tint val="47000"/>
                <a:hueMod val="100000"/>
                <a:satMod val="375000"/>
              </a:schemeClr>
            </a:gs>
          </a:gsLst>
          <a:lin ang="5400000" scaled="1"/>
        </a:gradFill>
        <a:blipFill rotWithShape="0">
          <a:blip xmlns:r="http://schemas.openxmlformats.org/officeDocument/2006/relationships" r:embed="rId2">
            <a:duotone>
              <a:schemeClr val="phClr">
                <a:tint val="95000"/>
                <a:shade val="18000"/>
                <a:hueMod val="100000"/>
                <a:satMod val="275000"/>
              </a:schemeClr>
              <a:schemeClr val="phClr">
                <a:tint val="47000"/>
                <a:shade val="100000"/>
                <a:hueMod val="100000"/>
                <a:satMod val="3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Grace</Template>
  <TotalTime>2444</TotalTime>
  <Words>1230</Words>
  <Application>Microsoft Office PowerPoint</Application>
  <PresentationFormat>画面に合わせる (4:3)</PresentationFormat>
  <Paragraphs>232</Paragraphs>
  <Slides>16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みやび</vt:lpstr>
      <vt:lpstr> Money and Finance in Japan ：Theory and Practice 日本の金融論:理論と実際</vt:lpstr>
      <vt:lpstr> Introduction to Money and Finance in Japan course description</vt:lpstr>
      <vt:lpstr> Introduction to Money and Finance in Japan class schedule</vt:lpstr>
      <vt:lpstr> introduction to money and finance in Japan class schedule</vt:lpstr>
      <vt:lpstr>０-1. What is a Qualification for Bachelor's Degree of University Education?  大学教育の学士力とは何か</vt:lpstr>
      <vt:lpstr>０-2. What is a Qualification for Bachelor's Degree of University Education?  大学教育の学士力とは何か</vt:lpstr>
      <vt:lpstr>１． What is science? 科学とは何か</vt:lpstr>
      <vt:lpstr>２． Scientific method  科学の方法</vt:lpstr>
      <vt:lpstr>３-1. Difference between economics and    business administration   経済学と経営学の違い</vt:lpstr>
      <vt:lpstr>３-2． Difference between economics and    business administration   経済学と経営学の違い</vt:lpstr>
      <vt:lpstr>４. What is economy? 経済とは何か</vt:lpstr>
      <vt:lpstr>４-2. What is etymology of economy?   経済の語源は何か</vt:lpstr>
      <vt:lpstr>５. Purposes of Money and finance        金融論の課題</vt:lpstr>
      <vt:lpstr>６. Currency Museum:  the Bank of Japan       貨幣博物館：日本銀行</vt:lpstr>
      <vt:lpstr>7. Tokyo Stock Exchange       東京証券取引所</vt:lpstr>
      <vt:lpstr>8. Fuji seminar houses: MIURA SEMINAR HOUSE       富士セミナーハウス: 三浦セミナーハウス</vt:lpstr>
    </vt:vector>
  </TitlesOfParts>
  <Company>学校法人　法政大学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法政大学通信教育部 メディアスクーリング  「現代経済学」</dc:title>
  <dc:creator>総合情報センタ</dc:creator>
  <cp:lastModifiedBy>JINMU</cp:lastModifiedBy>
  <cp:revision>181</cp:revision>
  <dcterms:created xsi:type="dcterms:W3CDTF">2008-03-18T06:49:50Z</dcterms:created>
  <dcterms:modified xsi:type="dcterms:W3CDTF">2014-04-10T14:09:23Z</dcterms:modified>
</cp:coreProperties>
</file>